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96" r:id="rId3"/>
    <p:sldId id="370" r:id="rId4"/>
    <p:sldId id="371" r:id="rId5"/>
    <p:sldId id="288" r:id="rId6"/>
    <p:sldId id="382" r:id="rId7"/>
    <p:sldId id="385" r:id="rId8"/>
    <p:sldId id="374" r:id="rId9"/>
    <p:sldId id="352" r:id="rId10"/>
    <p:sldId id="397" r:id="rId11"/>
    <p:sldId id="399" r:id="rId12"/>
    <p:sldId id="400" r:id="rId13"/>
    <p:sldId id="398" r:id="rId14"/>
    <p:sldId id="258" r:id="rId15"/>
    <p:sldId id="372" r:id="rId16"/>
    <p:sldId id="389" r:id="rId17"/>
    <p:sldId id="401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9" clrIdx="0"/>
  <p:cmAuthor id="2" name="Dmitry Glazachev" initials="DG" lastIdx="8" clrIdx="1"/>
  <p:cmAuthor id="3" name="Владимир Ефремов" initials="В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9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13T21:06:58.550" idx="9">
    <p:pos x="6051" y="3692"/>
    <p:text>я убрала про затвор, жто было не по русски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04E9B-095C-C64F-A305-156AC7371AFD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9206-6C48-F441-86C0-E62A314A53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745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C%D0%B5%D1%82%D0%B0_%D0%A1%D0%B2%D0%B8%D1%84%D1%82%D0%B0_%E2%80%94_%D0%A2%D0%B0%D1%82%D1%82%D0%BB%D0%B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9206-6C48-F441-86C0-E62A314A53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816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Наблюдения,</a:t>
            </a:r>
            <a:r>
              <a:rPr lang="ru-RU" baseline="0" dirty="0"/>
              <a:t> которые мы используем, </a:t>
            </a:r>
            <a:r>
              <a:rPr lang="ru-RU" dirty="0"/>
              <a:t> проводились</a:t>
            </a:r>
            <a:r>
              <a:rPr lang="ru-RU" baseline="0" dirty="0"/>
              <a:t> </a:t>
            </a:r>
            <a:r>
              <a:rPr lang="ru-RU" dirty="0"/>
              <a:t> на</a:t>
            </a:r>
            <a:r>
              <a:rPr lang="en-US" dirty="0"/>
              <a:t> SPOH </a:t>
            </a:r>
            <a:r>
              <a:rPr lang="ru-RU" dirty="0"/>
              <a:t>широкоугольных камерах с полем зрения 120 на 120 градусов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EF797-C414-054C-86CF-19C38DB8DD2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1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Используем данные базисных наблюдений, которые регистрируют в Греции. Длина  базиса 50 км.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EF797-C414-054C-86CF-19C38DB8DD2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5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 Приток внеземной</a:t>
            </a:r>
            <a:r>
              <a:rPr lang="ru-RU" baseline="0" dirty="0"/>
              <a:t> пыли составляет по разным оценкам  от 4 до 200 тонн в день (на всю поверхность Земли), именно пыль вносит основной вклад в различные глобальные атмосферные процессы.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EF797-C414-054C-86CF-19C38DB8DD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7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-мы имеем наблюдательные данные (базисные наблюдения, кривая блеска по высоте, угол входа, скорость входа)</a:t>
            </a:r>
          </a:p>
          <a:p>
            <a:pPr marL="171450" indent="-171450">
              <a:buFontTx/>
              <a:buChar char="-"/>
            </a:pPr>
            <a:r>
              <a:rPr lang="ru-RU" dirty="0"/>
              <a:t>Путем моделирования пролета метеора и сопоставления модели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ru-RU" baseline="0" dirty="0"/>
              <a:t> наблюдений</a:t>
            </a:r>
            <a:r>
              <a:rPr lang="ru-RU" dirty="0"/>
              <a:t>, можем получить параметры метеорного тела.</a:t>
            </a:r>
          </a:p>
          <a:p>
            <a:pPr marL="171450" indent="-171450">
              <a:buFontTx/>
              <a:buChar char="-"/>
            </a:pPr>
            <a:r>
              <a:rPr lang="ru-RU" dirty="0"/>
              <a:t>В нашем случае мы старались описать кривые блеска, и следили за тем, чтобы торможение не было значительным, поскольку заметное торможение не наблюдалось.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Рассматриваемые метеоры относятся к потоку Персеиды, порожденному</a:t>
            </a:r>
            <a:r>
              <a:rPr lang="ru-RU" baseline="0" dirty="0"/>
              <a:t> 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кометой Свифта — </a:t>
            </a:r>
            <a:r>
              <a:rPr lang="ru-RU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Таттла</a:t>
            </a: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Критерий наилучшего решения – невязка</a:t>
            </a:r>
          </a:p>
          <a:p>
            <a:pPr marL="171450" indent="-171450">
              <a:buFontTx/>
              <a:buChar char="-"/>
            </a:pPr>
            <a:r>
              <a:rPr lang="ru-RU" dirty="0" err="1"/>
              <a:t>Мнинизируя</a:t>
            </a:r>
            <a:r>
              <a:rPr lang="ru-RU" dirty="0"/>
              <a:t> невязку – найдем решения – найдем параметры</a:t>
            </a:r>
          </a:p>
          <a:p>
            <a:r>
              <a:rPr lang="ru-RU" dirty="0"/>
              <a:t>Мы использовали 4 функции невязки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EF797-C414-054C-86CF-19C38DB8DD2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Разные невязки дают немного разные решения. Видно, что масса метеорного тела для разных невязок примерно одинакова, но плотность различается в два раза и получается достаточно низкая (плотность минералов 3000), оценки радиусов близки – они отличается  не более чем на 20% от среднего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EF797-C414-054C-86CF-19C38DB8DD2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7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Рассмотрим влияние разных зависимостей для давления насыщенного пара на определяемые параметры </a:t>
            </a:r>
            <a:r>
              <a:rPr lang="ru-RU" dirty="0" err="1"/>
              <a:t>метеороида</a:t>
            </a:r>
            <a:r>
              <a:rPr lang="ru-RU" dirty="0"/>
              <a:t>. Приведены решения для одного и того же </a:t>
            </a:r>
            <a:r>
              <a:rPr lang="ru-RU" dirty="0" err="1"/>
              <a:t>метеороида</a:t>
            </a:r>
            <a:r>
              <a:rPr lang="ru-RU" dirty="0"/>
              <a:t> с 4 разными давлениями для оливина.</a:t>
            </a:r>
            <a:r>
              <a:rPr lang="ru-RU" baseline="0" dirty="0"/>
              <a:t> В таблице собраны оценки массы-размера и плотности, полученные с использованием одной и той же невязки. </a:t>
            </a: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Полученные значения массы – </a:t>
            </a:r>
            <a:r>
              <a:rPr lang="ru-RU" b="1" dirty="0">
                <a:solidFill>
                  <a:srgbClr val="FF0000"/>
                </a:solidFill>
              </a:rPr>
              <a:t>близки ( разброс лежит  в пределах 10% от среднего значения )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1" dirty="0"/>
              <a:t>Радиус отличается не более чем на 30% от среднего значения, или максимальное различие менее 2х раз</a:t>
            </a:r>
            <a:endParaRPr lang="ru-RU" b="1" dirty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/>
              <a:t>- Сильное различие для плотности (более 5 раз)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/>
              <a:t>Давление </a:t>
            </a:r>
            <a:r>
              <a:rPr lang="ru-RU" dirty="0" err="1"/>
              <a:t>НсП</a:t>
            </a:r>
            <a:r>
              <a:rPr lang="ru-RU" dirty="0"/>
              <a:t> не сильно влияет на массу метеорного тела, но значительно влияет на его плотность</a:t>
            </a:r>
          </a:p>
          <a:p>
            <a:pPr marL="171450" indent="-171450">
              <a:buFontTx/>
              <a:buChar char="-"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EF797-C414-054C-86CF-19C38DB8DD2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Плотности метеорных частиц оцениваются по данным наблюдений</a:t>
            </a:r>
            <a:r>
              <a:rPr lang="ru-RU" baseline="0" dirty="0"/>
              <a:t> различными методами , и эти плотности варьируются в достаточно широком диапазоне. </a:t>
            </a:r>
          </a:p>
          <a:p>
            <a:r>
              <a:rPr lang="ru-RU" baseline="0" dirty="0"/>
              <a:t>Здесь приведены некоторые оценки , полученные по данным оптических метеорных наблюдений, и оценка средней плотности кометы </a:t>
            </a:r>
            <a:r>
              <a:rPr lang="ru-RU" baseline="0" dirty="0" err="1"/>
              <a:t>Чурюмова</a:t>
            </a:r>
            <a:r>
              <a:rPr lang="ru-RU" baseline="0" dirty="0"/>
              <a:t> Герасименко и плотности ее пылевых частиц. </a:t>
            </a:r>
          </a:p>
          <a:p>
            <a:r>
              <a:rPr lang="ru-RU" baseline="0" dirty="0"/>
              <a:t>В </a:t>
            </a:r>
            <a:r>
              <a:rPr lang="ru-RU" dirty="0"/>
              <a:t> основном  плотности выше 400 кг на м3, но тем не менее плотность</a:t>
            </a:r>
            <a:r>
              <a:rPr lang="ru-RU" baseline="0" dirty="0"/>
              <a:t> пористых пылевых частиц может быть достаточно низкой – </a:t>
            </a:r>
            <a:r>
              <a:rPr lang="ru-RU" dirty="0"/>
              <a:t>100 кг на м3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EF797-C414-054C-86CF-19C38DB8DD2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F797-C414-054C-86CF-19C38DB8DD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1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7A331-DAF2-EF46-883D-8EAFB85FB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FEF14C-A213-8347-9B2F-6D8D6C84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E8A031-CE75-0845-8EAC-818DE42F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50F72-F4FD-9349-B602-163B4570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35C38-0935-4347-AA13-F9BB9822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118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0A983-ED91-7D46-B62B-B39B7CD6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62716C-B3B9-F644-B457-AACE6F9D9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A0065-6D09-314C-8721-00BBDECB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988FAC-CCAA-694D-957E-FD6545CB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72CDAD-B355-C443-A502-3FFA1BDB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559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11D35E-154D-9841-9050-63F437DA8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543061-E40A-F24D-9A7C-E792224EB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2D7B0-5288-1B40-B7C7-3D3D1CEA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A351A-26C1-4846-B7B2-797247E6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9501E-C50B-6446-B197-0CEF9FF2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1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B1F15-A0FC-0740-AD98-1DFD354E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DA3EC-1A51-B648-84E0-440D8C9E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D4307-1749-DE47-B608-CA059959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F3364-CEB7-174B-92B6-772DE81D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08D93-41EA-EE42-A041-CE44F33D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126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27F33-1CCA-6C4E-9023-5D736E86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791D3-363D-0F4E-AE52-60236DBF2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515FB-A4D7-BD4F-8E30-DBFED284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8EABE-8DD7-A547-BE49-F1325DAB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5DA70-542F-8649-BC1A-CEDE2B26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804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C32F3-1092-A947-B4E2-9C314B7A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35BD5-3700-5C4A-9498-61A3AC53D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6083B-0F65-7945-8E84-879F62C20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21B84E-3C59-AC40-A024-6AC0916C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DAFEB7-44BB-5645-A4CA-695AEA91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05005-C953-BF4E-831F-94067361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203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05A79-7465-E148-ACE0-F9F469E2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F04A21-C734-C74D-A7D9-2465D44E7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743357-F979-0443-90EC-DEFB34204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6258C9-5D64-FA4F-91E1-5A25A6E78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49DCC6-470B-1345-9228-E0DDD6D9A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39221B-0A5A-3A40-A7D9-178CF9FC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053A85-370C-8145-9182-411D044B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B2F130-F781-E24A-B2C6-6BCE743B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366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9C089-EC33-DA42-9D30-945DC557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B98C6C-6D61-7344-94F6-4B496982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D58272-4A92-C848-A2AD-222FD47A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A8BA81-1485-2644-8E7C-A9CD3B8E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288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5553CE-9F49-D346-BC3A-40C36456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CBDCC1-6D59-1B48-9639-81E2C0A7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01F474-DEFA-8A47-AA5D-073F97A3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293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A4684-442C-064C-B30A-866FCBFA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64530-4A32-F948-A149-FC338BB0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DE07D-98D8-8840-A51E-694E52546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121A31-7FD5-794D-8236-B587B13C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2BE5D1-6598-6D4B-BC9D-0908FCB8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7013BA-49DE-2C47-A9D8-4219434C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827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A8C9-A073-F045-801A-69503992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26A651-08D7-2245-BBCC-08075225A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66BB97-9569-AD45-8EA3-ED815B85A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BF8263-E447-BA48-ABFB-B13EA8ED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F45059-97A7-264C-8BFD-3ADA1ABE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E38A8E-9FB4-844A-A53B-92E9CD20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647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B8EE-1AEE-2141-976C-1460A07F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A0203E-C337-4344-87DA-3459852E9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C08C5-3A8B-3F4A-AB78-563CF6F81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454F-02AE-5F4F-82BC-388380D7197F}" type="datetimeFigureOut">
              <a:rPr lang="x-none" smtClean="0"/>
              <a:t>22.06.2022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B6EC9B-7F6F-7D4A-AC7B-C33AE30AF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DEA03-E927-1145-B57D-F7D336315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26DF-F8AB-1540-BD6C-18257B0671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721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00.png"/><Relationship Id="rId5" Type="http://schemas.openxmlformats.org/officeDocument/2006/relationships/image" Target="../media/image40.png"/><Relationship Id="rId10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NUL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3D50D-1D5E-7B41-8064-425966B51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32" y="2341493"/>
            <a:ext cx="10945128" cy="1397285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параметров мелких метеорных тел: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модели пористого и сплошного тела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B16B3-EDB4-1F41-92B2-9BD1114C1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46" y="3780107"/>
            <a:ext cx="9144000" cy="80658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В. Ефремов,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П. Попова, Д. О. Глазачев,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Маргонис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П. Карташова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Efremov.vv@phystech.edu</a:t>
            </a:r>
            <a:endParaRPr lang="x-none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ECA3097-F1F0-D64F-BA8D-CAD91C046748}"/>
              </a:ext>
            </a:extLst>
          </p:cNvPr>
          <p:cNvCxnSpPr>
            <a:cxnSpLocks/>
          </p:cNvCxnSpPr>
          <p:nvPr/>
        </p:nvCxnSpPr>
        <p:spPr>
          <a:xfrm>
            <a:off x="380011" y="3738778"/>
            <a:ext cx="1079074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AD5F73-82CE-B64C-8EB2-96F22A5E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522" y="44092"/>
            <a:ext cx="2087544" cy="11811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988081-F5FB-4943-8BD2-A7C00052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9" y="57372"/>
            <a:ext cx="941798" cy="11678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CAE35C-F0E2-214C-B702-24D28169F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573" y="87047"/>
            <a:ext cx="1858088" cy="10374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2FFCBB-D867-6845-888E-69A71AA7F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25" y="-57372"/>
            <a:ext cx="1395937" cy="11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6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65603-17FF-2C4B-A511-BF6D5E25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" y="-188217"/>
            <a:ext cx="9133726" cy="90249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давления насыщенного пара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458B6F-116E-A944-B2EB-7EA5922AB935}"/>
              </a:ext>
            </a:extLst>
          </p:cNvPr>
          <p:cNvSpPr/>
          <p:nvPr/>
        </p:nvSpPr>
        <p:spPr>
          <a:xfrm>
            <a:off x="9137606" y="223865"/>
            <a:ext cx="3061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20160811_ 184336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V~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60.7 км/с, угол входа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E40BC7-475F-814B-BFFD-7E211E6EDF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2412" y="463743"/>
            <a:ext cx="3781168" cy="21607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0AFCB8-F6FE-8543-811C-A33F31749E8C}"/>
              </a:ext>
            </a:extLst>
          </p:cNvPr>
          <p:cNvSpPr/>
          <p:nvPr/>
        </p:nvSpPr>
        <p:spPr>
          <a:xfrm>
            <a:off x="554316" y="703859"/>
            <a:ext cx="2959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.(2019)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оливин, пары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3438CF-E1ED-C64F-9125-9418339344A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2412" y="2797053"/>
            <a:ext cx="3719333" cy="18522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31E8C-E5D4-A54B-AD8D-BE29EB469288}"/>
              </a:ext>
            </a:extLst>
          </p:cNvPr>
          <p:cNvSpPr/>
          <p:nvPr/>
        </p:nvSpPr>
        <p:spPr>
          <a:xfrm>
            <a:off x="793383" y="2845107"/>
            <a:ext cx="2054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.(2019) : оливин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988626-8C73-4C45-8391-AC4B40795C2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191531" y="4484076"/>
            <a:ext cx="3862223" cy="237392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F8EED9-9CE2-CA49-A57C-78182D61E529}"/>
              </a:ext>
            </a:extLst>
          </p:cNvPr>
          <p:cNvSpPr/>
          <p:nvPr/>
        </p:nvSpPr>
        <p:spPr>
          <a:xfrm>
            <a:off x="4639317" y="4579156"/>
            <a:ext cx="2183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Sekanina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 : форстерит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3417E8-E29A-1541-BEC6-3CE9FE020DC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2412" y="4856155"/>
            <a:ext cx="4129630" cy="18663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0279EE-5AC0-2E43-ADC9-B656E59CFDED}"/>
              </a:ext>
            </a:extLst>
          </p:cNvPr>
          <p:cNvSpPr/>
          <p:nvPr/>
        </p:nvSpPr>
        <p:spPr>
          <a:xfrm>
            <a:off x="719646" y="4900138"/>
            <a:ext cx="1972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Sekanina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 : фаялит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2E35D4-BF73-5742-B44C-AD732E894944}"/>
              </a:ext>
            </a:extLst>
          </p:cNvPr>
          <p:cNvSpPr/>
          <p:nvPr/>
        </p:nvSpPr>
        <p:spPr>
          <a:xfrm>
            <a:off x="6927550" y="3995677"/>
            <a:ext cx="5121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различных зависимостей давления насыщенных паров показывает, что эта зависимость незначительно влияет на оценку массы (разброс составляет менее 10%), более выраженный эффект имеет место для оценки радиуса (разброс достигает 35%). Различие между максимальным и минимальным значением оценки плотности может достигать пяти раз.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8FB650AC-A1E9-3344-B501-992DB7DE8F34}"/>
              </a:ext>
            </a:extLst>
          </p:cNvPr>
          <p:cNvGraphicFramePr>
            <a:graphicFrameLocks noGrp="1"/>
          </p:cNvGraphicFramePr>
          <p:nvPr/>
        </p:nvGraphicFramePr>
        <p:xfrm>
          <a:off x="4207083" y="828861"/>
          <a:ext cx="6981473" cy="19390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9996">
                  <a:extLst>
                    <a:ext uri="{9D8B030D-6E8A-4147-A177-3AD203B41FA5}">
                      <a16:colId xmlns:a16="http://schemas.microsoft.com/office/drawing/2014/main" val="1846721326"/>
                    </a:ext>
                  </a:extLst>
                </a:gridCol>
                <a:gridCol w="462337">
                  <a:extLst>
                    <a:ext uri="{9D8B030D-6E8A-4147-A177-3AD203B41FA5}">
                      <a16:colId xmlns:a16="http://schemas.microsoft.com/office/drawing/2014/main" val="2700827490"/>
                    </a:ext>
                  </a:extLst>
                </a:gridCol>
                <a:gridCol w="1732879">
                  <a:extLst>
                    <a:ext uri="{9D8B030D-6E8A-4147-A177-3AD203B41FA5}">
                      <a16:colId xmlns:a16="http://schemas.microsoft.com/office/drawing/2014/main" val="3469743723"/>
                    </a:ext>
                  </a:extLst>
                </a:gridCol>
                <a:gridCol w="1008241">
                  <a:extLst>
                    <a:ext uri="{9D8B030D-6E8A-4147-A177-3AD203B41FA5}">
                      <a16:colId xmlns:a16="http://schemas.microsoft.com/office/drawing/2014/main" val="1586160380"/>
                    </a:ext>
                  </a:extLst>
                </a:gridCol>
                <a:gridCol w="967851">
                  <a:extLst>
                    <a:ext uri="{9D8B030D-6E8A-4147-A177-3AD203B41FA5}">
                      <a16:colId xmlns:a16="http://schemas.microsoft.com/office/drawing/2014/main" val="580884315"/>
                    </a:ext>
                  </a:extLst>
                </a:gridCol>
                <a:gridCol w="965770">
                  <a:extLst>
                    <a:ext uri="{9D8B030D-6E8A-4147-A177-3AD203B41FA5}">
                      <a16:colId xmlns:a16="http://schemas.microsoft.com/office/drawing/2014/main" val="11024973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617850015"/>
                    </a:ext>
                  </a:extLst>
                </a:gridCol>
              </a:tblGrid>
              <a:tr h="8719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Масса, 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кг/м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Радиус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Теплота абляции</a:t>
                      </a:r>
                      <a:endParaRPr lang="e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10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Дж/кг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el-GR" sz="14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105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 baseline="-250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6010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 baseline="-250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568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 baseline="-250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252760"/>
                  </a:ext>
                </a:extLst>
              </a:tr>
              <a:tr h="21367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 baseline="-250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9560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094815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43578" y="2983606"/>
            <a:ext cx="7398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давления паров существенно влияет на форму кривой блеска, качество ее подгонки и оценку плотности.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7F224D-3D3C-9648-94E1-2B689B142AFA}"/>
              </a:ext>
            </a:extLst>
          </p:cNvPr>
          <p:cNvSpPr txBox="1"/>
          <p:nvPr/>
        </p:nvSpPr>
        <p:spPr>
          <a:xfrm>
            <a:off x="11760591" y="6302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3493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13DED-720F-7545-98A1-8A05CC0D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6789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пористого тела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934BE-D254-4248-A759-01F622502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09" y="905159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П1: Метеороид состоит из  сферических частиц при квадратной или ромбической укладке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 частицы представляют из себя минеральное вещество.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Варьиуется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и пористость.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П2: Метеороид состоит из шарообразных кластеров, которые состоят из частиц минерального вещества. Сами кластеры сложены квадратной или ромбической укладкой и занимают половину объёма метеороида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макропористость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Микропористоть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самих кластеров неизвестна.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E8FCB8-D31B-7A40-AA9F-F7964401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4479539"/>
            <a:ext cx="4786746" cy="23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FEAFCD-0B21-3ABB-B800-C827C305C2B2}"/>
              </a:ext>
            </a:extLst>
          </p:cNvPr>
          <p:cNvSpPr txBox="1"/>
          <p:nvPr/>
        </p:nvSpPr>
        <p:spPr>
          <a:xfrm>
            <a:off x="11760591" y="6302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9157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7007F-0B44-7F4C-BC5D-F56CBA19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0737"/>
            <a:ext cx="10515600" cy="1325563"/>
          </a:xfrm>
        </p:spPr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пористости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6106CF-7D59-9C4F-8FD5-5B610588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131"/>
            <a:ext cx="7199128" cy="417557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621E1F-845C-C342-9413-AA615F046492}"/>
              </a:ext>
            </a:extLst>
          </p:cNvPr>
          <p:cNvSpPr/>
          <p:nvPr/>
        </p:nvSpPr>
        <p:spPr>
          <a:xfrm>
            <a:off x="45908" y="4841226"/>
            <a:ext cx="119663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светимости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оранжевая, штрихованная линия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синяя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по невязке </a:t>
            </a:r>
            <a:r>
              <a:rPr lang="el-G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l-G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давления насыщенного пара - оливин,  пары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пористого тела мало влияет на оценки массы (разброс составляет менее 15-20%).  Больше влияет на оценку размера (до 25%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Оценка плотности увеличивается (до двух раз) , 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слабо зависит от функции невязки.  Данные закономерности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ведливы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обоих моделей П1 и П2.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E36E4B3-D552-864A-87E1-42C9515B3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5634"/>
              </p:ext>
            </p:extLst>
          </p:nvPr>
        </p:nvGraphicFramePr>
        <p:xfrm>
          <a:off x="6497990" y="1001111"/>
          <a:ext cx="5599275" cy="2468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0205">
                  <a:extLst>
                    <a:ext uri="{9D8B030D-6E8A-4147-A177-3AD203B41FA5}">
                      <a16:colId xmlns:a16="http://schemas.microsoft.com/office/drawing/2014/main" val="2700827490"/>
                    </a:ext>
                  </a:extLst>
                </a:gridCol>
                <a:gridCol w="827902">
                  <a:extLst>
                    <a:ext uri="{9D8B030D-6E8A-4147-A177-3AD203B41FA5}">
                      <a16:colId xmlns:a16="http://schemas.microsoft.com/office/drawing/2014/main" val="3469743723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val="1586160380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val="580884315"/>
                    </a:ext>
                  </a:extLst>
                </a:gridCol>
                <a:gridCol w="1594022">
                  <a:extLst>
                    <a:ext uri="{9D8B030D-6E8A-4147-A177-3AD203B41FA5}">
                      <a16:colId xmlns:a16="http://schemas.microsoft.com/office/drawing/2014/main" val="1188260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Невязка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Масса, 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кг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метеора,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кг/м</a:t>
                      </a:r>
                      <a:r>
                        <a:rPr lang="ru-RU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Радиус, см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в-ства,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кг/м</a:t>
                      </a:r>
                      <a:r>
                        <a:rPr lang="ru-RU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105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b="1" baseline="-250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010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492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68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b="1" baseline="-25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25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560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itchFamily="2" charset="2"/>
                      </a:endParaRP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itchFamily="2" charset="2"/>
                      </a:endParaRP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6126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1F1AA2B-139C-3B40-A784-10F8C6BAD148}"/>
              </a:ext>
            </a:extLst>
          </p:cNvPr>
          <p:cNvSpPr txBox="1"/>
          <p:nvPr/>
        </p:nvSpPr>
        <p:spPr>
          <a:xfrm>
            <a:off x="838615" y="994826"/>
            <a:ext cx="27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 20160811_ 202522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B617F-7ABC-9B25-698E-D43F151951C2}"/>
              </a:ext>
            </a:extLst>
          </p:cNvPr>
          <p:cNvSpPr txBox="1"/>
          <p:nvPr/>
        </p:nvSpPr>
        <p:spPr>
          <a:xfrm>
            <a:off x="11802887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4795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13450-296A-9E46-946C-1DB28EB5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-116541"/>
            <a:ext cx="12192000" cy="64085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мелких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кометного вещества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70D8B-6808-094A-947B-EBCC1CEE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9" y="433655"/>
            <a:ext cx="12115800" cy="63660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Метеороиды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метеороидов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яркость от -1 до -9)  от 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7800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Babadzhanov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2002); 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метеороидов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(яркость от +2.5 до +6) от 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4800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(Bellot Rubio et al., 2002);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Высокоскоростные метеорные потоки:</a:t>
            </a:r>
            <a:endParaRPr lang="en" sz="12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Персеид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до +2.5) </a:t>
            </a: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</a:t>
            </a: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" sz="1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sz="125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Kikwaya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2011);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Персеид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(ярче -1) </a:t>
            </a:r>
            <a:r>
              <a:rPr lang="ru-RU" sz="1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" sz="1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sz="125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Babadzhanov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2002);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Персеид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(яркость от 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+2.5) </a:t>
            </a:r>
            <a:r>
              <a:rPr lang="ru-RU" sz="1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" sz="1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sz="125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Bellot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Rubio et al. , 2002);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Леонид</a:t>
            </a:r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(Babadzhanov, 2002); 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Орионид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кг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Krasnopolsky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" sz="1250">
                <a:latin typeface="Times New Roman" panose="02020603050405020304" pitchFamily="18" charset="0"/>
                <a:cs typeface="Times New Roman" panose="02020603050405020304" pitchFamily="18" charset="0"/>
              </a:rPr>
              <a:t>, 1988); 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Кометы:</a:t>
            </a:r>
            <a:endParaRPr lang="en-US" sz="12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плотность кометы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Чурюмова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-Герасименко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</a:t>
            </a:r>
            <a:r>
              <a:rPr lang="en" sz="12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Pätzold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2019).;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свободных ото льда частиц пыли, собранных миссией </a:t>
            </a:r>
            <a:r>
              <a:rPr lang="en-US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COSIMA,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около </a:t>
            </a:r>
            <a:r>
              <a:rPr lang="en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100–400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(Hornung et al. 2016).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частиц от 10 до 30 мкм.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модели (</a:t>
            </a:r>
            <a:r>
              <a:rPr lang="ru-RU" altLang="ru-RU" sz="12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сплошное тело</a:t>
            </a:r>
            <a:r>
              <a:rPr lang="ru-RU" altLang="ru-RU" sz="1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 метеоров потока Персеид с яркостями +1 -1.3):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плотность  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362±237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τ=</a:t>
            </a:r>
            <a:r>
              <a:rPr lang="en-US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отдельных метеоров средняя плотность варьируется от </a:t>
            </a:r>
            <a:r>
              <a:rPr lang="en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114±99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640±500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25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плотность  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τ=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125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Пористое тело (П1):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плотность  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429±153</a:t>
            </a:r>
            <a:r>
              <a:rPr lang="ru-RU" sz="1250" dirty="0"/>
              <a:t>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τ=</a:t>
            </a:r>
            <a:r>
              <a:rPr lang="en-US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25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отдельных метеоров средняя плотность варьируется от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153±81</a:t>
            </a:r>
            <a:r>
              <a:rPr lang="ru-RU" sz="1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644±50</a:t>
            </a:r>
            <a:r>
              <a:rPr lang="ru-RU" sz="1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5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5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Пористое тело (П2):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плотность  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</a:t>
            </a:r>
            <a:r>
              <a:rPr lang="en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τ=</a:t>
            </a:r>
            <a:r>
              <a:rPr lang="en-US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25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отдельных метеоров средняя плотность варьируется от </a:t>
            </a:r>
            <a:r>
              <a:rPr lang="ru-RU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</a:t>
            </a:r>
            <a:r>
              <a:rPr lang="en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±231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2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пористость по всем метеороидам (в модели П1) составила </a:t>
            </a:r>
            <a:r>
              <a:rPr lang="ru-RU" altLang="ru-RU" sz="1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86±5</a:t>
            </a:r>
            <a:r>
              <a:rPr lang="ru-RU" alt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EA680-79A3-FE46-94CF-7AEB15EF2E42}"/>
              </a:ext>
            </a:extLst>
          </p:cNvPr>
          <p:cNvSpPr txBox="1"/>
          <p:nvPr/>
        </p:nvSpPr>
        <p:spPr>
          <a:xfrm>
            <a:off x="11753575" y="64303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6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1B755-4683-9D4E-83CF-8EA69D59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22" y="-89647"/>
            <a:ext cx="1110666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Яркость и  масса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A95B4D-F3CC-214B-891C-535C315E0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80" y="1392555"/>
            <a:ext cx="6636050" cy="35283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AF52C6-B6D9-1F4D-9691-FA180EDFFD37}"/>
              </a:ext>
            </a:extLst>
          </p:cNvPr>
          <p:cNvSpPr/>
          <p:nvPr/>
        </p:nvSpPr>
        <p:spPr>
          <a:xfrm>
            <a:off x="675501" y="4920905"/>
            <a:ext cx="108657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Среднее значение массы четырех невязок с давлением насыщенных паров из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Costa at al.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(2019), оливин, пары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исследуемые 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принадлежат к одному потоку, они имеют сходные скорости. Применение используемой модели абляции согласуется с существующей зависимостью между абсолютной величиной и массой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меньше абсолютная величина, тем меньше масса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B2103-650C-EA4A-A464-8BF9570C9994}"/>
              </a:ext>
            </a:extLst>
          </p:cNvPr>
          <p:cNvSpPr txBox="1"/>
          <p:nvPr/>
        </p:nvSpPr>
        <p:spPr>
          <a:xfrm>
            <a:off x="11760591" y="6302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/>
              <a:t>1</a:t>
            </a:r>
            <a:r>
              <a:rPr lang="en-US" dirty="0"/>
              <a:t>3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17478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69AD91-0C4E-EC40-AEB1-D368A534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180" y="403072"/>
            <a:ext cx="4205199" cy="33857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DF04E-AF41-2B46-9A1B-08BF3107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" y="0"/>
            <a:ext cx="8824547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кривых блеска и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параметр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A93EE-B8CF-6044-B58F-1F7177B8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54" y="4047708"/>
            <a:ext cx="11948746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кривые блеска  характеризуются </a:t>
            </a:r>
            <a:r>
              <a:rPr lang="e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F~0.16-0.53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их максимумы находятся в середине или смещены к началу кривой блеска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значения согласуются с данными </a:t>
            </a:r>
            <a:r>
              <a:rPr lang="e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Koten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(2004),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обнаружили, что значения 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Персеид находятся в диапазоне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– 0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максимумом распределения при 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модельных кривых (модель одного тела)  </a:t>
            </a:r>
            <a:r>
              <a:rPr lang="e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0.5-0.7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значение изменяется в зависимости от используемого  давления.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ыбранная модель лучше описывает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которых </a:t>
            </a:r>
            <a:r>
              <a:rPr lang="en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F&gt;~0.4-0.5</a:t>
            </a:r>
            <a:r>
              <a:rPr lang="en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9C9D0E-C691-9C42-BEC9-813F888F76AD}"/>
              </a:ext>
            </a:extLst>
          </p:cNvPr>
          <p:cNvSpPr/>
          <p:nvPr/>
        </p:nvSpPr>
        <p:spPr>
          <a:xfrm>
            <a:off x="8449605" y="64128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(Brosch et al., 2004)</a:t>
            </a:r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4653" y="1019726"/>
                <a:ext cx="7919111" cy="2335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-параметр используется для классификации метеорных тел по форме кривой блеска, </a:t>
                </a:r>
                <a:endParaRPr lang="ru-RU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x-non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x-non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none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 вблизи начала метеорного следа, когда его яркость на 1 </a:t>
                </a:r>
                <a:r>
                  <a:rPr lang="ru-RU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вел. слабее пика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</a:t>
                </a:r>
                <a:r>
                  <a:rPr lang="en-US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E1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 вблизи конца следа на 1 </a:t>
                </a:r>
                <a:r>
                  <a:rPr lang="ru-RU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вел. ниже вершины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 пика яркости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(Brosch et al., 2004).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Предполагается, что чем ниже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 существенней влияние  фрагментации.</a:t>
                </a:r>
                <a:endPara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" y="1019726"/>
                <a:ext cx="7919111" cy="2335704"/>
              </a:xfrm>
              <a:prstGeom prst="rect">
                <a:avLst/>
              </a:prstGeom>
              <a:blipFill rotWithShape="1">
                <a:blip r:embed="rId3"/>
                <a:stretch>
                  <a:fillRect l="-616" t="-2350" r="-539" b="-3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3D38AB7-255E-B34F-8D46-99E2FF4622F3}"/>
              </a:ext>
            </a:extLst>
          </p:cNvPr>
          <p:cNvSpPr txBox="1"/>
          <p:nvPr/>
        </p:nvSpPr>
        <p:spPr>
          <a:xfrm>
            <a:off x="11760591" y="6302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/>
              <a:t>1</a:t>
            </a:r>
            <a:r>
              <a:rPr lang="en-US" dirty="0"/>
              <a:t>4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1381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BA7FF-9B4D-3040-800D-31D9E442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88692"/>
            <a:ext cx="12007362" cy="132556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Скорость, угол входа, абсолютная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величина для рассматриваемых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массы по эмпирическим соотношениям в сравнении со средней массой, полученной из четырех функций невязки с давлением насыщенных паров из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Costa et al.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 (оливин, пары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x-none" sz="2000" dirty="0"/>
            </a:br>
            <a:endParaRPr lang="x-none" sz="20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7317CBE-2609-DF42-89DF-1E6746683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71211"/>
              </p:ext>
            </p:extLst>
          </p:nvPr>
        </p:nvGraphicFramePr>
        <p:xfrm>
          <a:off x="357772" y="919329"/>
          <a:ext cx="11291818" cy="4430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6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68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8532">
                  <a:extLst>
                    <a:ext uri="{9D8B030D-6E8A-4147-A177-3AD203B41FA5}">
                      <a16:colId xmlns:a16="http://schemas.microsoft.com/office/drawing/2014/main" val="2506120758"/>
                    </a:ext>
                  </a:extLst>
                </a:gridCol>
                <a:gridCol w="998532">
                  <a:extLst>
                    <a:ext uri="{9D8B030D-6E8A-4147-A177-3AD203B41FA5}">
                      <a16:colId xmlns:a16="http://schemas.microsoft.com/office/drawing/2014/main" val="4009737567"/>
                    </a:ext>
                  </a:extLst>
                </a:gridCol>
                <a:gridCol w="998532">
                  <a:extLst>
                    <a:ext uri="{9D8B030D-6E8A-4147-A177-3AD203B41FA5}">
                      <a16:colId xmlns:a16="http://schemas.microsoft.com/office/drawing/2014/main" val="2484019574"/>
                    </a:ext>
                  </a:extLst>
                </a:gridCol>
              </a:tblGrid>
              <a:tr h="2587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Метеор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◦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x-none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Масса</a:t>
                      </a:r>
                      <a:r>
                        <a:rPr lang="x-non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кг</a:t>
                      </a:r>
                      <a:endParaRPr lang="x-none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x-none" sz="2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6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Jacchia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  </a:t>
                      </a: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1967)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Verniani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1965)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Jenniskens  </a:t>
                      </a: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2006)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Vida et al.  (2018)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(сплошное тело),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(сплошное тело), τ=1%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(пористое тело П1), τ=5%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(пористое тело П2), τ=5%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20160811_184336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60.7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21.40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60.30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1,73± 0,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8.76±0.95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1.94±0.24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1.83±0.28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20160811_221139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58.3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-1.30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30.77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86.71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6.06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5.40±0.62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0.99±0.34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0.98±0.30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20160811_200532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61.3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-0.91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16.79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47.33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4.82±0.67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1.06±0.11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1.09±0.09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20160811_202351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60.7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3.59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42.13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4.93±0.51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1.17±0.06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1.19±0.05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20160811_190504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</a:t>
                      </a: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4.72±0.57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1.14±0.08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1.16±0.07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20160811_205252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</a:t>
                      </a: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2.56±0.17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0.62±0.02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0.60±0.04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20160811_190233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0.97±0.16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0.24±0.03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0.24±0.04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20160811_205351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14.37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2.26 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2.31±0.25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0.53±0.06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0.56±0.04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20160811_202522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12.43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22.84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1.90 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2.10±0.15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0.49±0.02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0.50±0.03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20160811_205505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2.81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19.55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1.68 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1.78±0.39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0.44±0.01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0.40±0.07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82"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20160811_205716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0.95 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0,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0.80±0.09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0.19±0.02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0.20±0.02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428870D-81BD-BD41-A288-D3A634F81B6F}"/>
              </a:ext>
            </a:extLst>
          </p:cNvPr>
          <p:cNvSpPr txBox="1">
            <a:spLocks/>
          </p:cNvSpPr>
          <p:nvPr/>
        </p:nvSpPr>
        <p:spPr>
          <a:xfrm>
            <a:off x="555022" y="-89647"/>
            <a:ext cx="111066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массы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80A7F-2F7F-239F-C864-B9364629DC31}"/>
              </a:ext>
            </a:extLst>
          </p:cNvPr>
          <p:cNvSpPr txBox="1"/>
          <p:nvPr/>
        </p:nvSpPr>
        <p:spPr>
          <a:xfrm>
            <a:off x="11760591" y="6302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59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158948" y="-63611"/>
            <a:ext cx="7171362" cy="924246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Заключительные замечания</a:t>
            </a:r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695792"/>
            <a:ext cx="12283984" cy="5791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разброса решений при применении различных функций невязок 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различных зависимостей для давления насыщенного пара (и связанных с ним параметров)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что разные предположения </a:t>
            </a:r>
          </a:p>
          <a:p>
            <a:pPr indent="2286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слабо влияют на массу (отклонение от среднего не более 15%) и на радиус (отклонение от среднего не более 20-30%),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влияют на плотность, которая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с большой погрешностью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зависимости для давления насыщенного пара существенно влияет на форму кривой блеска, качество ее подбора и полученную плотность.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 модель лучше описывает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метеороиды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которых 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 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~0.4-0.5.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плотность для всех метеоров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2286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модели сплошного тела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~362±237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отдельных метеоров  варьируется от 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114±99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640±500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indent="2286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модели пористого тела П1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~429±153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отдельных метеоров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153±81 до 644±50 кг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indent="2286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модели пористого тела П2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~473±156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отдельных метеоров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208±75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770±231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плотности попадают в диапазон известных кометных плотностей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Пористость составляет около 85%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разброса решений при применения различных моделей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меторного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тела (сплошного и  пористого):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оценку массы не оказывают существенного влияния (до 20%)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размера составляет не более 25</a:t>
            </a:r>
            <a:r>
              <a:rPr lang="en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влияют на форму кривой блеска, качество ее подбора и полученную плотность.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D37A2-4989-784B-A732-B4B22B53EFF6}"/>
              </a:ext>
            </a:extLst>
          </p:cNvPr>
          <p:cNvSpPr txBox="1"/>
          <p:nvPr/>
        </p:nvSpPr>
        <p:spPr>
          <a:xfrm>
            <a:off x="11760591" y="6302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62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5C6333-F504-4159-A63A-256DDF21533C}"/>
                  </a:ext>
                </a:extLst>
              </p:cNvPr>
              <p:cNvSpPr txBox="1"/>
              <p:nvPr/>
            </p:nvSpPr>
            <p:spPr>
              <a:xfrm>
                <a:off x="431488" y="5018620"/>
                <a:ext cx="1756058" cy="1628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/>
                  <a:t>R,V</a:t>
                </a:r>
                <a:r>
                  <a:rPr lang="en-US" dirty="0"/>
                  <a:t>,…)</a:t>
                </a:r>
                <a:endParaRPr lang="ru-RU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…,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…,</a:t>
                </a:r>
              </a:p>
              <a:p>
                <a:pPr algn="ctr"/>
                <a:r>
                  <a:rPr lang="en-US" dirty="0"/>
                  <a:t>… </a:t>
                </a:r>
                <a:endParaRPr lang="ru-RU" dirty="0"/>
              </a:p>
              <a:p>
                <a:pPr algn="ctr"/>
                <a:r>
                  <a:rPr lang="ru-RU" altLang="ru-RU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Lebedinets</a:t>
                </a:r>
                <a:r>
                  <a:rPr lang="en-US" altLang="ru-RU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1973</a:t>
                </a:r>
                <a:r>
                  <a:rPr lang="ru-RU" altLang="ru-RU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5C6333-F504-4159-A63A-256DDF215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8" y="5018620"/>
                <a:ext cx="1756058" cy="1628907"/>
              </a:xfrm>
              <a:prstGeom prst="rect">
                <a:avLst/>
              </a:prstGeom>
              <a:blipFill>
                <a:blip r:embed="rId3"/>
                <a:stretch>
                  <a:fillRect l="-7292" t="-749" r="-6944" b="-8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BBE8C3D-164E-4A88-BD27-6FD174A5BF24}"/>
              </a:ext>
            </a:extLst>
          </p:cNvPr>
          <p:cNvSpPr txBox="1"/>
          <p:nvPr/>
        </p:nvSpPr>
        <p:spPr>
          <a:xfrm>
            <a:off x="151202" y="4362103"/>
            <a:ext cx="2548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абляции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мелких метеорных тел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1AC65-3076-4EC1-B2D8-758047BE3233}"/>
              </a:ext>
            </a:extLst>
          </p:cNvPr>
          <p:cNvSpPr txBox="1"/>
          <p:nvPr/>
        </p:nvSpPr>
        <p:spPr>
          <a:xfrm>
            <a:off x="6422" y="2629539"/>
            <a:ext cx="2212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метеоров потока Персеид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(август 2016)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5AFD30C6-C985-4306-B0FF-0569728C6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6" t="3451" r="24496" b="11397"/>
          <a:stretch/>
        </p:blipFill>
        <p:spPr>
          <a:xfrm>
            <a:off x="-3313" y="829764"/>
            <a:ext cx="2135340" cy="180000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CC8BC7FD-6BD7-401C-A025-A4A211C2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36" y="2690115"/>
            <a:ext cx="4632846" cy="276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4EF1B9-D751-4760-B240-100F1BA608E0}"/>
              </a:ext>
            </a:extLst>
          </p:cNvPr>
          <p:cNvSpPr txBox="1"/>
          <p:nvPr/>
        </p:nvSpPr>
        <p:spPr>
          <a:xfrm>
            <a:off x="5193125" y="2319397"/>
            <a:ext cx="3475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 кривой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блеска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B97DA0-7D1D-42C5-A635-C7BB7F389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578" y="1812872"/>
            <a:ext cx="2105699" cy="167648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F42A69-A78D-4169-A12B-7A03E80826ED}"/>
              </a:ext>
            </a:extLst>
          </p:cNvPr>
          <p:cNvSpPr txBox="1"/>
          <p:nvPr/>
        </p:nvSpPr>
        <p:spPr>
          <a:xfrm>
            <a:off x="10097727" y="678615"/>
            <a:ext cx="1708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параметров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метеороида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A93E3E-AD51-4DAA-BDEE-2A6038EDACA5}"/>
                  </a:ext>
                </a:extLst>
              </p:cNvPr>
              <p:cNvSpPr txBox="1"/>
              <p:nvPr/>
            </p:nvSpPr>
            <p:spPr>
              <a:xfrm>
                <a:off x="9956578" y="4426616"/>
                <a:ext cx="21056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 </m:t>
                    </m:r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R=?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Плотность, радиус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A93E3E-AD51-4DAA-BDEE-2A6038ED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578" y="4426616"/>
                <a:ext cx="2105699" cy="584775"/>
              </a:xfrm>
              <a:prstGeom prst="rect">
                <a:avLst/>
              </a:prstGeom>
              <a:blipFill>
                <a:blip r:embed="rId7"/>
                <a:stretch>
                  <a:fillRect l="-1445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FC37DAB-B6B3-4CF9-A938-47CB00093476}"/>
              </a:ext>
            </a:extLst>
          </p:cNvPr>
          <p:cNvSpPr txBox="1"/>
          <p:nvPr/>
        </p:nvSpPr>
        <p:spPr>
          <a:xfrm>
            <a:off x="2409489" y="3731839"/>
            <a:ext cx="2117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величин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-1.3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+1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F25814-461D-44B1-B13F-18F92CE8E367}"/>
              </a:ext>
            </a:extLst>
          </p:cNvPr>
          <p:cNvSpPr txBox="1"/>
          <p:nvPr/>
        </p:nvSpPr>
        <p:spPr>
          <a:xfrm>
            <a:off x="4103615" y="624082"/>
            <a:ext cx="3909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✗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Заметного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торможения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наблюдается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✗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торможения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регистрируется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en-US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блеска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CDF216-53BF-494E-9DBF-1C5E6ED10A2E}"/>
              </a:ext>
            </a:extLst>
          </p:cNvPr>
          <p:cNvSpPr txBox="1"/>
          <p:nvPr/>
        </p:nvSpPr>
        <p:spPr>
          <a:xfrm>
            <a:off x="3366247" y="5356209"/>
            <a:ext cx="36652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✗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учитывается</a:t>
            </a:r>
          </a:p>
          <a:p>
            <a:r>
              <a:rPr lang="ru-RU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модели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варьировались (различные эффективности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высвета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en-US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зависимости для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насыщенного пара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19E1D7B-474D-4A16-9727-BCF160A6A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1742" y="1902400"/>
            <a:ext cx="1810404" cy="1800000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B890732-F3C5-B343-BE0A-AD44DABC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12" y="0"/>
            <a:ext cx="12214390" cy="5524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Наблюдательные данные и модель абляции</a:t>
            </a:r>
            <a:endParaRPr lang="x-non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0937DC8-D956-41EA-8D00-8C17EF93ED79}"/>
              </a:ext>
            </a:extLst>
          </p:cNvPr>
          <p:cNvSpPr/>
          <p:nvPr/>
        </p:nvSpPr>
        <p:spPr>
          <a:xfrm flipV="1">
            <a:off x="-320040" y="4690959"/>
            <a:ext cx="5149980" cy="646331"/>
          </a:xfrm>
          <a:prstGeom prst="arc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2A63911-C4AB-4B8E-9FB0-60B8CEB189D0}"/>
              </a:ext>
            </a:extLst>
          </p:cNvPr>
          <p:cNvSpPr/>
          <p:nvPr/>
        </p:nvSpPr>
        <p:spPr>
          <a:xfrm>
            <a:off x="964300" y="1074421"/>
            <a:ext cx="2548520" cy="685800"/>
          </a:xfrm>
          <a:prstGeom prst="arc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D4A84B9E-C3AC-4C35-8BFC-64EFAA994FE6}"/>
              </a:ext>
            </a:extLst>
          </p:cNvPr>
          <p:cNvSpPr/>
          <p:nvPr/>
        </p:nvSpPr>
        <p:spPr>
          <a:xfrm rot="10800000">
            <a:off x="3268976" y="3663789"/>
            <a:ext cx="3191432" cy="1199549"/>
          </a:xfrm>
          <a:prstGeom prst="arc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47351A7D-D58F-478E-BD1B-1C60C406CEEB}"/>
              </a:ext>
            </a:extLst>
          </p:cNvPr>
          <p:cNvSpPr/>
          <p:nvPr/>
        </p:nvSpPr>
        <p:spPr>
          <a:xfrm flipV="1">
            <a:off x="6930798" y="2629539"/>
            <a:ext cx="4250512" cy="1878322"/>
          </a:xfrm>
          <a:prstGeom prst="arc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2B0D0AA-B43F-4BCB-88DE-4B86876059E4}"/>
              </a:ext>
            </a:extLst>
          </p:cNvPr>
          <p:cNvSpPr/>
          <p:nvPr/>
        </p:nvSpPr>
        <p:spPr>
          <a:xfrm rot="10800000" flipH="1">
            <a:off x="2583131" y="506910"/>
            <a:ext cx="3475347" cy="1800001"/>
          </a:xfrm>
          <a:prstGeom prst="arc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64A29C0F-1759-4A3B-9AEB-9F5D4B6E58D3}"/>
              </a:ext>
            </a:extLst>
          </p:cNvPr>
          <p:cNvCxnSpPr>
            <a:stCxn id="45" idx="1"/>
            <a:endCxn id="6" idx="3"/>
          </p:cNvCxnSpPr>
          <p:nvPr/>
        </p:nvCxnSpPr>
        <p:spPr>
          <a:xfrm rot="10800000">
            <a:off x="2187547" y="5833074"/>
            <a:ext cx="1178701" cy="431076"/>
          </a:xfrm>
          <a:prstGeom prst="curvedConnector3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BCDA34-A341-46D8-AD22-398B46FABD98}"/>
              </a:ext>
            </a:extLst>
          </p:cNvPr>
          <p:cNvSpPr txBox="1"/>
          <p:nvPr/>
        </p:nvSpPr>
        <p:spPr>
          <a:xfrm>
            <a:off x="2409489" y="1327644"/>
            <a:ext cx="180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анные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наблюдений 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D41DC4-AB4E-4F59-82F3-5E5C580C325A}"/>
              </a:ext>
            </a:extLst>
          </p:cNvPr>
          <p:cNvSpPr txBox="1"/>
          <p:nvPr/>
        </p:nvSpPr>
        <p:spPr>
          <a:xfrm>
            <a:off x="7836859" y="5702426"/>
            <a:ext cx="3969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en-US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невязки 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(критерии нахождения решения)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AAF885F3-73F9-46AD-B0BA-FD3DDE79E836}"/>
              </a:ext>
            </a:extLst>
          </p:cNvPr>
          <p:cNvSpPr/>
          <p:nvPr/>
        </p:nvSpPr>
        <p:spPr>
          <a:xfrm flipH="1" flipV="1">
            <a:off x="7031482" y="4519260"/>
            <a:ext cx="1636989" cy="1378619"/>
          </a:xfrm>
          <a:prstGeom prst="arc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B90910-59F5-8C35-C438-053943B495E6}"/>
              </a:ext>
            </a:extLst>
          </p:cNvPr>
          <p:cNvSpPr txBox="1"/>
          <p:nvPr/>
        </p:nvSpPr>
        <p:spPr>
          <a:xfrm>
            <a:off x="11753575" y="6430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929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26AA48-01FB-432D-AB21-B2EAC4EAEDAA}"/>
              </a:ext>
            </a:extLst>
          </p:cNvPr>
          <p:cNvSpPr txBox="1"/>
          <p:nvPr/>
        </p:nvSpPr>
        <p:spPr>
          <a:xfrm>
            <a:off x="400875" y="6404962"/>
            <a:ext cx="8294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Oberst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Flohrer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Elgner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S., et al. 2011, Planet. Space Sci., 59, 1]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20E757-C6D7-4B9C-AFAF-75D6A35B4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6" t="3451" r="3241" b="11397"/>
          <a:stretch/>
        </p:blipFill>
        <p:spPr>
          <a:xfrm>
            <a:off x="1027128" y="1520026"/>
            <a:ext cx="5068872" cy="3320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43724-DE27-4C9C-A39C-49C53C7DDD85}"/>
              </a:ext>
            </a:extLst>
          </p:cNvPr>
          <p:cNvSpPr txBox="1"/>
          <p:nvPr/>
        </p:nvSpPr>
        <p:spPr>
          <a:xfrm>
            <a:off x="1067112" y="5025567"/>
            <a:ext cx="512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Камера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SPOSH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вращающимся затвором на горе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Mt.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Parnon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6535F-E0AA-43BB-9719-528A2DD74026}"/>
              </a:ext>
            </a:extLst>
          </p:cNvPr>
          <p:cNvSpPr txBox="1"/>
          <p:nvPr/>
        </p:nvSpPr>
        <p:spPr>
          <a:xfrm>
            <a:off x="7923231" y="5087117"/>
            <a:ext cx="3710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Типичное изображение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SPOSH,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показывающее метеор, снятый с места наблюдения 12 августа 2010 года в 19:06:40.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9E1D7B-474D-4A16-9727-BCF160A6A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529" y="1520026"/>
            <a:ext cx="3585132" cy="35645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A1A49D-85BF-493F-8140-CC454F447C2C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НАБЛЮДЕНИЯ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SPOSH CAMERA)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B3C218-7829-45F0-B336-D64DB540958D}"/>
              </a:ext>
            </a:extLst>
          </p:cNvPr>
          <p:cNvSpPr txBox="1"/>
          <p:nvPr/>
        </p:nvSpPr>
        <p:spPr>
          <a:xfrm>
            <a:off x="1067112" y="627583"/>
            <a:ext cx="106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камер кругового обзора, предназначенная для регистрации метеорных явлений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95EA1B-60D7-6743-B811-926C9BB14CC0}"/>
              </a:ext>
            </a:extLst>
          </p:cNvPr>
          <p:cNvSpPr txBox="1"/>
          <p:nvPr/>
        </p:nvSpPr>
        <p:spPr>
          <a:xfrm>
            <a:off x="11753575" y="6430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487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CE9096-5C0F-43AB-834E-1D5E4EBEF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0" b="25239"/>
          <a:stretch/>
        </p:blipFill>
        <p:spPr>
          <a:xfrm>
            <a:off x="1752602" y="914400"/>
            <a:ext cx="5735796" cy="4732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0BBA6F-3232-42C1-AF02-5583DA3DCAA1}"/>
              </a:ext>
            </a:extLst>
          </p:cNvPr>
          <p:cNvSpPr txBox="1"/>
          <p:nvPr/>
        </p:nvSpPr>
        <p:spPr>
          <a:xfrm>
            <a:off x="1752602" y="5612162"/>
            <a:ext cx="558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Расположение камер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SPOSH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Греция): Гора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Майналон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(зеленый цвет) и Гора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Парнон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(красный цвет)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88A6B-AA3F-475E-8F97-1F46CFB96D6D}"/>
              </a:ext>
            </a:extLst>
          </p:cNvPr>
          <p:cNvSpPr txBox="1"/>
          <p:nvPr/>
        </p:nvSpPr>
        <p:spPr>
          <a:xfrm>
            <a:off x="2400300" y="0"/>
            <a:ext cx="7416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НАБЛЮДЕНИЯ МЕТЕОРОВ НА КАМЕРАХ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SPOSH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0DD46-6D7C-461F-BDDA-85AF1D6AA48A}"/>
              </a:ext>
            </a:extLst>
          </p:cNvPr>
          <p:cNvSpPr txBox="1"/>
          <p:nvPr/>
        </p:nvSpPr>
        <p:spPr>
          <a:xfrm>
            <a:off x="2001075" y="6443062"/>
            <a:ext cx="8294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Oberst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Flohrer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Elgner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S., et al. 2011, Planet. Space Sci., 59, 1]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68747-DE28-4A09-9742-03AA8B4564A3}"/>
              </a:ext>
            </a:extLst>
          </p:cNvPr>
          <p:cNvSpPr txBox="1"/>
          <p:nvPr/>
        </p:nvSpPr>
        <p:spPr>
          <a:xfrm>
            <a:off x="7488398" y="914400"/>
            <a:ext cx="4457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Две камеры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SPOSH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были развернуты на двух участках, разделенных базовой линией длиной 51,5 км, на горах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Майналон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Парнон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расположенных на высоте 1600 м и 1400 м над уровнем моря, соответственно.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0ADD4-3A01-CA45-97CD-53F07D607D36}"/>
              </a:ext>
            </a:extLst>
          </p:cNvPr>
          <p:cNvSpPr txBox="1"/>
          <p:nvPr/>
        </p:nvSpPr>
        <p:spPr>
          <a:xfrm>
            <a:off x="11753575" y="6430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3115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>
            <a:extLst>
              <a:ext uri="{FF2B5EF4-FFF2-40B4-BE49-F238E27FC236}">
                <a16:creationId xmlns:a16="http://schemas.microsoft.com/office/drawing/2014/main" id="{2C3874E3-A8CC-974B-B8B5-9D296AF03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8" y="998698"/>
            <a:ext cx="4724978" cy="3052797"/>
          </a:xfrm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DB16268C-3AFE-B84C-AA4C-DED556C3EB44}"/>
              </a:ext>
            </a:extLst>
          </p:cNvPr>
          <p:cNvSpPr txBox="1">
            <a:spLocks/>
          </p:cNvSpPr>
          <p:nvPr/>
        </p:nvSpPr>
        <p:spPr bwMode="auto">
          <a:xfrm>
            <a:off x="340287" y="-226340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Яркость метеора</a:t>
            </a: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3A563F3F-5CD4-9048-A327-E0DE74F5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751" y="4169924"/>
            <a:ext cx="6096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Звёздная величина́ (блеск) — безразмерная числовая характеристика яркости объекта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метеора определяется путем сравнения изображения с изображениями известных звезд в кадре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D597C1E7-7CCE-D148-B32E-A5779A2C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240" y="4496522"/>
            <a:ext cx="482319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интенсивность излучения,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коэффициент эффективности излучения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перехода кинетической энергии в излучение);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кинетическая энергия.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у метеора доли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вне полосы регистрации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же как у звезд.</a:t>
            </a:r>
          </a:p>
        </p:txBody>
      </p:sp>
      <p:sp>
        <p:nvSpPr>
          <p:cNvPr id="18439" name="Прямоугольник 6">
            <a:extLst>
              <a:ext uri="{FF2B5EF4-FFF2-40B4-BE49-F238E27FC236}">
                <a16:creationId xmlns:a16="http://schemas.microsoft.com/office/drawing/2014/main" id="{CD72C225-39CE-B54E-95E5-A6F8B532B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217" y="6499845"/>
            <a:ext cx="2052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en-US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eplecha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1998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A88302B-7DAD-404A-B871-3892EA5D3C32}"/>
                  </a:ext>
                </a:extLst>
              </p:cNvPr>
              <p:cNvSpPr/>
              <p:nvPr/>
            </p:nvSpPr>
            <p:spPr>
              <a:xfrm>
                <a:off x="5093513" y="5518354"/>
                <a:ext cx="1651218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88302B-7DAD-404A-B871-3892EA5D3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513" y="5518354"/>
                <a:ext cx="1651218" cy="793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ECE0FA-88BF-5B4A-AD8B-3BE02B244982}"/>
              </a:ext>
            </a:extLst>
          </p:cNvPr>
          <p:cNvSpPr/>
          <p:nvPr/>
        </p:nvSpPr>
        <p:spPr>
          <a:xfrm>
            <a:off x="9040551" y="3041356"/>
            <a:ext cx="272004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пектр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Персеид</a:t>
            </a:r>
          </a:p>
          <a:p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Matlovič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4564FB-0BF0-804C-836A-4A520FE09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129" y="1980862"/>
            <a:ext cx="4054602" cy="20862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FADD69-17CB-F542-A96D-39B6A1416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756" y="248849"/>
            <a:ext cx="3645694" cy="203132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91F898-7D01-F449-A887-E2E4F64E284F}"/>
              </a:ext>
            </a:extLst>
          </p:cNvPr>
          <p:cNvSpPr/>
          <p:nvPr/>
        </p:nvSpPr>
        <p:spPr>
          <a:xfrm>
            <a:off x="5035858" y="463386"/>
            <a:ext cx="34177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Вега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полосы пропускания фильтров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 R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Gen-III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Weryk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Brown, 2013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Красными линиями показана видимая область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961C1E4-2DE6-124F-9684-4D6F750C3299}"/>
              </a:ext>
            </a:extLst>
          </p:cNvPr>
          <p:cNvCxnSpPr/>
          <p:nvPr/>
        </p:nvCxnSpPr>
        <p:spPr>
          <a:xfrm flipV="1">
            <a:off x="9298745" y="436441"/>
            <a:ext cx="0" cy="14415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7E54DA4-AFF4-8F46-A9D1-C018F652E574}"/>
              </a:ext>
            </a:extLst>
          </p:cNvPr>
          <p:cNvCxnSpPr/>
          <p:nvPr/>
        </p:nvCxnSpPr>
        <p:spPr>
          <a:xfrm flipV="1">
            <a:off x="10591836" y="436440"/>
            <a:ext cx="0" cy="14415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366D22-EE4C-4140-A1CA-14916D154EBA}"/>
              </a:ext>
            </a:extLst>
          </p:cNvPr>
          <p:cNvSpPr/>
          <p:nvPr/>
        </p:nvSpPr>
        <p:spPr>
          <a:xfrm>
            <a:off x="134938" y="6025327"/>
            <a:ext cx="462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 интенсивности 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вел.</a:t>
            </a:r>
          </a:p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𝑀</a:t>
            </a:r>
            <a:r>
              <a:rPr lang="e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𝜈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−2.5 log(𝐼/1100)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eplecha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1998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 et al.2013</a:t>
            </a:r>
            <a:br>
              <a:rPr lang="en" dirty="0">
                <a:latin typeface="CambriaMath"/>
              </a:rPr>
            </a:br>
            <a:endParaRPr lang="e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9A28A-3AB6-9A41-9250-48849E2E80B7}"/>
              </a:ext>
            </a:extLst>
          </p:cNvPr>
          <p:cNvSpPr txBox="1"/>
          <p:nvPr/>
        </p:nvSpPr>
        <p:spPr>
          <a:xfrm>
            <a:off x="11760591" y="6302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7672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2">
                <a:extLst>
                  <a:ext uri="{FF2B5EF4-FFF2-40B4-BE49-F238E27FC236}">
                    <a16:creationId xmlns:a16="http://schemas.microsoft.com/office/drawing/2014/main" id="{94E2AF2D-1B27-9C46-A1F6-7F955F5CA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2620" y="2454699"/>
                <a:ext cx="3348182" cy="599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ru-RU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410" name="Rectangle 2">
                <a:extLst>
                  <a:ext uri="{FF2B5EF4-FFF2-40B4-BE49-F238E27FC236}">
                    <a16:creationId xmlns:a16="http://schemas.microsoft.com/office/drawing/2014/main" id="{94E2AF2D-1B27-9C46-A1F6-7F955F5CA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2620" y="2454699"/>
                <a:ext cx="3348182" cy="599651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1" name="Rectangle 3">
            <a:extLst>
              <a:ext uri="{FF2B5EF4-FFF2-40B4-BE49-F238E27FC236}">
                <a16:creationId xmlns:a16="http://schemas.microsoft.com/office/drawing/2014/main" id="{7E9EC2CB-F96D-D041-AD85-DE938548D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305435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2" name="Rectangle 9">
            <a:extLst>
              <a:ext uri="{FF2B5EF4-FFF2-40B4-BE49-F238E27FC236}">
                <a16:creationId xmlns:a16="http://schemas.microsoft.com/office/drawing/2014/main" id="{96274B68-7895-DD43-9FD2-D47CD8762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2854325"/>
            <a:ext cx="121539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3" name="Rectangle 14">
            <a:extLst>
              <a:ext uri="{FF2B5EF4-FFF2-40B4-BE49-F238E27FC236}">
                <a16:creationId xmlns:a16="http://schemas.microsoft.com/office/drawing/2014/main" id="{A9E2CEFD-6B02-0543-9432-920B240F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4778375"/>
            <a:ext cx="154717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4" name="TextBox 13">
            <a:extLst>
              <a:ext uri="{FF2B5EF4-FFF2-40B4-BE49-F238E27FC236}">
                <a16:creationId xmlns:a16="http://schemas.microsoft.com/office/drawing/2014/main" id="{01E27ACE-B27E-484A-A756-BDFF3D66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3424" y="2260696"/>
            <a:ext cx="30591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M,V –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 и скорость тела;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-время; 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тела;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насыщенного пара; 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масса; 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-высота над поверхностью планеты; 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ϒ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угол наклона траектории к горизонту;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плотность тела;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ru-RU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-плотность атмосферы; 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ускорение свободного падения; 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тела; 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сопротивления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H*-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теплота сублимации;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теплопередачи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интенсивность излучения,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эффективнось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высвета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кинетическая энергия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 –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излучательная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теплоемкость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A,B 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в зависимости для давления насыщенного пара.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Box 14">
            <a:extLst>
              <a:ext uri="{FF2B5EF4-FFF2-40B4-BE49-F238E27FC236}">
                <a16:creationId xmlns:a16="http://schemas.microsoft.com/office/drawing/2014/main" id="{E85D6A78-46ED-5C4E-9706-9162C60FF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656" y="6180137"/>
            <a:ext cx="198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Lebedinets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1973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417" name="Rectangle 637">
            <a:extLst>
              <a:ext uri="{FF2B5EF4-FFF2-40B4-BE49-F238E27FC236}">
                <a16:creationId xmlns:a16="http://schemas.microsoft.com/office/drawing/2014/main" id="{08B65745-CAAF-3048-85EC-EA96427DD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8" name="Rectangle 638">
            <a:extLst>
              <a:ext uri="{FF2B5EF4-FFF2-40B4-BE49-F238E27FC236}">
                <a16:creationId xmlns:a16="http://schemas.microsoft.com/office/drawing/2014/main" id="{C76022A5-6652-0642-8E04-389119593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9" name="Rectangle 639">
            <a:extLst>
              <a:ext uri="{FF2B5EF4-FFF2-40B4-BE49-F238E27FC236}">
                <a16:creationId xmlns:a16="http://schemas.microsoft.com/office/drawing/2014/main" id="{63C6EDA3-1278-584F-A58E-6E4E17CC2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205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0" name="Rectangle 640">
            <a:extLst>
              <a:ext uri="{FF2B5EF4-FFF2-40B4-BE49-F238E27FC236}">
                <a16:creationId xmlns:a16="http://schemas.microsoft.com/office/drawing/2014/main" id="{1BC1DC5C-43EF-2649-A731-9FF6F7202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1" name="Rectangle 641">
            <a:extLst>
              <a:ext uri="{FF2B5EF4-FFF2-40B4-BE49-F238E27FC236}">
                <a16:creationId xmlns:a16="http://schemas.microsoft.com/office/drawing/2014/main" id="{E2566D77-0AE1-5E42-8DBB-0DECD935C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402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6" name="Rectangle 646">
            <a:extLst>
              <a:ext uri="{FF2B5EF4-FFF2-40B4-BE49-F238E27FC236}">
                <a16:creationId xmlns:a16="http://schemas.microsoft.com/office/drawing/2014/main" id="{562ED0CD-2747-0D4C-94A2-97FC3E7A1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27" name="Rectangle 647">
            <a:extLst>
              <a:ext uri="{FF2B5EF4-FFF2-40B4-BE49-F238E27FC236}">
                <a16:creationId xmlns:a16="http://schemas.microsoft.com/office/drawing/2014/main" id="{78A23F3D-2726-2441-8A98-1BD417990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8" name="Rectangle 648">
            <a:extLst>
              <a:ext uri="{FF2B5EF4-FFF2-40B4-BE49-F238E27FC236}">
                <a16:creationId xmlns:a16="http://schemas.microsoft.com/office/drawing/2014/main" id="{796F022C-2461-EB4E-BD12-85F66B3FF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62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30" name="Rectangle 650">
            <a:extLst>
              <a:ext uri="{FF2B5EF4-FFF2-40B4-BE49-F238E27FC236}">
                <a16:creationId xmlns:a16="http://schemas.microsoft.com/office/drawing/2014/main" id="{24C8FED7-F151-C845-8519-11A21A96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612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9CB6061-8C60-2244-A075-B7B39FA2E014}"/>
                  </a:ext>
                </a:extLst>
              </p:cNvPr>
              <p:cNvSpPr/>
              <p:nvPr/>
            </p:nvSpPr>
            <p:spPr>
              <a:xfrm>
                <a:off x="2319442" y="1807584"/>
                <a:ext cx="4986109" cy="620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𝜀𝜎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ru-RU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9CB6061-8C60-2244-A075-B7B39FA2E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42" y="1807584"/>
                <a:ext cx="4986109" cy="62087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AE4CCB5-40EE-404F-A77D-66D1309E48C5}"/>
                  </a:ext>
                </a:extLst>
              </p:cNvPr>
              <p:cNvSpPr/>
              <p:nvPr/>
            </p:nvSpPr>
            <p:spPr>
              <a:xfrm>
                <a:off x="4928884" y="2602397"/>
                <a:ext cx="26178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где 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AE4CCB5-40EE-404F-A77D-66D1309E4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884" y="2602397"/>
                <a:ext cx="2617832" cy="369332"/>
              </a:xfrm>
              <a:prstGeom prst="rect">
                <a:avLst/>
              </a:prstGeom>
              <a:blipFill>
                <a:blip r:embed="rId5"/>
                <a:stretch>
                  <a:fillRect t="-110000" r="-483" b="-170000"/>
                </a:stretch>
              </a:blipFill>
            </p:spPr>
            <p:txBody>
              <a:bodyPr/>
              <a:lstStyle/>
              <a:p>
                <a:r>
                  <a:rPr lang="ru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E68A05D-69CA-3C41-A73B-5E44A013FF12}"/>
                  </a:ext>
                </a:extLst>
              </p:cNvPr>
              <p:cNvSpPr/>
              <p:nvPr/>
            </p:nvSpPr>
            <p:spPr>
              <a:xfrm>
                <a:off x="3771564" y="3571875"/>
                <a:ext cx="2164888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E68A05D-69CA-3C41-A73B-5E44A013F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564" y="3571875"/>
                <a:ext cx="2164888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DAC0830-E81A-1A4D-B55A-1C03E9D129F2}"/>
                  </a:ext>
                </a:extLst>
              </p:cNvPr>
              <p:cNvSpPr/>
              <p:nvPr/>
            </p:nvSpPr>
            <p:spPr>
              <a:xfrm>
                <a:off x="3991528" y="4286251"/>
                <a:ext cx="1617366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𝑔𝑐𝑜𝑠</m:t>
                          </m:r>
                          <m:r>
                            <a:rPr lang="ru-RU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DAC0830-E81A-1A4D-B55A-1C03E9D12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28" y="4286251"/>
                <a:ext cx="1617366" cy="618311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8A1A22C-4238-6945-A7B4-6048966AAE17}"/>
                  </a:ext>
                </a:extLst>
              </p:cNvPr>
              <p:cNvSpPr/>
              <p:nvPr/>
            </p:nvSpPr>
            <p:spPr>
              <a:xfrm>
                <a:off x="3979795" y="4923276"/>
                <a:ext cx="168514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8A1A22C-4238-6945-A7B4-6048966AA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795" y="4923276"/>
                <a:ext cx="1685140" cy="618246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AC6E464-48FF-B546-AF5E-E9BB96C118AB}"/>
                  </a:ext>
                </a:extLst>
              </p:cNvPr>
              <p:cNvSpPr/>
              <p:nvPr/>
            </p:nvSpPr>
            <p:spPr>
              <a:xfrm>
                <a:off x="4055794" y="5737225"/>
                <a:ext cx="134607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AC6E464-48FF-B546-AF5E-E9BB96C11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794" y="5737225"/>
                <a:ext cx="1346074" cy="618246"/>
              </a:xfrm>
              <a:prstGeom prst="rect">
                <a:avLst/>
              </a:prstGeom>
              <a:blipFill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02E11FF4-9169-0E4B-840E-DA153982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56" y="68759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метеора с атмосферой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C563E-083E-714B-9D3B-16336B50BBC4}"/>
              </a:ext>
            </a:extLst>
          </p:cNvPr>
          <p:cNvSpPr txBox="1"/>
          <p:nvPr/>
        </p:nvSpPr>
        <p:spPr>
          <a:xfrm>
            <a:off x="69959" y="5848971"/>
            <a:ext cx="5331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синим</a:t>
            </a:r>
            <a:r>
              <a:rPr lang="ru-RU" dirty="0"/>
              <a:t> – параметры </a:t>
            </a:r>
            <a:r>
              <a:rPr lang="ru-RU" dirty="0" err="1"/>
              <a:t>метеороида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красным</a:t>
            </a:r>
            <a:r>
              <a:rPr lang="ru-RU" dirty="0"/>
              <a:t> – параметры модели</a:t>
            </a:r>
          </a:p>
          <a:p>
            <a:r>
              <a:rPr lang="ru-RU" dirty="0">
                <a:solidFill>
                  <a:schemeClr val="accent6"/>
                </a:solidFill>
              </a:rPr>
              <a:t>зеленым</a:t>
            </a:r>
            <a:r>
              <a:rPr lang="ru-RU" dirty="0"/>
              <a:t> – параметры, получаемые из наблюдений </a:t>
            </a:r>
            <a:endParaRPr lang="x-non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005883-5281-014D-8E3A-F1251576DCDE}"/>
              </a:ext>
            </a:extLst>
          </p:cNvPr>
          <p:cNvSpPr txBox="1"/>
          <p:nvPr/>
        </p:nvSpPr>
        <p:spPr>
          <a:xfrm>
            <a:off x="11760591" y="6302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endParaRPr lang="x-non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B10FA-12CC-3747-9FCC-7AA2A39D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4496"/>
            <a:ext cx="10515600" cy="1325563"/>
          </a:xfrm>
        </p:spPr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насыщенного пара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086725-8208-2342-A43E-49A4C332C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2" y="746579"/>
            <a:ext cx="5437445" cy="32490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B6F4B8-2D21-EA4F-AEE5-1843DD33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121" y="956782"/>
            <a:ext cx="3132455" cy="26631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434502-A4D6-9246-95BB-114D69B5F7A1}"/>
              </a:ext>
            </a:extLst>
          </p:cNvPr>
          <p:cNvSpPr/>
          <p:nvPr/>
        </p:nvSpPr>
        <p:spPr>
          <a:xfrm>
            <a:off x="144162" y="3995678"/>
            <a:ext cx="11310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Зависимость давления насыщенного пара от температуры для оливинов, силикатов, оксидов железа и магния. Штриховая линия  -  области, где зависимость для давления экстраполирована.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Оливин </a:t>
            </a: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 err="1">
                <a:solidFill>
                  <a:srgbClr val="FF0000"/>
                </a:solidFill>
              </a:rPr>
              <a:t>Mg,Fe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  <a:r>
              <a:rPr 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sz="1600" b="1" dirty="0">
                <a:solidFill>
                  <a:srgbClr val="FF0000"/>
                </a:solidFill>
              </a:rPr>
              <a:t>[SiO</a:t>
            </a:r>
            <a:r>
              <a:rPr lang="en-US" sz="1600" b="1" baseline="-25000" dirty="0">
                <a:solidFill>
                  <a:srgbClr val="FF0000"/>
                </a:solidFill>
              </a:rPr>
              <a:t>4</a:t>
            </a:r>
            <a:r>
              <a:rPr lang="en-US" sz="1600" b="1" dirty="0">
                <a:solidFill>
                  <a:srgbClr val="FF0000"/>
                </a:solidFill>
              </a:rPr>
              <a:t>]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основных минералов, входящих в состав внеземного вещества (</a:t>
            </a:r>
            <a:r>
              <a:rPr lang="e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Zolensky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2008;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Patzold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2019;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Rietmeijer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2004)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входит в состав метеоритов,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основных минералов лунного реголита,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распространенным минералом в образцах, привезенных с астероида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-типа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Итокава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Nakamura et 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2011),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кометном веществе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Bradley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(2004)) и космической пыли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1989)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Mg, Fe, Si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в спектрах Персеид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Matlovič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EAF36-D365-5242-8DA6-AD5CCF211988}"/>
              </a:ext>
            </a:extLst>
          </p:cNvPr>
          <p:cNvSpPr txBox="1"/>
          <p:nvPr/>
        </p:nvSpPr>
        <p:spPr>
          <a:xfrm>
            <a:off x="11760591" y="6302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4847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F0420-A138-2D49-9E67-3C41C1EF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633" y="-342984"/>
            <a:ext cx="675322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невязки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98E5860-701E-EE43-832B-0714DF9820CD}"/>
                  </a:ext>
                </a:extLst>
              </p:cNvPr>
              <p:cNvSpPr/>
              <p:nvPr/>
            </p:nvSpPr>
            <p:spPr>
              <a:xfrm>
                <a:off x="5138747" y="1150771"/>
                <a:ext cx="164070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н</m:t>
                                              </m:r>
                                            </m:sub>
                                          </m:s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р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98E5860-701E-EE43-832B-0714DF982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47" y="1150771"/>
                <a:ext cx="1640706" cy="910699"/>
              </a:xfrm>
              <a:prstGeom prst="rect">
                <a:avLst/>
              </a:prstGeom>
              <a:blipFill>
                <a:blip r:embed="rId3"/>
                <a:stretch>
                  <a:fillRect l="-6154" t="-24658" b="-30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5DAC041-8DD1-4E47-AF15-BA13AAA35EC7}"/>
                  </a:ext>
                </a:extLst>
              </p:cNvPr>
              <p:cNvSpPr/>
              <p:nvPr/>
            </p:nvSpPr>
            <p:spPr>
              <a:xfrm>
                <a:off x="5138747" y="2259001"/>
                <a:ext cx="2159437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𝐼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н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𝐼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р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н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5DAC041-8DD1-4E47-AF15-BA13AAA3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47" y="2259001"/>
                <a:ext cx="2159437" cy="910699"/>
              </a:xfrm>
              <a:prstGeom prst="rect">
                <a:avLst/>
              </a:prstGeom>
              <a:blipFill>
                <a:blip r:embed="rId4"/>
                <a:stretch>
                  <a:fillRect l="-4678" t="-27778" b="-30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4A75A99-90B2-6544-8E20-F33CB8370AA2}"/>
                  </a:ext>
                </a:extLst>
              </p:cNvPr>
              <p:cNvSpPr/>
              <p:nvPr/>
            </p:nvSpPr>
            <p:spPr>
              <a:xfrm>
                <a:off x="5138747" y="3367231"/>
                <a:ext cx="185871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н</m:t>
                                              </m:r>
                                            </m:sub>
                                          </m:s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р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4A75A99-90B2-6544-8E20-F33CB8370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47" y="3367231"/>
                <a:ext cx="1858714" cy="910699"/>
              </a:xfrm>
              <a:prstGeom prst="rect">
                <a:avLst/>
              </a:prstGeom>
              <a:blipFill>
                <a:blip r:embed="rId5"/>
                <a:stretch>
                  <a:fillRect l="-5405" t="-24658" b="-30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9C89A66C-D7C0-1045-837B-2BE000362285}"/>
                  </a:ext>
                </a:extLst>
              </p:cNvPr>
              <p:cNvSpPr/>
              <p:nvPr/>
            </p:nvSpPr>
            <p:spPr>
              <a:xfrm>
                <a:off x="5247752" y="4757576"/>
                <a:ext cx="2486450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𝑀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н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𝑀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р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н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9C89A66C-D7C0-1045-837B-2BE000362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752" y="4757576"/>
                <a:ext cx="2486450" cy="910699"/>
              </a:xfrm>
              <a:prstGeom prst="rect">
                <a:avLst/>
              </a:prstGeom>
              <a:blipFill>
                <a:blip r:embed="rId6"/>
                <a:stretch>
                  <a:fillRect l="-4061" t="-26027" b="-30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5375BB1-FF07-5E4D-9C07-47308B8A6838}"/>
              </a:ext>
            </a:extLst>
          </p:cNvPr>
          <p:cNvSpPr txBox="1"/>
          <p:nvPr/>
        </p:nvSpPr>
        <p:spPr>
          <a:xfrm>
            <a:off x="4789696" y="139923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Δ</a:t>
            </a:r>
            <a:r>
              <a:rPr lang="en-US" baseline="-25000" dirty="0">
                <a:solidFill>
                  <a:schemeClr val="accent1"/>
                </a:solidFill>
              </a:rPr>
              <a:t>AI</a:t>
            </a:r>
            <a:r>
              <a:rPr lang="en-US" dirty="0"/>
              <a:t>=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12A64-251B-BF4E-8DD6-25A532668482}"/>
              </a:ext>
            </a:extLst>
          </p:cNvPr>
          <p:cNvSpPr txBox="1"/>
          <p:nvPr/>
        </p:nvSpPr>
        <p:spPr>
          <a:xfrm>
            <a:off x="4789696" y="2538527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2"/>
                </a:solidFill>
              </a:rPr>
              <a:t>Δ</a:t>
            </a:r>
            <a:r>
              <a:rPr lang="en-US" baseline="-25000" dirty="0">
                <a:solidFill>
                  <a:schemeClr val="accent2"/>
                </a:solidFill>
              </a:rPr>
              <a:t>RI</a:t>
            </a:r>
            <a:r>
              <a:rPr lang="en-US" dirty="0"/>
              <a:t>=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0FF50-91E9-A949-A602-2728BFC1D0FF}"/>
              </a:ext>
            </a:extLst>
          </p:cNvPr>
          <p:cNvSpPr txBox="1"/>
          <p:nvPr/>
        </p:nvSpPr>
        <p:spPr>
          <a:xfrm>
            <a:off x="4789696" y="366013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Δ</a:t>
            </a:r>
            <a:r>
              <a:rPr lang="en-US" baseline="-25000" dirty="0">
                <a:solidFill>
                  <a:srgbClr val="00B050"/>
                </a:solidFill>
              </a:rPr>
              <a:t>AM</a:t>
            </a:r>
            <a:r>
              <a:rPr lang="en-US" dirty="0"/>
              <a:t>=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285CA-5575-3B45-B3EF-B9014E8C6D04}"/>
              </a:ext>
            </a:extLst>
          </p:cNvPr>
          <p:cNvSpPr txBox="1"/>
          <p:nvPr/>
        </p:nvSpPr>
        <p:spPr>
          <a:xfrm>
            <a:off x="4789696" y="5028259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baseline="-25000" dirty="0">
                <a:solidFill>
                  <a:srgbClr val="C00000"/>
                </a:solidFill>
              </a:rPr>
              <a:t>RM</a:t>
            </a:r>
            <a:r>
              <a:rPr lang="en-US" dirty="0"/>
              <a:t>=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5540F5-9063-8545-9567-A0CABC2037D2}"/>
              </a:ext>
            </a:extLst>
          </p:cNvPr>
          <p:cNvSpPr/>
          <p:nvPr/>
        </p:nvSpPr>
        <p:spPr>
          <a:xfrm>
            <a:off x="114300" y="5547755"/>
            <a:ext cx="584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наблюдаемая интенсивность,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интенсивность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наблюдаемая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вел.,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расчетная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вел.,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точек наблюдениях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7"/>
          <a:stretch/>
        </p:blipFill>
        <p:spPr bwMode="auto">
          <a:xfrm>
            <a:off x="7737964" y="728025"/>
            <a:ext cx="3762375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96579" y="4757576"/>
            <a:ext cx="4281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невязки по радиусу и плотности.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показано значение: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синий - минимум, желтый - максимум.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точки показывают, как «ходил» алгоритм.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Алгоритм: Дифференциальная эволюция.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6" y="1207447"/>
            <a:ext cx="4545705" cy="271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F0C148-A0FD-8748-A230-AAFF535FB3CC}"/>
                  </a:ext>
                </a:extLst>
              </p:cNvPr>
              <p:cNvSpPr txBox="1"/>
              <p:nvPr/>
            </p:nvSpPr>
            <p:spPr>
              <a:xfrm>
                <a:off x="7783036" y="593689"/>
                <a:ext cx="428515" cy="613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F0C148-A0FD-8748-A230-AAFF535FB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36" y="593689"/>
                <a:ext cx="428515" cy="6137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1FAA6A-5FC8-514A-AC87-CF33D00F4B07}"/>
                  </a:ext>
                </a:extLst>
              </p:cNvPr>
              <p:cNvSpPr txBox="1"/>
              <p:nvPr/>
            </p:nvSpPr>
            <p:spPr>
              <a:xfrm>
                <a:off x="11422404" y="4364584"/>
                <a:ext cx="468333" cy="614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⍴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1FAA6A-5FC8-514A-AC87-CF33D00F4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404" y="4364584"/>
                <a:ext cx="468333" cy="61420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CA4226F-CB6D-1340-A6BA-1226CCA4CB96}"/>
              </a:ext>
            </a:extLst>
          </p:cNvPr>
          <p:cNvSpPr txBox="1"/>
          <p:nvPr/>
        </p:nvSpPr>
        <p:spPr>
          <a:xfrm>
            <a:off x="1172328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419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FB138-05AE-BD45-B6D8-2324302E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23" y="-290101"/>
            <a:ext cx="4993693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невязки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859AD9-154B-944A-8DB3-3578ED8F33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722203"/>
            <a:ext cx="6808573" cy="421089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BCCF7D-3064-CC48-8EB5-EB6A764CB541}"/>
              </a:ext>
            </a:extLst>
          </p:cNvPr>
          <p:cNvSpPr/>
          <p:nvPr/>
        </p:nvSpPr>
        <p:spPr>
          <a:xfrm>
            <a:off x="-1" y="4933101"/>
            <a:ext cx="11966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светимости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оранжевая, штрихованная линия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синяя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по невязке </a:t>
            </a:r>
            <a:r>
              <a:rPr lang="el-G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l-G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давления насыщенного пара - оливин,  пары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функции невязки мало влияет на оценки массы и радиуса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(разброс составляет менее 15-20%).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минимальная и максимальная оценки плотности могут различаться в несколько раз.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D803A5E-08EB-2442-9C78-B8D3212B3EF5}"/>
              </a:ext>
            </a:extLst>
          </p:cNvPr>
          <p:cNvGraphicFramePr>
            <a:graphicFrameLocks noGrp="1"/>
          </p:cNvGraphicFramePr>
          <p:nvPr/>
        </p:nvGraphicFramePr>
        <p:xfrm>
          <a:off x="5595948" y="994826"/>
          <a:ext cx="5344837" cy="2743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0014">
                  <a:extLst>
                    <a:ext uri="{9D8B030D-6E8A-4147-A177-3AD203B41FA5}">
                      <a16:colId xmlns:a16="http://schemas.microsoft.com/office/drawing/2014/main" val="2700827490"/>
                    </a:ext>
                  </a:extLst>
                </a:gridCol>
                <a:gridCol w="841301">
                  <a:extLst>
                    <a:ext uri="{9D8B030D-6E8A-4147-A177-3AD203B41FA5}">
                      <a16:colId xmlns:a16="http://schemas.microsoft.com/office/drawing/2014/main" val="3469743723"/>
                    </a:ext>
                  </a:extLst>
                </a:gridCol>
                <a:gridCol w="1290587">
                  <a:extLst>
                    <a:ext uri="{9D8B030D-6E8A-4147-A177-3AD203B41FA5}">
                      <a16:colId xmlns:a16="http://schemas.microsoft.com/office/drawing/2014/main" val="1586160380"/>
                    </a:ext>
                  </a:extLst>
                </a:gridCol>
                <a:gridCol w="827556">
                  <a:extLst>
                    <a:ext uri="{9D8B030D-6E8A-4147-A177-3AD203B41FA5}">
                      <a16:colId xmlns:a16="http://schemas.microsoft.com/office/drawing/2014/main" val="580884315"/>
                    </a:ext>
                  </a:extLst>
                </a:gridCol>
                <a:gridCol w="1055379">
                  <a:extLst>
                    <a:ext uri="{9D8B030D-6E8A-4147-A177-3AD203B41FA5}">
                      <a16:colId xmlns:a16="http://schemas.microsoft.com/office/drawing/2014/main" val="110249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Невязка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Масса, 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Плотность,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кг/м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Радиус, см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Теплота абляции</a:t>
                      </a:r>
                      <a:endParaRPr lang="e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10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Дж/кг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105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b="1" baseline="-250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010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68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b="1" baseline="-25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25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560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194±74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0.28±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6126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0292" y="1181067"/>
            <a:ext cx="27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 20160811_ 184336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6BCF2-74F0-8B4E-9648-96685E32E88A}"/>
              </a:ext>
            </a:extLst>
          </p:cNvPr>
          <p:cNvSpPr txBox="1"/>
          <p:nvPr/>
        </p:nvSpPr>
        <p:spPr>
          <a:xfrm>
            <a:off x="11760591" y="6302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84627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3081</Words>
  <Application>Microsoft Macintosh PowerPoint</Application>
  <PresentationFormat>Широкоэкранный</PresentationFormat>
  <Paragraphs>508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CambriaMath</vt:lpstr>
      <vt:lpstr>Times New Roman</vt:lpstr>
      <vt:lpstr>Wingdings</vt:lpstr>
      <vt:lpstr>Тема Office</vt:lpstr>
      <vt:lpstr>Определение параметров мелких метеорных тел: сравнение модели пористого и сплошного тела</vt:lpstr>
      <vt:lpstr>Наблюдательные данные и модель абляции</vt:lpstr>
      <vt:lpstr>Презентация PowerPoint</vt:lpstr>
      <vt:lpstr>Презентация PowerPoint</vt:lpstr>
      <vt:lpstr>Презентация PowerPoint</vt:lpstr>
      <vt:lpstr>Взаимодействие метеора с атмосферой</vt:lpstr>
      <vt:lpstr>Давление насыщенного пара</vt:lpstr>
      <vt:lpstr>Функция невязки (Δ) I</vt:lpstr>
      <vt:lpstr>Функция невязки II </vt:lpstr>
      <vt:lpstr>Влияние давления насыщенного пара</vt:lpstr>
      <vt:lpstr>Модель пористого тела</vt:lpstr>
      <vt:lpstr>Влияние пористости </vt:lpstr>
      <vt:lpstr>Плотности мелких метеороидов и кометного вещества</vt:lpstr>
      <vt:lpstr>Яркость и  масса метеороида </vt:lpstr>
      <vt:lpstr>Форма кривых блеска и F- параметр </vt:lpstr>
      <vt:lpstr>Скорость, угол входа, абсолютная зв. величина для рассматриваемых метеороидов.  Оценки массы по эмпирическим соотношениям в сравнении со средней массой, полученной из четырех функций невязки с давлением насыщенных паров из Costa et al. (2019) (оливин, пары Fe/Mg). </vt:lpstr>
      <vt:lpstr>Заключительные замечания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SMALL METEOR ABLATION MODEL TO PERSEID OBSERVATIONS</dc:title>
  <dc:creator>Владимир Ефремов</dc:creator>
  <cp:lastModifiedBy>Microsoft Office User</cp:lastModifiedBy>
  <cp:revision>151</cp:revision>
  <dcterms:created xsi:type="dcterms:W3CDTF">2021-10-05T10:26:49Z</dcterms:created>
  <dcterms:modified xsi:type="dcterms:W3CDTF">2022-06-22T07:59:38Z</dcterms:modified>
</cp:coreProperties>
</file>