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303" r:id="rId4"/>
    <p:sldId id="300" r:id="rId5"/>
    <p:sldId id="304" r:id="rId6"/>
    <p:sldId id="289" r:id="rId7"/>
    <p:sldId id="302" r:id="rId8"/>
    <p:sldId id="305" r:id="rId9"/>
    <p:sldId id="306" r:id="rId10"/>
    <p:sldId id="307" r:id="rId11"/>
    <p:sldId id="313" r:id="rId12"/>
    <p:sldId id="309" r:id="rId13"/>
    <p:sldId id="310" r:id="rId14"/>
    <p:sldId id="311" r:id="rId15"/>
    <p:sldId id="295" r:id="rId16"/>
    <p:sldId id="312" r:id="rId17"/>
    <p:sldId id="296" r:id="rId18"/>
    <p:sldId id="261" r:id="rId19"/>
    <p:sldId id="268" r:id="rId20"/>
    <p:sldId id="29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179"/>
    <a:srgbClr val="53F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5" autoAdjust="0"/>
    <p:restoredTop sz="93573" autoAdjust="0"/>
  </p:normalViewPr>
  <p:slideViewPr>
    <p:cSldViewPr>
      <p:cViewPr>
        <p:scale>
          <a:sx n="66" d="100"/>
          <a:sy n="66" d="100"/>
        </p:scale>
        <p:origin x="-136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D6BFA-46F5-4CBF-B1EC-0D9EAC2C2B63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6E879-DA00-4A06-976A-17FC17C61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8105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B687B-23D5-48F7-BFE9-AE434A2E42B9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2F1E9-6895-4E18-97C4-96A7381FE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19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1E9-6895-4E18-97C4-96A7381FE3E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0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F1E9-6895-4E18-97C4-96A7381FE3E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6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F161-E3FB-49CA-9852-FA5A1EE6094A}" type="datetime1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B2B0-CDFC-4101-9977-C7AF3E80BD8C}" type="datetime1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6EC4-FDFA-4D72-857E-D9DF3E083627}" type="datetime1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FA9B-F9B3-4703-AAF0-C49165301079}" type="datetime1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FB66-67B1-479C-BFA2-6DE19012CB8A}" type="datetime1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8323-015F-43F7-B84E-A2E844ECAEA1}" type="datetime1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9007-001B-4AC4-9FC2-09AFBB263469}" type="datetime1">
              <a:rPr lang="ru-RU" smtClean="0"/>
              <a:pPr/>
              <a:t>22.06.2022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05B-1690-408A-BC54-89CADE499B59}" type="datetime1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DACB-BAD7-4C0C-AA64-E4A3FAA359D9}" type="datetime1">
              <a:rPr lang="ru-RU" smtClean="0"/>
              <a:pPr/>
              <a:t>22.06.2022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6C5E-1B4B-4BAB-8DD7-E105036B93BE}" type="datetime1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1F5F-415B-4803-B53E-C9D78A4E27A0}" type="datetime1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C53A-1142-488F-9243-11007B591B51}" type="datetime1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44.wmf"/><Relationship Id="rId19" Type="http://schemas.openxmlformats.org/officeDocument/2006/relationships/image" Target="../media/image49.jpeg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4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50.wmf"/><Relationship Id="rId3" Type="http://schemas.openxmlformats.org/officeDocument/2006/relationships/image" Target="../media/image52.jpeg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7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2.wmf"/><Relationship Id="rId3" Type="http://schemas.openxmlformats.org/officeDocument/2006/relationships/oleObject" Target="../embeddings/oleObject7.bin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wmf"/><Relationship Id="rId5" Type="http://schemas.openxmlformats.org/officeDocument/2006/relationships/image" Target="../media/image24.png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8.wmf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420888"/>
            <a:ext cx="8928992" cy="19740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Индуцированная сейсмичность на </a:t>
            </a:r>
            <a:r>
              <a:rPr lang="ru-RU" sz="2800" dirty="0" err="1" smtClean="0">
                <a:solidFill>
                  <a:schemeClr val="bg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Коробковском</a:t>
            </a: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железорудном месторождении Курской магнитной аномалии</a:t>
            </a:r>
            <a:endParaRPr lang="ru-RU" sz="2800" dirty="0">
              <a:solidFill>
                <a:schemeClr val="bg1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9144000" cy="1309176"/>
          </a:xfrm>
        </p:spPr>
        <p:txBody>
          <a:bodyPr>
            <a:normAutofit/>
          </a:bodyPr>
          <a:lstStyle/>
          <a:p>
            <a:r>
              <a:rPr lang="ru-RU" sz="2400" i="1" cap="all" dirty="0" smtClean="0">
                <a:solidFill>
                  <a:schemeClr val="bg1"/>
                </a:solidFill>
                <a:latin typeface="Century Gothic" pitchFamily="34" charset="0"/>
              </a:rPr>
              <a:t>А.Н</a:t>
            </a:r>
            <a:r>
              <a:rPr lang="ru-RU" sz="2400" i="1" cap="all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 sz="2400" i="1" dirty="0" smtClean="0">
                <a:solidFill>
                  <a:schemeClr val="bg1"/>
                </a:solidFill>
                <a:latin typeface="Century Gothic" pitchFamily="34" charset="0"/>
              </a:rPr>
              <a:t>Беседина, </a:t>
            </a:r>
            <a:r>
              <a:rPr lang="ru-RU" sz="2400" i="1" dirty="0" smtClean="0">
                <a:solidFill>
                  <a:schemeClr val="bg1"/>
                </a:solidFill>
                <a:latin typeface="Century Gothic" pitchFamily="34" charset="0"/>
              </a:rPr>
              <a:t>Г.Т</a:t>
            </a:r>
            <a:r>
              <a:rPr lang="ru-RU" sz="2400" i="1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 sz="2400" i="1" dirty="0" err="1" smtClean="0">
                <a:solidFill>
                  <a:schemeClr val="bg1"/>
                </a:solidFill>
                <a:latin typeface="Century Gothic" pitchFamily="34" charset="0"/>
              </a:rPr>
              <a:t>Брайченко</a:t>
            </a:r>
            <a:r>
              <a:rPr lang="ru-RU" sz="2400" i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ИДГ РАН, МФТИ</a:t>
            </a:r>
          </a:p>
        </p:txBody>
      </p:sp>
      <p:pic>
        <p:nvPicPr>
          <p:cNvPr id="8193" name="Picture 1" descr="C:\Users\Alina\Desktop\Эмблема бел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260726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24"/>
            <a:ext cx="914400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 smtClean="0">
                <a:latin typeface="Century Gothic" panose="020B0502020202020204" pitchFamily="34" charset="0"/>
              </a:rPr>
              <a:t>Параметр </a:t>
            </a:r>
            <a:r>
              <a:rPr lang="en-US" sz="2800" dirty="0" err="1" smtClean="0">
                <a:latin typeface="Century Gothic" panose="020B0502020202020204" pitchFamily="34" charset="0"/>
              </a:rPr>
              <a:t>Es</a:t>
            </a:r>
            <a:r>
              <a:rPr lang="en-US" sz="2800" dirty="0" smtClean="0">
                <a:latin typeface="Century Gothic" panose="020B0502020202020204" pitchFamily="34" charset="0"/>
              </a:rPr>
              <a:t>/</a:t>
            </a:r>
            <a:r>
              <a:rPr lang="en-US" sz="2800" dirty="0" err="1" smtClean="0">
                <a:latin typeface="Century Gothic" panose="020B0502020202020204" pitchFamily="34" charset="0"/>
              </a:rPr>
              <a:t>Ep</a:t>
            </a:r>
            <a:r>
              <a:rPr lang="ru-RU" sz="2800" dirty="0" smtClean="0">
                <a:latin typeface="Century Gothic" panose="020B0502020202020204" pitchFamily="34" charset="0"/>
              </a:rPr>
              <a:t>.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latin typeface="Century Gothic" panose="020B0502020202020204" pitchFamily="34" charset="0"/>
              </a:rPr>
              <a:t>Вклад </a:t>
            </a:r>
            <a:r>
              <a:rPr lang="en-US" sz="2800" dirty="0" smtClean="0">
                <a:latin typeface="Century Gothic" panose="020B0502020202020204" pitchFamily="34" charset="0"/>
              </a:rPr>
              <a:t>P- </a:t>
            </a:r>
            <a:r>
              <a:rPr lang="ru-RU" sz="2800" dirty="0" smtClean="0">
                <a:latin typeface="Century Gothic" panose="020B0502020202020204" pitchFamily="34" charset="0"/>
              </a:rPr>
              <a:t>и</a:t>
            </a:r>
            <a:r>
              <a:rPr lang="en-US" sz="2800" dirty="0" smtClean="0">
                <a:latin typeface="Century Gothic" panose="020B0502020202020204" pitchFamily="34" charset="0"/>
              </a:rPr>
              <a:t> S-</a:t>
            </a:r>
            <a:r>
              <a:rPr lang="ru-RU" sz="2800" dirty="0" smtClean="0">
                <a:latin typeface="Century Gothic" panose="020B0502020202020204" pitchFamily="34" charset="0"/>
              </a:rPr>
              <a:t>волн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6" y="3990706"/>
            <a:ext cx="4446504" cy="209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42" y="3915416"/>
            <a:ext cx="4530958" cy="239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D:\WORK\Губкин КМА\data\ГУБКИН\2020-10-24_kam_2-55\res\SorceParameters\fpfs-EsE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t="3627" r="7346"/>
          <a:stretch/>
        </p:blipFill>
        <p:spPr bwMode="auto">
          <a:xfrm>
            <a:off x="110361" y="1164105"/>
            <a:ext cx="8779711" cy="241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3648416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entury Gothic" panose="020B0502020202020204" pitchFamily="34" charset="0"/>
              </a:rPr>
              <a:t>Gold Mine, South Africa [</a:t>
            </a:r>
            <a:r>
              <a:rPr lang="en-US" sz="1600" i="1" dirty="0" err="1" smtClean="0">
                <a:latin typeface="Century Gothic" panose="020B0502020202020204" pitchFamily="34" charset="0"/>
              </a:rPr>
              <a:t>Kwiatek</a:t>
            </a:r>
            <a:r>
              <a:rPr lang="en-US" sz="1600" i="1" dirty="0" smtClean="0">
                <a:latin typeface="Century Gothic" panose="020B0502020202020204" pitchFamily="34" charset="0"/>
              </a:rPr>
              <a:t> et al., 2011]</a:t>
            </a:r>
            <a:endParaRPr lang="ru-RU" sz="1600" i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0476" y="1484784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m</a:t>
            </a:r>
            <a:r>
              <a:rPr lang="en-US" dirty="0" smtClean="0">
                <a:latin typeface="Century Gothic" panose="020B0502020202020204" pitchFamily="34" charset="0"/>
              </a:rPr>
              <a:t>edian ~ 1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8071" y="1484784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median ~ 4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785" y="6095037"/>
            <a:ext cx="870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Для тектонических землетрясений</a:t>
            </a:r>
            <a:r>
              <a:rPr lang="en-US" sz="1600" dirty="0" smtClean="0">
                <a:latin typeface="Century Gothic" panose="020B0502020202020204" pitchFamily="34" charset="0"/>
              </a:rPr>
              <a:t>: 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err="1" smtClean="0">
                <a:latin typeface="Century Gothic" panose="020B0502020202020204" pitchFamily="34" charset="0"/>
              </a:rPr>
              <a:t>f</a:t>
            </a:r>
            <a:r>
              <a:rPr lang="en-US" sz="1600" baseline="-25000" dirty="0" err="1" smtClean="0">
                <a:latin typeface="Century Gothic" panose="020B0502020202020204" pitchFamily="34" charset="0"/>
              </a:rPr>
              <a:t>p</a:t>
            </a:r>
            <a:r>
              <a:rPr lang="en-US" sz="1600" dirty="0" smtClean="0">
                <a:latin typeface="Century Gothic" panose="020B0502020202020204" pitchFamily="34" charset="0"/>
              </a:rPr>
              <a:t>/f</a:t>
            </a:r>
            <a:r>
              <a:rPr lang="en-US" sz="1600" baseline="-25000" dirty="0" smtClean="0">
                <a:latin typeface="Century Gothic" panose="020B0502020202020204" pitchFamily="34" charset="0"/>
              </a:rPr>
              <a:t>s</a:t>
            </a:r>
            <a:r>
              <a:rPr lang="en-US" sz="1600" dirty="0" smtClean="0">
                <a:latin typeface="Century Gothic" panose="020B0502020202020204" pitchFamily="34" charset="0"/>
              </a:rPr>
              <a:t>~1.5, </a:t>
            </a:r>
            <a:r>
              <a:rPr lang="en-US" sz="1600" dirty="0" err="1" smtClean="0">
                <a:latin typeface="Century Gothic" panose="020B0502020202020204" pitchFamily="34" charset="0"/>
              </a:rPr>
              <a:t>E</a:t>
            </a:r>
            <a:r>
              <a:rPr lang="en-US" sz="1600" baseline="-25000" dirty="0" err="1" smtClean="0">
                <a:latin typeface="Century Gothic" panose="020B0502020202020204" pitchFamily="34" charset="0"/>
              </a:rPr>
              <a:t>s</a:t>
            </a:r>
            <a:r>
              <a:rPr lang="en-US" sz="1600" dirty="0" smtClean="0">
                <a:latin typeface="Century Gothic" panose="020B0502020202020204" pitchFamily="34" charset="0"/>
              </a:rPr>
              <a:t>/</a:t>
            </a:r>
            <a:r>
              <a:rPr lang="en-US" sz="1600" dirty="0" err="1" smtClean="0">
                <a:latin typeface="Century Gothic" panose="020B0502020202020204" pitchFamily="34" charset="0"/>
              </a:rPr>
              <a:t>E</a:t>
            </a:r>
            <a:r>
              <a:rPr lang="en-US" sz="1600" baseline="-25000" dirty="0" err="1" smtClean="0">
                <a:latin typeface="Century Gothic" panose="020B0502020202020204" pitchFamily="34" charset="0"/>
              </a:rPr>
              <a:t>p</a:t>
            </a:r>
            <a:r>
              <a:rPr lang="en-US" sz="1600" dirty="0" smtClean="0">
                <a:latin typeface="Century Gothic" panose="020B0502020202020204" pitchFamily="34" charset="0"/>
              </a:rPr>
              <a:t> ~10-30  </a:t>
            </a:r>
          </a:p>
          <a:p>
            <a:r>
              <a:rPr lang="en-US" sz="1600" i="1" dirty="0" smtClean="0">
                <a:latin typeface="Century Gothic" panose="020B0502020202020204" pitchFamily="34" charset="0"/>
              </a:rPr>
              <a:t>[</a:t>
            </a:r>
            <a:r>
              <a:rPr lang="en-US" sz="1600" i="1" dirty="0" err="1" smtClean="0">
                <a:latin typeface="Century Gothic" panose="020B0502020202020204" pitchFamily="34" charset="0"/>
              </a:rPr>
              <a:t>Madariaga</a:t>
            </a:r>
            <a:r>
              <a:rPr lang="en-US" sz="1600" i="1" dirty="0" smtClean="0">
                <a:latin typeface="Century Gothic" panose="020B0502020202020204" pitchFamily="34" charset="0"/>
              </a:rPr>
              <a:t>, 1976; </a:t>
            </a:r>
            <a:r>
              <a:rPr lang="en-US" sz="1600" i="1" dirty="0" err="1" smtClean="0">
                <a:latin typeface="Century Gothic" panose="020B0502020202020204" pitchFamily="34" charset="0"/>
              </a:rPr>
              <a:t>Gibowicz</a:t>
            </a:r>
            <a:r>
              <a:rPr lang="en-US" sz="1600" i="1" dirty="0" smtClean="0">
                <a:latin typeface="Century Gothic" panose="020B0502020202020204" pitchFamily="34" charset="0"/>
              </a:rPr>
              <a:t>, </a:t>
            </a:r>
            <a:r>
              <a:rPr lang="en-US" sz="1600" i="1" dirty="0" err="1" smtClean="0">
                <a:latin typeface="Century Gothic" panose="020B0502020202020204" pitchFamily="34" charset="0"/>
              </a:rPr>
              <a:t>Kijko</a:t>
            </a:r>
            <a:r>
              <a:rPr lang="en-US" sz="1600" i="1" dirty="0" smtClean="0">
                <a:latin typeface="Century Gothic" panose="020B0502020202020204" pitchFamily="34" charset="0"/>
              </a:rPr>
              <a:t>, 1994]</a:t>
            </a:r>
            <a:endParaRPr lang="ru-RU" sz="16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>
            <a:normAutofit/>
          </a:bodyPr>
          <a:lstStyle/>
          <a:p>
            <a:endParaRPr lang="en-US" sz="16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Восстановление тензора момента показало наличие событий с механизмом отличным от двойной пары сил (диаграмма Хадсона)</a:t>
            </a:r>
          </a:p>
          <a:p>
            <a:pPr marL="0" indent="0">
              <a:buNone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Century Gothic" panose="020B0502020202020204" pitchFamily="34" charset="0"/>
              </a:rPr>
              <a:t>E</a:t>
            </a:r>
            <a:r>
              <a:rPr lang="en-US" sz="1600" baseline="-25000" dirty="0" err="1">
                <a:latin typeface="Century Gothic" panose="020B0502020202020204" pitchFamily="34" charset="0"/>
              </a:rPr>
              <a:t>s</a:t>
            </a:r>
            <a:r>
              <a:rPr lang="en-US" sz="1600" dirty="0">
                <a:latin typeface="Century Gothic" panose="020B0502020202020204" pitchFamily="34" charset="0"/>
              </a:rPr>
              <a:t>/</a:t>
            </a:r>
            <a:r>
              <a:rPr lang="en-US" sz="1600" dirty="0" err="1">
                <a:latin typeface="Century Gothic" panose="020B0502020202020204" pitchFamily="34" charset="0"/>
              </a:rPr>
              <a:t>E</a:t>
            </a:r>
            <a:r>
              <a:rPr lang="en-US" sz="1600" baseline="-25000" dirty="0" err="1">
                <a:latin typeface="Century Gothic" panose="020B0502020202020204" pitchFamily="34" charset="0"/>
              </a:rPr>
              <a:t>p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</a:rPr>
              <a:t>~</a:t>
            </a:r>
            <a:r>
              <a:rPr lang="ru-RU" sz="1600" dirty="0" smtClean="0">
                <a:latin typeface="Century Gothic" panose="020B0502020202020204" pitchFamily="34" charset="0"/>
              </a:rPr>
              <a:t>0.5</a:t>
            </a:r>
            <a:r>
              <a:rPr lang="en-US" sz="1600" dirty="0" smtClean="0">
                <a:latin typeface="Century Gothic" panose="020B0502020202020204" pitchFamily="34" charset="0"/>
              </a:rPr>
              <a:t>-</a:t>
            </a:r>
            <a:r>
              <a:rPr lang="ru-RU" sz="1600" dirty="0" smtClean="0">
                <a:latin typeface="Century Gothic" panose="020B0502020202020204" pitchFamily="34" charset="0"/>
              </a:rPr>
              <a:t>5</a:t>
            </a:r>
          </a:p>
          <a:p>
            <a:pPr marL="0" indent="0">
              <a:buNone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Сейсмические события с низким значением параметра </a:t>
            </a:r>
            <a:r>
              <a:rPr lang="en-US" sz="1600" dirty="0" err="1" smtClean="0">
                <a:latin typeface="Century Gothic" panose="020B0502020202020204" pitchFamily="34" charset="0"/>
              </a:rPr>
              <a:t>Es</a:t>
            </a:r>
            <a:r>
              <a:rPr lang="en-US" sz="1600" dirty="0" smtClean="0">
                <a:latin typeface="Century Gothic" panose="020B0502020202020204" pitchFamily="34" charset="0"/>
              </a:rPr>
              <a:t>/</a:t>
            </a:r>
            <a:r>
              <a:rPr lang="en-US" sz="1600" dirty="0" err="1" smtClean="0">
                <a:latin typeface="Century Gothic" panose="020B0502020202020204" pitchFamily="34" charset="0"/>
              </a:rPr>
              <a:t>Ep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предполагают механизм в очаге, отличный от чистого сдвига.</a:t>
            </a:r>
          </a:p>
          <a:p>
            <a:pPr marL="0" indent="0">
              <a:buNone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6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4" y="1556792"/>
            <a:ext cx="4175143" cy="405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39" y="5799523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Century Gothic" panose="020B0502020202020204" pitchFamily="34" charset="0"/>
              </a:rPr>
              <a:t>Rudna</a:t>
            </a:r>
            <a:r>
              <a:rPr lang="en-US" sz="1600" i="1" dirty="0" smtClean="0">
                <a:latin typeface="Century Gothic" panose="020B0502020202020204" pitchFamily="34" charset="0"/>
              </a:rPr>
              <a:t> copper mine, Poland [</a:t>
            </a:r>
            <a:r>
              <a:rPr lang="en-US" sz="1600" i="1" dirty="0" err="1" smtClean="0">
                <a:latin typeface="Century Gothic" panose="020B0502020202020204" pitchFamily="34" charset="0"/>
              </a:rPr>
              <a:t>Caputa</a:t>
            </a:r>
            <a:r>
              <a:rPr lang="en-US" sz="1600" i="1" dirty="0" smtClean="0">
                <a:latin typeface="Century Gothic" panose="020B0502020202020204" pitchFamily="34" charset="0"/>
              </a:rPr>
              <a:t>,</a:t>
            </a:r>
            <a:r>
              <a:rPr lang="ru-RU" sz="1600" i="1" dirty="0" smtClean="0">
                <a:latin typeface="Century Gothic" panose="020B0502020202020204" pitchFamily="34" charset="0"/>
              </a:rPr>
              <a:t> </a:t>
            </a:r>
            <a:r>
              <a:rPr lang="en-US" sz="1600" i="1" dirty="0" smtClean="0">
                <a:latin typeface="Century Gothic" panose="020B0502020202020204" pitchFamily="34" charset="0"/>
              </a:rPr>
              <a:t>R</a:t>
            </a:r>
            <a:r>
              <a:rPr lang="pl-PL" sz="1600" i="1" dirty="0" smtClean="0">
                <a:latin typeface="Century Gothic" panose="020B0502020202020204" pitchFamily="34" charset="0"/>
              </a:rPr>
              <a:t>udzinski</a:t>
            </a:r>
            <a:r>
              <a:rPr lang="en-US" sz="1600" i="1" dirty="0" smtClean="0">
                <a:latin typeface="Century Gothic" panose="020B0502020202020204" pitchFamily="34" charset="0"/>
              </a:rPr>
              <a:t>, 201</a:t>
            </a:r>
            <a:r>
              <a:rPr lang="ru-RU" sz="1600" i="1" dirty="0" smtClean="0">
                <a:latin typeface="Century Gothic" panose="020B0502020202020204" pitchFamily="34" charset="0"/>
              </a:rPr>
              <a:t>9</a:t>
            </a:r>
            <a:r>
              <a:rPr lang="en-US" sz="1600" i="1" dirty="0" smtClean="0">
                <a:latin typeface="Century Gothic" panose="020B0502020202020204" pitchFamily="34" charset="0"/>
              </a:rPr>
              <a:t>]</a:t>
            </a:r>
            <a:endParaRPr lang="ru-RU" sz="1600" i="1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24"/>
            <a:ext cx="914400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>
                <a:latin typeface="Century Gothic" panose="020B0502020202020204" pitchFamily="34" charset="0"/>
              </a:rPr>
              <a:t>Параметр </a:t>
            </a:r>
            <a:r>
              <a:rPr lang="en-US" sz="2800" dirty="0" err="1">
                <a:latin typeface="Century Gothic" panose="020B0502020202020204" pitchFamily="34" charset="0"/>
              </a:rPr>
              <a:t>Es</a:t>
            </a:r>
            <a:r>
              <a:rPr lang="en-US" sz="2800" dirty="0">
                <a:latin typeface="Century Gothic" panose="020B0502020202020204" pitchFamily="34" charset="0"/>
              </a:rPr>
              <a:t>/</a:t>
            </a:r>
            <a:r>
              <a:rPr lang="en-US" sz="2800" dirty="0" err="1">
                <a:latin typeface="Century Gothic" panose="020B0502020202020204" pitchFamily="34" charset="0"/>
              </a:rPr>
              <a:t>Ep</a:t>
            </a:r>
            <a:r>
              <a:rPr lang="ru-RU" sz="2800" dirty="0">
                <a:latin typeface="Century Gothic" panose="020B0502020202020204" pitchFamily="34" charset="0"/>
              </a:rPr>
              <a:t>. Вклад </a:t>
            </a:r>
            <a:r>
              <a:rPr lang="en-US" sz="2800" dirty="0" smtClean="0">
                <a:latin typeface="Century Gothic" panose="020B0502020202020204" pitchFamily="34" charset="0"/>
              </a:rPr>
              <a:t>P- </a:t>
            </a:r>
            <a:r>
              <a:rPr lang="ru-RU" sz="2800" dirty="0" smtClean="0">
                <a:latin typeface="Century Gothic" panose="020B0502020202020204" pitchFamily="34" charset="0"/>
              </a:rPr>
              <a:t>и</a:t>
            </a:r>
            <a:r>
              <a:rPr lang="en-US" sz="2800" dirty="0" smtClean="0">
                <a:latin typeface="Century Gothic" panose="020B0502020202020204" pitchFamily="34" charset="0"/>
              </a:rPr>
              <a:t> S-</a:t>
            </a:r>
            <a:r>
              <a:rPr lang="ru-RU" sz="2800" dirty="0" smtClean="0">
                <a:latin typeface="Century Gothic" panose="020B0502020202020204" pitchFamily="34" charset="0"/>
              </a:rPr>
              <a:t>волн</a:t>
            </a:r>
          </a:p>
        </p:txBody>
      </p:sp>
    </p:spTree>
    <p:extLst>
      <p:ext uri="{BB962C8B-B14F-4D97-AF65-F5344CB8AC3E}">
        <p14:creationId xmlns:p14="http://schemas.microsoft.com/office/powerpoint/2010/main" val="7692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24"/>
            <a:ext cx="914400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 smtClean="0">
                <a:latin typeface="Century Gothic" panose="020B0502020202020204" pitchFamily="34" charset="0"/>
              </a:rPr>
              <a:t>Типы волновых форм. Волновые параметры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853275"/>
            <a:ext cx="1872208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 smtClean="0">
                <a:latin typeface="Century Gothic" panose="020B0502020202020204" pitchFamily="34" charset="0"/>
              </a:rPr>
              <a:t>[</a:t>
            </a:r>
            <a:r>
              <a:rPr lang="en-US" sz="1800" i="1" dirty="0" err="1" smtClean="0">
                <a:latin typeface="Century Gothic" panose="020B0502020202020204" pitchFamily="34" charset="0"/>
              </a:rPr>
              <a:t>Ohtsu</a:t>
            </a:r>
            <a:r>
              <a:rPr lang="en-US" sz="1800" i="1" dirty="0" smtClean="0">
                <a:latin typeface="Century Gothic" panose="020B0502020202020204" pitchFamily="34" charset="0"/>
              </a:rPr>
              <a:t>, 2010]</a:t>
            </a:r>
            <a:endParaRPr lang="ru-RU" sz="1800" i="1" dirty="0"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Picture 16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28"/>
          <a:stretch/>
        </p:blipFill>
        <p:spPr bwMode="auto">
          <a:xfrm>
            <a:off x="0" y="1268760"/>
            <a:ext cx="8660377" cy="197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76498"/>
              </p:ext>
            </p:extLst>
          </p:nvPr>
        </p:nvGraphicFramePr>
        <p:xfrm>
          <a:off x="7358123" y="3529503"/>
          <a:ext cx="1309687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6" name="Equation" r:id="rId4" imgW="850680" imgH="1333440" progId="Equation.DSMT4">
                  <p:embed/>
                </p:oleObj>
              </mc:Choice>
              <mc:Fallback>
                <p:oleObj name="Equation" r:id="rId4" imgW="850680" imgH="1333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123" y="3529503"/>
                        <a:ext cx="1309687" cy="203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" y="3560450"/>
            <a:ext cx="412622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14" y="3505520"/>
            <a:ext cx="3055626" cy="280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3244334"/>
            <a:ext cx="2642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entury Gothic" panose="020B0502020202020204" pitchFamily="34" charset="0"/>
              </a:rPr>
              <a:t>[</a:t>
            </a:r>
            <a:r>
              <a:rPr lang="en-US" i="1" dirty="0" err="1" smtClean="0">
                <a:latin typeface="Century Gothic" panose="020B0502020202020204" pitchFamily="34" charset="0"/>
              </a:rPr>
              <a:t>Besedina</a:t>
            </a:r>
            <a:r>
              <a:rPr lang="en-US" i="1" dirty="0" smtClean="0">
                <a:latin typeface="Century Gothic" panose="020B0502020202020204" pitchFamily="34" charset="0"/>
              </a:rPr>
              <a:t> et al., 2021]</a:t>
            </a:r>
            <a:endParaRPr lang="ru-RU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24"/>
            <a:ext cx="914400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 smtClean="0">
                <a:latin typeface="Century Gothic" panose="020B0502020202020204" pitchFamily="34" charset="0"/>
              </a:rPr>
              <a:t>Классификация событий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1506" name="Picture 2" descr="D:\WORK\Губкин КМА\data\ГУБКИН\2020-10-24_kam_2-55\res\SorceParameters\RA-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51696"/>
            <a:ext cx="4824536" cy="285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D:\WORK\Губкин КМА\data\ГУБКИН\2020-10-24_kam_2-55\res\SorceParameters\Mo-EsMo-clus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9"/>
          <a:stretch/>
        </p:blipFill>
        <p:spPr bwMode="auto">
          <a:xfrm>
            <a:off x="1877295" y="3974470"/>
            <a:ext cx="5101378" cy="288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24"/>
            <a:ext cx="914400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>
                <a:latin typeface="Century Gothic" pitchFamily="34" charset="0"/>
              </a:rPr>
              <a:t>Скорость разрыва (день </a:t>
            </a:r>
            <a:r>
              <a:rPr lang="ru-RU" sz="2800" dirty="0" smtClean="0">
                <a:latin typeface="Century Gothic" pitchFamily="34" charset="0"/>
              </a:rPr>
              <a:t>2)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203521"/>
              </p:ext>
            </p:extLst>
          </p:nvPr>
        </p:nvGraphicFramePr>
        <p:xfrm>
          <a:off x="1907704" y="1844824"/>
          <a:ext cx="1728192" cy="560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8" name="Equation" r:id="rId3" imgW="1320227" imgH="431613" progId="Equation.DSMT4">
                  <p:embed/>
                </p:oleObj>
              </mc:Choice>
              <mc:Fallback>
                <p:oleObj name="Equation" r:id="rId3" imgW="1320227" imgH="431613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844824"/>
                        <a:ext cx="1728192" cy="5601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4178" y="1196343"/>
            <a:ext cx="5840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Сейсмическая эффективность источника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39" y="2564904"/>
            <a:ext cx="4072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</a:rPr>
              <a:t>Для сдвиговой моды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[</a:t>
            </a:r>
            <a:r>
              <a:rPr lang="en-US" sz="1600" dirty="0" err="1">
                <a:latin typeface="Century Gothic" panose="020B0502020202020204" pitchFamily="34" charset="0"/>
              </a:rPr>
              <a:t>Venkataraman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Kanamori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, 2001]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Century Gothic" panose="020B0502020202020204" pitchFamily="34" charset="0"/>
            </a:endParaRPr>
          </a:p>
          <a:p>
            <a:endParaRPr lang="ru-RU" sz="1600" dirty="0" smtClean="0">
              <a:latin typeface="Century Gothic" panose="020B0502020202020204" pitchFamily="34" charset="0"/>
            </a:endParaRP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</a:rPr>
              <a:t>Для трещины отрыва[</a:t>
            </a:r>
            <a:r>
              <a:rPr lang="en-US" sz="1600" dirty="0" err="1" smtClean="0">
                <a:latin typeface="Century Gothic" panose="020B0502020202020204" pitchFamily="34" charset="0"/>
              </a:rPr>
              <a:t>Kostrov</a:t>
            </a:r>
            <a:r>
              <a:rPr lang="ru-RU" sz="1600" dirty="0" smtClean="0">
                <a:latin typeface="Century Gothic" panose="020B0502020202020204" pitchFamily="34" charset="0"/>
              </a:rPr>
              <a:t>, 1975 ]</a:t>
            </a:r>
            <a:endParaRPr lang="ru-RU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	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417890"/>
              </p:ext>
            </p:extLst>
          </p:nvPr>
        </p:nvGraphicFramePr>
        <p:xfrm>
          <a:off x="6058779" y="3140968"/>
          <a:ext cx="134893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9" name="Equation" r:id="rId5" imgW="1040948" imgH="888614" progId="Equation.DSMT4">
                  <p:embed/>
                </p:oleObj>
              </mc:Choice>
              <mc:Fallback>
                <p:oleObj name="Equation" r:id="rId5" imgW="1040948" imgH="888614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8779" y="3140968"/>
                        <a:ext cx="1348932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551783"/>
              </p:ext>
            </p:extLst>
          </p:nvPr>
        </p:nvGraphicFramePr>
        <p:xfrm>
          <a:off x="6493606" y="5091160"/>
          <a:ext cx="693291" cy="549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0" name="Equation" r:id="rId7" imgW="545863" imgH="431613" progId="Equation.DSMT4">
                  <p:embed/>
                </p:oleObj>
              </mc:Choice>
              <mc:Fallback>
                <p:oleObj name="Equation" r:id="rId7" imgW="545863" imgH="431613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606" y="5091160"/>
                        <a:ext cx="693291" cy="5490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136020"/>
              </p:ext>
            </p:extLst>
          </p:nvPr>
        </p:nvGraphicFramePr>
        <p:xfrm>
          <a:off x="3707904" y="2804502"/>
          <a:ext cx="720080" cy="235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1" name="Equation" r:id="rId9" imgW="532937" imgH="177646" progId="Equation.DSMT4">
                  <p:embed/>
                </p:oleObj>
              </mc:Choice>
              <mc:Fallback>
                <p:oleObj name="Equation" r:id="rId9" imgW="532937" imgH="177646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804502"/>
                        <a:ext cx="720080" cy="2357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18336"/>
              </p:ext>
            </p:extLst>
          </p:nvPr>
        </p:nvGraphicFramePr>
        <p:xfrm>
          <a:off x="6161943" y="5741655"/>
          <a:ext cx="16446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2" name="Equation" r:id="rId11" imgW="1307880" imgH="228600" progId="Equation.DSMT4">
                  <p:embed/>
                </p:oleObj>
              </mc:Choice>
              <mc:Fallback>
                <p:oleObj name="Equation" r:id="rId11" imgW="13078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943" y="5741655"/>
                        <a:ext cx="164465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573107"/>
              </p:ext>
            </p:extLst>
          </p:nvPr>
        </p:nvGraphicFramePr>
        <p:xfrm>
          <a:off x="6012160" y="4437112"/>
          <a:ext cx="163988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3" name="Equation" r:id="rId13" imgW="1244520" imgH="228600" progId="Equation.DSMT4">
                  <p:embed/>
                </p:oleObj>
              </mc:Choice>
              <mc:Fallback>
                <p:oleObj name="Equation" r:id="rId13" imgW="124452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37112"/>
                        <a:ext cx="1639888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493087"/>
              </p:ext>
            </p:extLst>
          </p:nvPr>
        </p:nvGraphicFramePr>
        <p:xfrm>
          <a:off x="5436096" y="1844824"/>
          <a:ext cx="175255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4" name="Equation" r:id="rId15" imgW="1307532" imgH="431613" progId="Equation.DSMT4">
                  <p:embed/>
                </p:oleObj>
              </mc:Choice>
              <mc:Fallback>
                <p:oleObj name="Equation" r:id="rId15" imgW="1307532" imgH="431613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844824"/>
                        <a:ext cx="1752555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625927"/>
              </p:ext>
            </p:extLst>
          </p:nvPr>
        </p:nvGraphicFramePr>
        <p:xfrm>
          <a:off x="6876256" y="6419878"/>
          <a:ext cx="84613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5" name="Equation" r:id="rId17" imgW="672840" imgH="228600" progId="Equation.DSMT4">
                  <p:embed/>
                </p:oleObj>
              </mc:Choice>
              <mc:Fallback>
                <p:oleObj name="Equation" r:id="rId17" imgW="67284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6419878"/>
                        <a:ext cx="846137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123728" y="6230635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Century Gothic" panose="020B0502020202020204" pitchFamily="34" charset="0"/>
              </a:rPr>
              <a:t>Скорость распространения разрыва </a:t>
            </a:r>
          </a:p>
          <a:p>
            <a:r>
              <a:rPr lang="ru-RU" sz="1600" i="1" dirty="0" smtClean="0">
                <a:latin typeface="Century Gothic" panose="020B0502020202020204" pitchFamily="34" charset="0"/>
              </a:rPr>
              <a:t>для динамического </a:t>
            </a:r>
            <a:r>
              <a:rPr lang="ru-RU" sz="1600" i="1" dirty="0" smtClean="0">
                <a:latin typeface="Century Gothic" panose="020B0502020202020204" pitchFamily="34" charset="0"/>
              </a:rPr>
              <a:t>срыва</a:t>
            </a:r>
            <a:endParaRPr lang="ru-RU" sz="1600" i="1" dirty="0"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2240" y="6399912"/>
            <a:ext cx="1224136" cy="3329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12160" y="5733256"/>
            <a:ext cx="1944216" cy="3329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868144" y="4437112"/>
            <a:ext cx="1944216" cy="3329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3" descr="D:\WORK\Губкин КМА\data\ГУБКИН\2020-10-24_kam_2-55\res\SorceParameters\Vr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9"/>
          <a:stretch/>
        </p:blipFill>
        <p:spPr bwMode="auto">
          <a:xfrm>
            <a:off x="107504" y="2492896"/>
            <a:ext cx="4938328" cy="312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132856"/>
            <a:ext cx="4752527" cy="3313757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-24"/>
            <a:ext cx="914400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 smtClean="0">
                <a:latin typeface="Century Gothic" pitchFamily="34" charset="0"/>
              </a:rPr>
              <a:t>Скорость разрыва (день 1)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779336"/>
              </p:ext>
            </p:extLst>
          </p:nvPr>
        </p:nvGraphicFramePr>
        <p:xfrm>
          <a:off x="5940152" y="1188144"/>
          <a:ext cx="1728192" cy="560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7" name="Equation" r:id="rId4" imgW="1320227" imgH="431613" progId="Equation.DSMT4">
                  <p:embed/>
                </p:oleObj>
              </mc:Choice>
              <mc:Fallback>
                <p:oleObj name="Equation" r:id="rId4" imgW="1320227" imgH="431613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188144"/>
                        <a:ext cx="1728192" cy="5601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1372682"/>
            <a:ext cx="459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Century Gothic" panose="020B0502020202020204" pitchFamily="34" charset="0"/>
              </a:rPr>
              <a:t>Излучательная</a:t>
            </a:r>
            <a:r>
              <a:rPr lang="ru-RU" sz="1600" dirty="0" smtClean="0">
                <a:latin typeface="Century Gothic" panose="020B0502020202020204" pitchFamily="34" charset="0"/>
              </a:rPr>
              <a:t> эффективность источника: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2005" y="2708920"/>
            <a:ext cx="4176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Для первой сдвиговой моды </a:t>
            </a:r>
            <a:r>
              <a:rPr lang="ru-RU" sz="1600" dirty="0" smtClean="0">
                <a:latin typeface="Century Gothic" panose="020B0502020202020204" pitchFamily="34" charset="0"/>
              </a:rPr>
              <a:t>[</a:t>
            </a:r>
            <a:r>
              <a:rPr lang="en-US" sz="1600" dirty="0" err="1">
                <a:latin typeface="Century Gothic" panose="020B0502020202020204" pitchFamily="34" charset="0"/>
              </a:rPr>
              <a:t>Venkataraman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Kanamori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, 2001]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Century Gothic" panose="020B0502020202020204" pitchFamily="34" charset="0"/>
            </a:endParaRPr>
          </a:p>
          <a:p>
            <a:endParaRPr lang="ru-RU" sz="1600" dirty="0" smtClean="0">
              <a:latin typeface="Century Gothic" panose="020B0502020202020204" pitchFamily="34" charset="0"/>
            </a:endParaRP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</a:rPr>
              <a:t>Для </a:t>
            </a:r>
            <a:r>
              <a:rPr lang="ru-RU" sz="1600" dirty="0">
                <a:latin typeface="Century Gothic" panose="020B0502020202020204" pitchFamily="34" charset="0"/>
              </a:rPr>
              <a:t>трещин отрыва </a:t>
            </a:r>
            <a:r>
              <a:rPr lang="ru-RU" sz="1600" dirty="0" smtClean="0">
                <a:latin typeface="Century Gothic" panose="020B0502020202020204" pitchFamily="34" charset="0"/>
              </a:rPr>
              <a:t>[Костров, 1975 ]</a:t>
            </a:r>
            <a:endParaRPr lang="ru-RU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	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919910"/>
              </p:ext>
            </p:extLst>
          </p:nvPr>
        </p:nvGraphicFramePr>
        <p:xfrm>
          <a:off x="6156176" y="3284984"/>
          <a:ext cx="134893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8" name="Equation" r:id="rId6" imgW="1040948" imgH="888614" progId="Equation.DSMT4">
                  <p:embed/>
                </p:oleObj>
              </mc:Choice>
              <mc:Fallback>
                <p:oleObj name="Equation" r:id="rId6" imgW="1040948" imgH="888614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284984"/>
                        <a:ext cx="1348932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782948"/>
              </p:ext>
            </p:extLst>
          </p:nvPr>
        </p:nvGraphicFramePr>
        <p:xfrm>
          <a:off x="6516216" y="5235176"/>
          <a:ext cx="693291" cy="549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9" name="Equation" r:id="rId8" imgW="545863" imgH="431613" progId="Equation.DSMT4">
                  <p:embed/>
                </p:oleObj>
              </mc:Choice>
              <mc:Fallback>
                <p:oleObj name="Equation" r:id="rId8" imgW="545863" imgH="431613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5235176"/>
                        <a:ext cx="693291" cy="5490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147411"/>
              </p:ext>
            </p:extLst>
          </p:nvPr>
        </p:nvGraphicFramePr>
        <p:xfrm>
          <a:off x="3707904" y="2804502"/>
          <a:ext cx="720080" cy="235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0" name="Equation" r:id="rId10" imgW="532937" imgH="177646" progId="Equation.DSMT4">
                  <p:embed/>
                </p:oleObj>
              </mc:Choice>
              <mc:Fallback>
                <p:oleObj name="Equation" r:id="rId10" imgW="532937" imgH="177646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804502"/>
                        <a:ext cx="720080" cy="2357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741225"/>
              </p:ext>
            </p:extLst>
          </p:nvPr>
        </p:nvGraphicFramePr>
        <p:xfrm>
          <a:off x="6150145" y="5994285"/>
          <a:ext cx="1660184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1" name="Equation" r:id="rId12" imgW="1320800" imgH="228600" progId="Equation.DSMT4">
                  <p:embed/>
                </p:oleObj>
              </mc:Choice>
              <mc:Fallback>
                <p:oleObj name="Equation" r:id="rId12" imgW="1320800" imgH="22860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0145" y="5994285"/>
                        <a:ext cx="1660184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069591"/>
              </p:ext>
            </p:extLst>
          </p:nvPr>
        </p:nvGraphicFramePr>
        <p:xfrm>
          <a:off x="6110770" y="4581128"/>
          <a:ext cx="1738933" cy="301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2" name="Equation" r:id="rId14" imgW="1320800" imgH="228600" progId="Equation.DSMT4">
                  <p:embed/>
                </p:oleObj>
              </mc:Choice>
              <mc:Fallback>
                <p:oleObj name="Equation" r:id="rId14" imgW="1320800" imgH="22860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770" y="4581128"/>
                        <a:ext cx="1738933" cy="301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83568" y="5661248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Значения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скорости распространения разрыва  в </a:t>
            </a:r>
            <a:r>
              <a:rPr lang="ru-RU" sz="1400" dirty="0" smtClean="0">
                <a:latin typeface="Century Gothic" panose="020B0502020202020204" pitchFamily="34" charset="0"/>
              </a:rPr>
              <a:t>очаге: 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для </a:t>
            </a:r>
            <a:r>
              <a:rPr lang="ru-RU" sz="1400" dirty="0">
                <a:latin typeface="Century Gothic" panose="020B0502020202020204" pitchFamily="34" charset="0"/>
              </a:rPr>
              <a:t>трещины отрыва (серые </a:t>
            </a:r>
            <a:r>
              <a:rPr lang="ru-RU" sz="1400" dirty="0" smtClean="0">
                <a:latin typeface="Century Gothic" panose="020B0502020202020204" pitchFamily="34" charset="0"/>
              </a:rPr>
              <a:t>ромбы);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для </a:t>
            </a:r>
            <a:r>
              <a:rPr lang="ru-RU" sz="1400" dirty="0">
                <a:latin typeface="Century Gothic" panose="020B0502020202020204" pitchFamily="34" charset="0"/>
              </a:rPr>
              <a:t>трещины сдвига (черные круги).</a:t>
            </a: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366496"/>
              </p:ext>
            </p:extLst>
          </p:nvPr>
        </p:nvGraphicFramePr>
        <p:xfrm>
          <a:off x="5940152" y="1988840"/>
          <a:ext cx="175255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3" name="Equation" r:id="rId16" imgW="1307532" imgH="431613" progId="Equation.DSMT4">
                  <p:embed/>
                </p:oleObj>
              </mc:Choice>
              <mc:Fallback>
                <p:oleObj name="Equation" r:id="rId16" imgW="1307532" imgH="431613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988840"/>
                        <a:ext cx="1752555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012160" y="4581128"/>
            <a:ext cx="1944216" cy="3329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12160" y="5976408"/>
            <a:ext cx="1944216" cy="3329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1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4"/>
            <a:ext cx="914400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 smtClean="0">
                <a:latin typeface="Century Gothic" pitchFamily="34" charset="0"/>
              </a:rPr>
              <a:t>Масштабные соотношения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0482" name="Picture 2" descr="D:\WORK\Губкин КМА\data\ГУБКИН\2020-10-24_kam_2-55\res\SorceParameters\ris_day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062328"/>
            <a:ext cx="7560840" cy="41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9526" y="5189743"/>
            <a:ext cx="8604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Зависимость приведенной энергии от сейсмического момента</a:t>
            </a:r>
            <a:r>
              <a:rPr lang="en-US" dirty="0" smtClean="0">
                <a:latin typeface="Century Gothic" panose="020B0502020202020204" pitchFamily="34" charset="0"/>
              </a:rPr>
              <a:t>: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1 </a:t>
            </a:r>
            <a:r>
              <a:rPr lang="en-US" dirty="0">
                <a:latin typeface="Century Gothic" panose="020B0502020202020204" pitchFamily="34" charset="0"/>
              </a:rPr>
              <a:t>– [Yamada et al., 2007]; 2 – [</a:t>
            </a:r>
            <a:r>
              <a:rPr lang="en-US" dirty="0" err="1">
                <a:latin typeface="Century Gothic" panose="020B0502020202020204" pitchFamily="34" charset="0"/>
              </a:rPr>
              <a:t>Urbancic</a:t>
            </a:r>
            <a:r>
              <a:rPr lang="en-US" dirty="0">
                <a:latin typeface="Century Gothic" panose="020B0502020202020204" pitchFamily="34" charset="0"/>
              </a:rPr>
              <a:t>, Young, 1993]; 3 – [</a:t>
            </a:r>
            <a:r>
              <a:rPr lang="en-US" dirty="0" err="1">
                <a:latin typeface="Century Gothic" panose="020B0502020202020204" pitchFamily="34" charset="0"/>
              </a:rPr>
              <a:t>Oye</a:t>
            </a:r>
            <a:r>
              <a:rPr lang="en-US" dirty="0">
                <a:latin typeface="Century Gothic" panose="020B0502020202020204" pitchFamily="34" charset="0"/>
              </a:rPr>
              <a:t> et al., 2005]; 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4 </a:t>
            </a:r>
            <a:r>
              <a:rPr lang="en-US" dirty="0">
                <a:latin typeface="Century Gothic" panose="020B0502020202020204" pitchFamily="34" charset="0"/>
              </a:rPr>
              <a:t>– [</a:t>
            </a:r>
            <a:r>
              <a:rPr lang="en-US" dirty="0" err="1">
                <a:latin typeface="Century Gothic" panose="020B0502020202020204" pitchFamily="34" charset="0"/>
              </a:rPr>
              <a:t>Gibowicz</a:t>
            </a:r>
            <a:r>
              <a:rPr lang="en-US" dirty="0">
                <a:latin typeface="Century Gothic" panose="020B0502020202020204" pitchFamily="34" charset="0"/>
              </a:rPr>
              <a:t> et al., 1991]; 5 – [</a:t>
            </a:r>
            <a:r>
              <a:rPr lang="en-US" dirty="0" err="1">
                <a:latin typeface="Century Gothic" panose="020B0502020202020204" pitchFamily="34" charset="0"/>
              </a:rPr>
              <a:t>Kwiatek</a:t>
            </a:r>
            <a:r>
              <a:rPr lang="en-US" dirty="0">
                <a:latin typeface="Century Gothic" panose="020B0502020202020204" pitchFamily="34" charset="0"/>
              </a:rPr>
              <a:t> et al., 2011]; </a:t>
            </a:r>
            <a:r>
              <a:rPr lang="en-US" dirty="0" smtClean="0">
                <a:latin typeface="Century Gothic" panose="020B0502020202020204" pitchFamily="34" charset="0"/>
              </a:rPr>
              <a:t>6 </a:t>
            </a:r>
            <a:r>
              <a:rPr lang="en-US" dirty="0">
                <a:latin typeface="Century Gothic" panose="020B0502020202020204" pitchFamily="34" charset="0"/>
              </a:rPr>
              <a:t>– </a:t>
            </a:r>
            <a:r>
              <a:rPr lang="en-US" dirty="0" smtClean="0">
                <a:latin typeface="Century Gothic" panose="020B0502020202020204" pitchFamily="34" charset="0"/>
              </a:rPr>
              <a:t>[</a:t>
            </a:r>
            <a:r>
              <a:rPr lang="en-US" dirty="0" err="1">
                <a:latin typeface="Century Gothic" panose="020B0502020202020204" pitchFamily="34" charset="0"/>
              </a:rPr>
              <a:t>Malovichko</a:t>
            </a:r>
            <a:r>
              <a:rPr lang="en-US" dirty="0">
                <a:latin typeface="Century Gothic" panose="020B0502020202020204" pitchFamily="34" charset="0"/>
              </a:rPr>
              <a:t> and </a:t>
            </a:r>
            <a:r>
              <a:rPr lang="en-US" dirty="0" err="1">
                <a:latin typeface="Century Gothic" panose="020B0502020202020204" pitchFamily="34" charset="0"/>
              </a:rPr>
              <a:t>Malovichko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>
                <a:latin typeface="Century Gothic" panose="020B0502020202020204" pitchFamily="34" charset="0"/>
              </a:rPr>
              <a:t>2010]; 7 – [</a:t>
            </a:r>
            <a:r>
              <a:rPr lang="en-US" dirty="0" err="1">
                <a:latin typeface="Century Gothic" panose="020B0502020202020204" pitchFamily="34" charset="0"/>
              </a:rPr>
              <a:t>Jost</a:t>
            </a:r>
            <a:r>
              <a:rPr lang="en-US" dirty="0">
                <a:latin typeface="Century Gothic" panose="020B0502020202020204" pitchFamily="34" charset="0"/>
              </a:rPr>
              <a:t> et al., 1998]; 8 </a:t>
            </a:r>
            <a:r>
              <a:rPr lang="en-US" dirty="0" smtClean="0">
                <a:latin typeface="Century Gothic" panose="020B0502020202020204" pitchFamily="34" charset="0"/>
              </a:rPr>
              <a:t>– [</a:t>
            </a:r>
            <a:r>
              <a:rPr lang="en-US" dirty="0" err="1" smtClean="0">
                <a:latin typeface="Century Gothic" panose="020B0502020202020204" pitchFamily="34" charset="0"/>
              </a:rPr>
              <a:t>McGarr</a:t>
            </a:r>
            <a:r>
              <a:rPr lang="en-US" dirty="0" smtClean="0">
                <a:latin typeface="Century Gothic" panose="020B0502020202020204" pitchFamily="34" charset="0"/>
              </a:rPr>
              <a:t>, 1994];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9-10  -  </a:t>
            </a:r>
            <a:r>
              <a:rPr lang="en-US" dirty="0" err="1" smtClean="0">
                <a:latin typeface="Century Gothic" panose="020B0502020202020204" pitchFamily="34" charset="0"/>
              </a:rPr>
              <a:t>Korobkovskoe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deposit</a:t>
            </a:r>
            <a:r>
              <a:rPr lang="en-US" dirty="0" smtClean="0">
                <a:latin typeface="Century Gothic" panose="020B0502020202020204" pitchFamily="34" charset="0"/>
              </a:rPr>
              <a:t>. 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5338936" cy="5328592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Century Gothic" panose="020B0502020202020204" pitchFamily="34" charset="0"/>
              </a:rPr>
              <a:t>Влияние </a:t>
            </a:r>
            <a:r>
              <a:rPr lang="ru-RU" sz="1600" dirty="0">
                <a:latin typeface="Century Gothic" panose="020B0502020202020204" pitchFamily="34" charset="0"/>
              </a:rPr>
              <a:t>ограниченной </a:t>
            </a:r>
            <a:r>
              <a:rPr lang="ru-RU" sz="1600" dirty="0" smtClean="0">
                <a:latin typeface="Century Gothic" panose="020B0502020202020204" pitchFamily="34" charset="0"/>
              </a:rPr>
              <a:t>частотной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характеристики </a:t>
            </a:r>
            <a:r>
              <a:rPr lang="ru-RU" sz="1600" dirty="0">
                <a:latin typeface="Century Gothic" panose="020B0502020202020204" pitchFamily="34" charset="0"/>
              </a:rPr>
              <a:t>регистрирующей 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аппаратуры </a:t>
            </a:r>
            <a:r>
              <a:rPr lang="ru-RU" sz="1600" dirty="0">
                <a:latin typeface="Century Gothic" panose="020B0502020202020204" pitchFamily="34" charset="0"/>
              </a:rPr>
              <a:t>[</a:t>
            </a:r>
            <a:r>
              <a:rPr lang="en-US" sz="1600" dirty="0">
                <a:latin typeface="Century Gothic" panose="020B0502020202020204" pitchFamily="34" charset="0"/>
              </a:rPr>
              <a:t>Ide</a:t>
            </a:r>
            <a:r>
              <a:rPr lang="ru-RU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Beroza</a:t>
            </a:r>
            <a:r>
              <a:rPr lang="ru-RU" sz="1600" dirty="0">
                <a:latin typeface="Century Gothic" panose="020B0502020202020204" pitchFamily="34" charset="0"/>
              </a:rPr>
              <a:t>, 2001</a:t>
            </a:r>
            <a:r>
              <a:rPr lang="ru-RU" sz="1600" dirty="0" smtClean="0">
                <a:latin typeface="Century Gothic" panose="020B0502020202020204" pitchFamily="34" charset="0"/>
              </a:rPr>
              <a:t>].</a:t>
            </a:r>
          </a:p>
          <a:p>
            <a:pPr algn="just"/>
            <a:endParaRPr lang="ru-RU" sz="1600" dirty="0" smtClean="0">
              <a:latin typeface="Century Gothic" panose="020B0502020202020204" pitchFamily="34" charset="0"/>
            </a:endParaRPr>
          </a:p>
          <a:p>
            <a:pPr algn="just"/>
            <a:endParaRPr lang="ru-RU" sz="1600" dirty="0">
              <a:latin typeface="Century Gothic" panose="020B0502020202020204" pitchFamily="34" charset="0"/>
            </a:endParaRPr>
          </a:p>
          <a:p>
            <a:pPr algn="just"/>
            <a:endParaRPr lang="en-US" sz="1600" dirty="0" smtClean="0">
              <a:latin typeface="Century Gothic" panose="020B0502020202020204" pitchFamily="34" charset="0"/>
            </a:endParaRPr>
          </a:p>
          <a:p>
            <a:pPr algn="just"/>
            <a:endParaRPr lang="en-US" sz="1600" dirty="0" smtClean="0">
              <a:latin typeface="Century Gothic" panose="020B0502020202020204" pitchFamily="34" charset="0"/>
            </a:endParaRPr>
          </a:p>
          <a:p>
            <a:pPr algn="just"/>
            <a:endParaRPr lang="ru-RU" sz="1600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600" dirty="0" smtClean="0">
                <a:latin typeface="Century Gothic" panose="020B0502020202020204" pitchFamily="34" charset="0"/>
              </a:rPr>
              <a:t>Поглощение </a:t>
            </a:r>
            <a:r>
              <a:rPr lang="ru-RU" sz="1600" dirty="0">
                <a:latin typeface="Century Gothic" panose="020B0502020202020204" pitchFamily="34" charset="0"/>
              </a:rPr>
              <a:t>и </a:t>
            </a:r>
            <a:r>
              <a:rPr lang="ru-RU" sz="1600" dirty="0" smtClean="0">
                <a:latin typeface="Century Gothic" panose="020B0502020202020204" pitchFamily="34" charset="0"/>
              </a:rPr>
              <a:t>рассеяние </a:t>
            </a:r>
            <a:r>
              <a:rPr lang="ru-RU" sz="1600" dirty="0">
                <a:latin typeface="Century Gothic" panose="020B0502020202020204" pitchFamily="34" charset="0"/>
              </a:rPr>
              <a:t>высоких </a:t>
            </a:r>
            <a:r>
              <a:rPr lang="en-US" sz="1600" dirty="0" smtClean="0">
                <a:latin typeface="Century Gothic" panose="020B0502020202020204" pitchFamily="34" charset="0"/>
              </a:rPr>
              <a:t>     </a:t>
            </a:r>
            <a:r>
              <a:rPr lang="ru-RU" sz="1600" dirty="0" smtClean="0">
                <a:latin typeface="Century Gothic" panose="020B0502020202020204" pitchFamily="34" charset="0"/>
              </a:rPr>
              <a:t>частот </a:t>
            </a:r>
            <a:r>
              <a:rPr lang="ru-RU" sz="1600" dirty="0">
                <a:latin typeface="Century Gothic" panose="020B0502020202020204" pitchFamily="34" charset="0"/>
              </a:rPr>
              <a:t>при распространении </a:t>
            </a:r>
            <a:r>
              <a:rPr lang="ru-RU" sz="1600" dirty="0" smtClean="0">
                <a:latin typeface="Century Gothic" panose="020B0502020202020204" pitchFamily="34" charset="0"/>
              </a:rPr>
              <a:t>колебаний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1600" dirty="0" smtClean="0">
                <a:latin typeface="Century Gothic" panose="020B0502020202020204" pitchFamily="34" charset="0"/>
              </a:rPr>
              <a:t>     </a:t>
            </a:r>
            <a:r>
              <a:rPr lang="ru-RU" sz="1600" dirty="0" smtClean="0">
                <a:latin typeface="Century Gothic" panose="020B0502020202020204" pitchFamily="34" charset="0"/>
              </a:rPr>
              <a:t> [Беседина </a:t>
            </a:r>
            <a:r>
              <a:rPr lang="ru-RU" sz="1600" dirty="0">
                <a:latin typeface="Century Gothic" panose="020B0502020202020204" pitchFamily="34" charset="0"/>
              </a:rPr>
              <a:t>и др., 2013]</a:t>
            </a:r>
            <a:r>
              <a:rPr lang="ru-RU" sz="1600" dirty="0" smtClean="0">
                <a:latin typeface="Century Gothic" panose="020B0502020202020204" pitchFamily="34" charset="0"/>
              </a:rPr>
              <a:t>. 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pPr algn="just"/>
            <a:r>
              <a:rPr lang="ru-RU" sz="1600" dirty="0">
                <a:latin typeface="Century Gothic" panose="020B0502020202020204" pitchFamily="34" charset="0"/>
              </a:rPr>
              <a:t>Зависимость модуля деформации </a:t>
            </a:r>
            <a:r>
              <a:rPr lang="en-US" sz="1600" dirty="0" smtClean="0">
                <a:latin typeface="Century Gothic" panose="020B0502020202020204" pitchFamily="34" charset="0"/>
              </a:rPr>
              <a:t>      </a:t>
            </a:r>
            <a:r>
              <a:rPr lang="ru-RU" sz="1600" dirty="0" smtClean="0">
                <a:latin typeface="Century Gothic" panose="020B0502020202020204" pitchFamily="34" charset="0"/>
              </a:rPr>
              <a:t>массива горных </a:t>
            </a:r>
            <a:r>
              <a:rPr lang="ru-RU" sz="1600" dirty="0">
                <a:latin typeface="Century Gothic" panose="020B0502020202020204" pitchFamily="34" charset="0"/>
              </a:rPr>
              <a:t>пород и жесткости </a:t>
            </a:r>
            <a:r>
              <a:rPr lang="en-US" sz="1600" dirty="0" smtClean="0">
                <a:latin typeface="Century Gothic" panose="020B0502020202020204" pitchFamily="34" charset="0"/>
              </a:rPr>
              <a:t>    </a:t>
            </a:r>
            <a:r>
              <a:rPr lang="ru-RU" sz="1600" dirty="0" smtClean="0">
                <a:latin typeface="Century Gothic" panose="020B0502020202020204" pitchFamily="34" charset="0"/>
              </a:rPr>
              <a:t>нарушений </a:t>
            </a:r>
            <a:r>
              <a:rPr lang="ru-RU" sz="1600" dirty="0" err="1">
                <a:latin typeface="Century Gothic" panose="020B0502020202020204" pitchFamily="34" charset="0"/>
              </a:rPr>
              <a:t>сплошности</a:t>
            </a:r>
            <a:r>
              <a:rPr lang="ru-RU" sz="1600" dirty="0">
                <a:latin typeface="Century Gothic" panose="020B0502020202020204" pitchFamily="34" charset="0"/>
              </a:rPr>
              <a:t> от масштаба </a:t>
            </a:r>
            <a:r>
              <a:rPr lang="en-US" sz="1600" dirty="0" smtClean="0">
                <a:latin typeface="Century Gothic" panose="020B0502020202020204" pitchFamily="34" charset="0"/>
              </a:rPr>
              <a:t>     </a:t>
            </a:r>
            <a:r>
              <a:rPr lang="ru-RU" sz="1600" dirty="0">
                <a:latin typeface="Century Gothic" panose="020B0502020202020204" pitchFamily="34" charset="0"/>
              </a:rPr>
              <a:t>[Беседина и др., </a:t>
            </a:r>
            <a:r>
              <a:rPr lang="ru-RU" sz="1600" dirty="0" smtClean="0">
                <a:latin typeface="Century Gothic" panose="020B0502020202020204" pitchFamily="34" charset="0"/>
              </a:rPr>
              <a:t>2013; 2021].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endParaRPr lang="ru-RU" sz="1600" dirty="0">
              <a:latin typeface="Century Gothic" panose="020B0502020202020204" pitchFamily="34" charset="0"/>
            </a:endParaRP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24"/>
            <a:ext cx="914400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dirty="0" smtClean="0">
                <a:latin typeface="Century Gothic" pitchFamily="34" charset="0"/>
              </a:rPr>
              <a:t>Возможные причины отклонения от </a:t>
            </a:r>
          </a:p>
          <a:p>
            <a:pPr algn="ctr">
              <a:buNone/>
            </a:pPr>
            <a:r>
              <a:rPr lang="ru-RU" sz="2800" dirty="0" smtClean="0">
                <a:latin typeface="Century Gothic" pitchFamily="34" charset="0"/>
              </a:rPr>
              <a:t>закона подобия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062958"/>
              </p:ext>
            </p:extLst>
          </p:nvPr>
        </p:nvGraphicFramePr>
        <p:xfrm>
          <a:off x="611560" y="2348880"/>
          <a:ext cx="5112568" cy="631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Equation" r:id="rId3" imgW="3390900" imgH="419100" progId="Equation.DSMT4">
                  <p:embed/>
                </p:oleObj>
              </mc:Choice>
              <mc:Fallback>
                <p:oleObj name="Equation" r:id="rId3" imgW="3390900" imgH="4191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48880"/>
                        <a:ext cx="5112568" cy="631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0" name="Picture 8" descr="D:\Конференции\2020_Семинар ИДГ РАН\EsM0-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72" y="3433093"/>
            <a:ext cx="2520162" cy="192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D:\Конференции\2020_Семинар ИДГ РАН\R_IdeBeroza2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350" y="1128399"/>
            <a:ext cx="2865145" cy="20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4"/>
            <a:ext cx="914400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entury Gothic" pitchFamily="34" charset="0"/>
              </a:rPr>
              <a:t>Выводы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1546"/>
            <a:ext cx="8568952" cy="5266374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Century Gothic" panose="020B0502020202020204" pitchFamily="34" charset="0"/>
              </a:rPr>
              <a:t>Зарегистрированные события с моментными магнитудами от -</a:t>
            </a:r>
            <a:r>
              <a:rPr lang="ru-RU" sz="1800" dirty="0" smtClean="0">
                <a:latin typeface="Century Gothic" panose="020B0502020202020204" pitchFamily="34" charset="0"/>
              </a:rPr>
              <a:t>2.6 </a:t>
            </a:r>
            <a:r>
              <a:rPr lang="ru-RU" sz="1800" dirty="0">
                <a:latin typeface="Century Gothic" panose="020B0502020202020204" pitchFamily="34" charset="0"/>
              </a:rPr>
              <a:t>до -1.4 оказались сгруппированы вокруг разрабатываемой камеры и в окрестности крупной разломной зоны. </a:t>
            </a:r>
            <a:endParaRPr lang="ru-RU" sz="1800" dirty="0" smtClean="0">
              <a:latin typeface="Century Gothic" panose="020B0502020202020204" pitchFamily="34" charset="0"/>
            </a:endParaRPr>
          </a:p>
          <a:p>
            <a:pPr algn="just"/>
            <a:endParaRPr lang="ru-RU" sz="1800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800" dirty="0" smtClean="0">
                <a:latin typeface="Century Gothic" panose="020B0502020202020204" pitchFamily="34" charset="0"/>
              </a:rPr>
              <a:t>Для </a:t>
            </a:r>
            <a:r>
              <a:rPr lang="ru-RU" sz="1800" dirty="0">
                <a:latin typeface="Century Gothic" panose="020B0502020202020204" pitchFamily="34" charset="0"/>
              </a:rPr>
              <a:t>зарегистрированных событий были определены очаговые параметры и установлены эмпирические корреляционные зависимости между скалярным сейсмическим моментом и излученной энергией</a:t>
            </a:r>
            <a:r>
              <a:rPr lang="ru-RU" sz="1800" dirty="0" smtClean="0">
                <a:latin typeface="Century Gothic" panose="020B0502020202020204" pitchFamily="34" charset="0"/>
              </a:rPr>
              <a:t>. Выделены группы событий с различным </a:t>
            </a:r>
            <a:r>
              <a:rPr lang="ru-RU" sz="1800" dirty="0" err="1" smtClean="0">
                <a:latin typeface="Century Gothic" panose="020B0502020202020204" pitchFamily="34" charset="0"/>
              </a:rPr>
              <a:t>скейлингом</a:t>
            </a:r>
            <a:r>
              <a:rPr lang="ru-RU" sz="1800" dirty="0" smtClean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ru-RU" sz="1800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800" dirty="0" smtClean="0">
                <a:latin typeface="Century Gothic" panose="020B0502020202020204" pitchFamily="34" charset="0"/>
              </a:rPr>
              <a:t>Крайне </a:t>
            </a:r>
            <a:r>
              <a:rPr lang="ru-RU" sz="1800" dirty="0">
                <a:latin typeface="Century Gothic" panose="020B0502020202020204" pitchFamily="34" charset="0"/>
              </a:rPr>
              <a:t>низкие значения величины приведенной сейсмической энергии и, соответственно, скорости распространения разрыва позволяют предполагать, что промышленный взрыв инициировал рой медленных </a:t>
            </a:r>
            <a:r>
              <a:rPr lang="ru-RU" sz="1800" dirty="0" err="1" smtClean="0">
                <a:latin typeface="Century Gothic" panose="020B0502020202020204" pitchFamily="34" charset="0"/>
              </a:rPr>
              <a:t>микроземлетрясений</a:t>
            </a:r>
            <a:r>
              <a:rPr lang="ru-RU" sz="1800" dirty="0" smtClean="0">
                <a:latin typeface="Century Gothic" panose="020B0502020202020204" pitchFamily="34" charset="0"/>
              </a:rPr>
              <a:t>.</a:t>
            </a:r>
            <a:endParaRPr lang="ru-RU" sz="1800" dirty="0">
              <a:latin typeface="Century Gothic" panose="020B0502020202020204" pitchFamily="34" charset="0"/>
            </a:endParaRPr>
          </a:p>
          <a:p>
            <a:pPr algn="just"/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518" y="5432623"/>
            <a:ext cx="8676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>
                <a:latin typeface="Century Gothic" panose="020B0502020202020204" pitchFamily="34" charset="0"/>
              </a:rPr>
              <a:t>Беседина А.Н., Кишкина С.Б., Кочарян Г.Г., Куликов В.И., Павлов Д.В. Характеристики слабой сейсмичности, индуцированной горными работами на </a:t>
            </a:r>
            <a:r>
              <a:rPr lang="ru-RU" sz="1200" i="1" dirty="0" err="1">
                <a:latin typeface="Century Gothic" panose="020B0502020202020204" pitchFamily="34" charset="0"/>
              </a:rPr>
              <a:t>Коробковском</a:t>
            </a:r>
            <a:r>
              <a:rPr lang="ru-RU" sz="1200" i="1" dirty="0">
                <a:latin typeface="Century Gothic" panose="020B0502020202020204" pitchFamily="34" charset="0"/>
              </a:rPr>
              <a:t> месторождении Курской магнитной аномалии // ФТПРПИ. 2020. №3. </a:t>
            </a:r>
            <a:endParaRPr lang="ru-RU" sz="1200" i="1" dirty="0" smtClean="0">
              <a:latin typeface="Century Gothic" panose="020B0502020202020204" pitchFamily="34" charset="0"/>
            </a:endParaRPr>
          </a:p>
          <a:p>
            <a:pPr algn="just"/>
            <a:endParaRPr lang="en-US" sz="1200" i="1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200" i="1" dirty="0">
                <a:latin typeface="Century Gothic" panose="020B0502020202020204" pitchFamily="34" charset="0"/>
              </a:rPr>
              <a:t>Беседина А.Н., Кишкина С.Б., Кочарян Г.Г</a:t>
            </a:r>
            <a:r>
              <a:rPr lang="ru-RU" sz="1200" i="1" dirty="0" smtClean="0">
                <a:latin typeface="Century Gothic" panose="020B0502020202020204" pitchFamily="34" charset="0"/>
              </a:rPr>
              <a:t>.</a:t>
            </a:r>
            <a:r>
              <a:rPr lang="en-US" sz="1200" i="1" dirty="0" smtClean="0">
                <a:latin typeface="Century Gothic" panose="020B0502020202020204" pitchFamily="34" charset="0"/>
              </a:rPr>
              <a:t> </a:t>
            </a:r>
            <a:r>
              <a:rPr lang="ru-RU" sz="1200" i="1" dirty="0" smtClean="0">
                <a:latin typeface="Century Gothic" panose="020B0502020202020204" pitchFamily="34" charset="0"/>
              </a:rPr>
              <a:t>Параметры источников для роя микросейсмических событий, инициированных взрывом на </a:t>
            </a:r>
            <a:r>
              <a:rPr lang="ru-RU" sz="1200" i="1" dirty="0" err="1" smtClean="0">
                <a:latin typeface="Century Gothic" panose="020B0502020202020204" pitchFamily="34" charset="0"/>
              </a:rPr>
              <a:t>Коробковском</a:t>
            </a:r>
            <a:r>
              <a:rPr lang="ru-RU" sz="1200" i="1" dirty="0" smtClean="0">
                <a:latin typeface="Century Gothic" panose="020B0502020202020204" pitchFamily="34" charset="0"/>
              </a:rPr>
              <a:t> </a:t>
            </a:r>
            <a:r>
              <a:rPr lang="ru-RU" sz="1200" i="1" dirty="0" err="1" smtClean="0">
                <a:latin typeface="Century Gothic" panose="020B0502020202020204" pitchFamily="34" charset="0"/>
              </a:rPr>
              <a:t>железнорудном</a:t>
            </a:r>
            <a:r>
              <a:rPr lang="ru-RU" sz="1200" i="1" dirty="0" smtClean="0">
                <a:latin typeface="Century Gothic" panose="020B0502020202020204" pitchFamily="34" charset="0"/>
              </a:rPr>
              <a:t> месторождении</a:t>
            </a:r>
            <a:r>
              <a:rPr lang="en-US" sz="1200" i="1" dirty="0" smtClean="0">
                <a:latin typeface="Century Gothic" panose="020B0502020202020204" pitchFamily="34" charset="0"/>
              </a:rPr>
              <a:t> //</a:t>
            </a:r>
            <a:r>
              <a:rPr lang="ru-RU" sz="1200" i="1" dirty="0" smtClean="0">
                <a:latin typeface="Century Gothic" panose="020B0502020202020204" pitchFamily="34" charset="0"/>
              </a:rPr>
              <a:t> Физика Земли. 2021. </a:t>
            </a:r>
            <a:r>
              <a:rPr lang="ru-RU" sz="1200" i="1" dirty="0">
                <a:latin typeface="Century Gothic" panose="020B0502020202020204" pitchFamily="34" charset="0"/>
              </a:rPr>
              <a:t>№3. 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ru-RU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Century Gothic" pitchFamily="34" charset="0"/>
              </a:rPr>
              <a:t>Спасибо за внимание!</a:t>
            </a:r>
          </a:p>
          <a:p>
            <a:endParaRPr lang="ru-RU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ru-RU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ru-RU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308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400" dirty="0" smtClean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4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27384"/>
            <a:ext cx="914400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Актуальность     </a:t>
            </a:r>
            <a:endParaRPr lang="ru-RU" sz="2800" dirty="0">
              <a:latin typeface="Century Gothic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95" y="4042030"/>
            <a:ext cx="5357773" cy="275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6390751"/>
            <a:ext cx="2182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[</a:t>
            </a:r>
            <a:r>
              <a:rPr lang="en-US" sz="1600" dirty="0" err="1" smtClean="0">
                <a:latin typeface="Century Gothic" panose="020B0502020202020204" pitchFamily="34" charset="0"/>
              </a:rPr>
              <a:t>Foulger</a:t>
            </a:r>
            <a:r>
              <a:rPr lang="en-US" sz="1600" dirty="0" smtClean="0">
                <a:latin typeface="Century Gothic" panose="020B0502020202020204" pitchFamily="34" charset="0"/>
              </a:rPr>
              <a:t> et al., 2018]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340768"/>
            <a:ext cx="86056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Около 40% всех </a:t>
            </a:r>
            <a:r>
              <a:rPr lang="ru-RU" sz="1600" dirty="0" smtClean="0">
                <a:latin typeface="Century Gothic" panose="020B0502020202020204" pitchFamily="34" charset="0"/>
              </a:rPr>
              <a:t>землетрясений</a:t>
            </a:r>
            <a:r>
              <a:rPr lang="en-US" sz="1600" dirty="0" smtClean="0">
                <a:latin typeface="Century Gothic" panose="020B0502020202020204" pitchFamily="34" charset="0"/>
              </a:rPr>
              <a:t>, </a:t>
            </a:r>
            <a:r>
              <a:rPr lang="ru-RU" sz="1600" dirty="0" smtClean="0">
                <a:latin typeface="Century Gothic" panose="020B0502020202020204" pitchFamily="34" charset="0"/>
              </a:rPr>
              <a:t>обусловленных </a:t>
            </a:r>
            <a:r>
              <a:rPr lang="ru-RU" sz="1600" dirty="0">
                <a:latin typeface="Century Gothic" panose="020B0502020202020204" pitchFamily="34" charset="0"/>
              </a:rPr>
              <a:t>человеческой деятельностью, </a:t>
            </a:r>
            <a:r>
              <a:rPr lang="ru-RU" sz="1600" dirty="0" smtClean="0">
                <a:latin typeface="Century Gothic" panose="020B0502020202020204" pitchFamily="34" charset="0"/>
              </a:rPr>
              <a:t>связаны </a:t>
            </a:r>
            <a:r>
              <a:rPr lang="ru-RU" sz="1600" dirty="0">
                <a:latin typeface="Century Gothic" panose="020B0502020202020204" pitchFamily="34" charset="0"/>
              </a:rPr>
              <a:t>с извлечением твердых полезных </a:t>
            </a:r>
            <a:r>
              <a:rPr lang="ru-RU" sz="1600" dirty="0" smtClean="0">
                <a:latin typeface="Century Gothic" panose="020B0502020202020204" pitchFamily="34" charset="0"/>
              </a:rPr>
              <a:t>ископаемых.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</a:rPr>
              <a:t>Большое </a:t>
            </a:r>
            <a:r>
              <a:rPr lang="ru-RU" sz="1600" dirty="0">
                <a:latin typeface="Century Gothic" panose="020B0502020202020204" pitchFamily="34" charset="0"/>
              </a:rPr>
              <a:t>внимание </a:t>
            </a:r>
            <a:r>
              <a:rPr lang="ru-RU" sz="1600" dirty="0" smtClean="0">
                <a:latin typeface="Century Gothic" panose="020B0502020202020204" pitchFamily="34" charset="0"/>
              </a:rPr>
              <a:t>привлекают </a:t>
            </a:r>
            <a:r>
              <a:rPr lang="ru-RU" sz="1600" dirty="0">
                <a:latin typeface="Century Gothic" panose="020B0502020202020204" pitchFamily="34" charset="0"/>
              </a:rPr>
              <a:t>землетрясения значительной магнитуды, которые происходят на малых глубинах в регионах, всегда считавшихся спокойными в тектоническом отношении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</a:rPr>
              <a:t>При </a:t>
            </a:r>
            <a:r>
              <a:rPr lang="ru-RU" sz="1600" dirty="0">
                <a:latin typeface="Century Gothic" panose="020B0502020202020204" pitchFamily="34" charset="0"/>
              </a:rPr>
              <a:t>разработке месторождений полезных </a:t>
            </a:r>
            <a:r>
              <a:rPr lang="ru-RU" sz="1600" dirty="0" smtClean="0">
                <a:latin typeface="Century Gothic" panose="020B0502020202020204" pitchFamily="34" charset="0"/>
              </a:rPr>
              <a:t>ископаемых актуальными задачами являются мониторинг геодинамических явлений, оценка </a:t>
            </a:r>
            <a:r>
              <a:rPr lang="ru-RU" sz="1600" dirty="0" err="1">
                <a:latin typeface="Century Gothic" panose="020B0502020202020204" pitchFamily="34" charset="0"/>
              </a:rPr>
              <a:t>геомеханического</a:t>
            </a:r>
            <a:r>
              <a:rPr lang="ru-RU" sz="1600" dirty="0">
                <a:latin typeface="Century Gothic" panose="020B0502020202020204" pitchFamily="34" charset="0"/>
              </a:rPr>
              <a:t> состояния массива горных пород, осуществление прогноза </a:t>
            </a:r>
            <a:r>
              <a:rPr lang="ru-RU" sz="1600" dirty="0" err="1" smtClean="0">
                <a:latin typeface="Century Gothic" panose="020B0502020202020204" pitchFamily="34" charset="0"/>
              </a:rPr>
              <a:t>удароопасности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</a:rPr>
              <a:t>Анализ очаговых параметров землетрясений,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    инициированных </a:t>
            </a:r>
            <a:r>
              <a:rPr lang="ru-RU" sz="1600" dirty="0">
                <a:latin typeface="Century Gothic" panose="020B0502020202020204" pitchFamily="34" charset="0"/>
              </a:rPr>
              <a:t>горными работами,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     дает дополнительную информацию 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    для </a:t>
            </a:r>
            <a:r>
              <a:rPr lang="ru-RU" sz="1600" dirty="0">
                <a:latin typeface="Century Gothic" panose="020B0502020202020204" pitchFamily="34" charset="0"/>
              </a:rPr>
              <a:t>изучения масштабного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     эффекта землетрясений.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4"/>
            <a:ext cx="914400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Зависимость модуля деформации </a:t>
            </a:r>
            <a:r>
              <a:rPr lang="en-US" sz="2800" dirty="0">
                <a:latin typeface="Century Gothic" panose="020B0502020202020204" pitchFamily="34" charset="0"/>
              </a:rPr>
              <a:t>      </a:t>
            </a:r>
            <a:r>
              <a:rPr lang="ru-RU" sz="2800" dirty="0">
                <a:latin typeface="Century Gothic" panose="020B0502020202020204" pitchFamily="34" charset="0"/>
              </a:rPr>
              <a:t>массива горных пород от масштаба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13176"/>
          </a:xfrm>
        </p:spPr>
        <p:txBody>
          <a:bodyPr>
            <a:normAutofit/>
          </a:bodyPr>
          <a:lstStyle/>
          <a:p>
            <a:pPr algn="just"/>
            <a:endParaRPr lang="ru-RU" sz="1600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600" dirty="0" smtClean="0">
                <a:latin typeface="Century Gothic" panose="020B0502020202020204" pitchFamily="34" charset="0"/>
              </a:rPr>
              <a:t>Зависимость скорости </a:t>
            </a:r>
            <a:r>
              <a:rPr lang="ru-RU" sz="1600" dirty="0">
                <a:latin typeface="Century Gothic" panose="020B0502020202020204" pitchFamily="34" charset="0"/>
              </a:rPr>
              <a:t>распространения колебаний </a:t>
            </a:r>
            <a:r>
              <a:rPr lang="ru-RU" sz="1600" i="1" dirty="0" err="1">
                <a:latin typeface="Century Gothic" panose="020B0502020202020204" pitchFamily="34" charset="0"/>
              </a:rPr>
              <a:t>in</a:t>
            </a:r>
            <a:r>
              <a:rPr lang="ru-RU" sz="1600" i="1" dirty="0">
                <a:latin typeface="Century Gothic" panose="020B0502020202020204" pitchFamily="34" charset="0"/>
              </a:rPr>
              <a:t> </a:t>
            </a:r>
            <a:r>
              <a:rPr lang="ru-RU" sz="1600" i="1" dirty="0" err="1">
                <a:latin typeface="Century Gothic" panose="020B0502020202020204" pitchFamily="34" charset="0"/>
              </a:rPr>
              <a:t>situ</a:t>
            </a:r>
            <a:r>
              <a:rPr lang="ru-RU" sz="1600" i="1" dirty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н</a:t>
            </a:r>
            <a:r>
              <a:rPr lang="ru-RU" sz="1600" dirty="0" smtClean="0">
                <a:latin typeface="Century Gothic" panose="020B0502020202020204" pitchFamily="34" charset="0"/>
              </a:rPr>
              <a:t>а </a:t>
            </a:r>
            <a:r>
              <a:rPr lang="ru-RU" sz="1600" dirty="0">
                <a:latin typeface="Century Gothic" panose="020B0502020202020204" pitchFamily="34" charset="0"/>
              </a:rPr>
              <a:t>относительно небольших глубинах </a:t>
            </a:r>
            <a:r>
              <a:rPr lang="ru-RU" sz="1600" dirty="0" smtClean="0">
                <a:latin typeface="Century Gothic" panose="020B0502020202020204" pitchFamily="34" charset="0"/>
              </a:rPr>
              <a:t>от </a:t>
            </a:r>
            <a:r>
              <a:rPr lang="ru-RU" sz="1600" dirty="0">
                <a:latin typeface="Century Gothic" panose="020B0502020202020204" pitchFamily="34" charset="0"/>
              </a:rPr>
              <a:t>базы </a:t>
            </a:r>
            <a:r>
              <a:rPr lang="ru-RU" sz="1600" dirty="0" smtClean="0">
                <a:latin typeface="Century Gothic" panose="020B0502020202020204" pitchFamily="34" charset="0"/>
              </a:rPr>
              <a:t>измерений [</a:t>
            </a:r>
            <a:r>
              <a:rPr lang="ru-RU" sz="1600" dirty="0">
                <a:latin typeface="Century Gothic" panose="020B0502020202020204" pitchFamily="34" charset="0"/>
              </a:rPr>
              <a:t>Кочарян, 2013].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       Для кварцита:     100-500 м     -     </a:t>
            </a:r>
            <a:r>
              <a:rPr lang="en-US" sz="1600" dirty="0">
                <a:latin typeface="Century Gothic" panose="020B0502020202020204" pitchFamily="34" charset="0"/>
              </a:rPr>
              <a:t>C</a:t>
            </a:r>
            <a:r>
              <a:rPr lang="en-US" sz="1600" dirty="0" smtClean="0">
                <a:latin typeface="Century Gothic" panose="020B0502020202020204" pitchFamily="34" charset="0"/>
              </a:rPr>
              <a:t>s=2600</a:t>
            </a:r>
            <a:r>
              <a:rPr lang="ru-RU" sz="1600" dirty="0" smtClean="0">
                <a:latin typeface="Century Gothic" panose="020B0502020202020204" pitchFamily="34" charset="0"/>
              </a:rPr>
              <a:t> м/с</a:t>
            </a:r>
          </a:p>
          <a:p>
            <a:pPr marL="0" indent="0" algn="just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	                          1000 </a:t>
            </a:r>
            <a:r>
              <a:rPr lang="ru-RU" sz="1600" dirty="0">
                <a:latin typeface="Century Gothic" panose="020B0502020202020204" pitchFamily="34" charset="0"/>
              </a:rPr>
              <a:t>м     -     </a:t>
            </a:r>
            <a:r>
              <a:rPr lang="en-US" sz="1600" dirty="0">
                <a:latin typeface="Century Gothic" panose="020B0502020202020204" pitchFamily="34" charset="0"/>
              </a:rPr>
              <a:t>C</a:t>
            </a:r>
            <a:r>
              <a:rPr lang="en-US" sz="1600" dirty="0" smtClean="0">
                <a:latin typeface="Century Gothic" panose="020B0502020202020204" pitchFamily="34" charset="0"/>
              </a:rPr>
              <a:t>s=</a:t>
            </a:r>
            <a:r>
              <a:rPr lang="ru-RU" sz="1600" dirty="0" smtClean="0">
                <a:latin typeface="Century Gothic" panose="020B0502020202020204" pitchFamily="34" charset="0"/>
              </a:rPr>
              <a:t>30</a:t>
            </a:r>
            <a:r>
              <a:rPr lang="en-US" sz="1600" dirty="0" smtClean="0">
                <a:latin typeface="Century Gothic" panose="020B0502020202020204" pitchFamily="34" charset="0"/>
              </a:rPr>
              <a:t>00</a:t>
            </a:r>
            <a:r>
              <a:rPr lang="ru-RU" sz="1600" dirty="0" smtClean="0">
                <a:latin typeface="Century Gothic" panose="020B0502020202020204" pitchFamily="34" charset="0"/>
              </a:rPr>
              <a:t> м/с</a:t>
            </a:r>
          </a:p>
          <a:p>
            <a:pPr marL="0" indent="0" algn="just">
              <a:buNone/>
            </a:pPr>
            <a:endParaRPr lang="ru-RU" sz="1600" dirty="0">
              <a:latin typeface="Century Gothic" panose="020B0502020202020204" pitchFamily="34" charset="0"/>
            </a:endParaRPr>
          </a:p>
          <a:p>
            <a:pPr algn="just"/>
            <a:r>
              <a:rPr lang="ru-RU" sz="1600" dirty="0" smtClean="0">
                <a:latin typeface="Century Gothic" panose="020B0502020202020204" pitchFamily="34" charset="0"/>
              </a:rPr>
              <a:t>Изменение деформационных модулей </a:t>
            </a:r>
            <a:r>
              <a:rPr lang="en-US" sz="1600" dirty="0" smtClean="0">
                <a:latin typeface="Century Gothic" panose="020B0502020202020204" pitchFamily="34" charset="0"/>
              </a:rPr>
              <a:t>[Barton, 1999]</a:t>
            </a:r>
            <a:r>
              <a:rPr lang="ru-RU" sz="1600" dirty="0" smtClean="0">
                <a:latin typeface="Century Gothic" panose="020B0502020202020204" pitchFamily="34" charset="0"/>
              </a:rPr>
              <a:t>.</a:t>
            </a:r>
          </a:p>
          <a:p>
            <a:pPr marL="400050" lvl="1" indent="0" algn="just">
              <a:buNone/>
            </a:pPr>
            <a:r>
              <a:rPr lang="ru-RU" sz="1600" dirty="0">
                <a:latin typeface="Century Gothic" panose="020B0502020202020204" pitchFamily="34" charset="0"/>
              </a:rPr>
              <a:t>Д</a:t>
            </a:r>
            <a:r>
              <a:rPr lang="ru-RU" sz="1600" dirty="0" smtClean="0">
                <a:latin typeface="Century Gothic" panose="020B0502020202020204" pitchFamily="34" charset="0"/>
              </a:rPr>
              <a:t>ля ненарушенной породы           </a:t>
            </a:r>
            <a:r>
              <a:rPr lang="en-US" sz="1600" dirty="0" smtClean="0">
                <a:latin typeface="Century Gothic" panose="020B0502020202020204" pitchFamily="34" charset="0"/>
              </a:rPr>
              <a:t>E</a:t>
            </a:r>
            <a:r>
              <a:rPr lang="en-US" sz="1600" dirty="0" smtClean="0">
                <a:latin typeface="Century Gothic" panose="020B0502020202020204" pitchFamily="34" charset="0"/>
                <a:sym typeface="Symbol"/>
              </a:rPr>
              <a:t></a:t>
            </a:r>
            <a:r>
              <a:rPr lang="en-US" sz="1600" dirty="0" smtClean="0">
                <a:latin typeface="Century Gothic" panose="020B0502020202020204" pitchFamily="34" charset="0"/>
              </a:rPr>
              <a:t>90</a:t>
            </a:r>
            <a:r>
              <a:rPr lang="ru-RU" sz="1600" dirty="0" smtClean="0">
                <a:latin typeface="Century Gothic" panose="020B0502020202020204" pitchFamily="34" charset="0"/>
              </a:rPr>
              <a:t> ГПа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400050" lvl="1" indent="0" algn="just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В окрестности мелких трещин      </a:t>
            </a:r>
            <a:r>
              <a:rPr lang="en-US" sz="1600" dirty="0" smtClean="0">
                <a:latin typeface="Century Gothic" panose="020B0502020202020204" pitchFamily="34" charset="0"/>
              </a:rPr>
              <a:t>E</a:t>
            </a:r>
            <a:r>
              <a:rPr lang="en-US" sz="1600" dirty="0" smtClean="0">
                <a:latin typeface="Century Gothic" panose="020B0502020202020204" pitchFamily="34" charset="0"/>
                <a:sym typeface="Symbol"/>
              </a:rPr>
              <a:t></a:t>
            </a:r>
            <a:r>
              <a:rPr lang="ru-RU" sz="1600" dirty="0" smtClean="0">
                <a:latin typeface="Century Gothic" panose="020B0502020202020204" pitchFamily="34" charset="0"/>
              </a:rPr>
              <a:t>8</a:t>
            </a:r>
            <a:r>
              <a:rPr lang="en-US" sz="1600" dirty="0" smtClean="0">
                <a:latin typeface="Century Gothic" panose="020B0502020202020204" pitchFamily="34" charset="0"/>
              </a:rPr>
              <a:t>0</a:t>
            </a:r>
            <a:r>
              <a:rPr lang="ru-RU" sz="1600" dirty="0" smtClean="0">
                <a:latin typeface="Century Gothic" panose="020B0502020202020204" pitchFamily="34" charset="0"/>
              </a:rPr>
              <a:t> ГПа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400050" lvl="1" indent="0" algn="just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В зоне влияния крупного разлома </a:t>
            </a:r>
            <a:r>
              <a:rPr lang="en-US" sz="1600" dirty="0">
                <a:latin typeface="Century Gothic" panose="020B0502020202020204" pitchFamily="34" charset="0"/>
              </a:rPr>
              <a:t>E</a:t>
            </a:r>
            <a:r>
              <a:rPr lang="en-US" sz="1600" dirty="0" smtClean="0">
                <a:latin typeface="Century Gothic" panose="020B0502020202020204" pitchFamily="34" charset="0"/>
                <a:sym typeface="Symbol"/>
              </a:rPr>
              <a:t></a:t>
            </a:r>
            <a:r>
              <a:rPr lang="ru-RU" sz="1600" dirty="0" smtClean="0">
                <a:latin typeface="Century Gothic" panose="020B0502020202020204" pitchFamily="34" charset="0"/>
              </a:rPr>
              <a:t>1</a:t>
            </a:r>
            <a:r>
              <a:rPr lang="en-US" sz="1600" dirty="0" smtClean="0">
                <a:latin typeface="Century Gothic" panose="020B0502020202020204" pitchFamily="34" charset="0"/>
              </a:rPr>
              <a:t>0</a:t>
            </a:r>
            <a:r>
              <a:rPr lang="ru-RU" sz="1600" dirty="0" smtClean="0">
                <a:latin typeface="Century Gothic" panose="020B0502020202020204" pitchFamily="34" charset="0"/>
              </a:rPr>
              <a:t> ГПа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endParaRPr lang="ru-RU" sz="1600" dirty="0">
              <a:latin typeface="Century Gothic" panose="020B0502020202020204" pitchFamily="34" charset="0"/>
            </a:endParaRP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>
                <a:latin typeface="Century Gothic" panose="020B0502020202020204" pitchFamily="34" charset="0"/>
              </a:rPr>
              <a:t>Гипоцентры большинства индуцированных событий, зарегистрированных на шахте </a:t>
            </a:r>
            <a:r>
              <a:rPr lang="ru-RU" sz="1600" dirty="0" smtClean="0">
                <a:latin typeface="Century Gothic" panose="020B0502020202020204" pitchFamily="34" charset="0"/>
              </a:rPr>
              <a:t>им. Губкина</a:t>
            </a:r>
            <a:r>
              <a:rPr lang="ru-RU" sz="1600" dirty="0">
                <a:latin typeface="Century Gothic" panose="020B0502020202020204" pitchFamily="34" charset="0"/>
              </a:rPr>
              <a:t>, расположены либо в зоне влияния разрабатываемой камеры, либо в зоне влияния крупного разлома. Чем больше масштаб </a:t>
            </a:r>
            <a:r>
              <a:rPr lang="ru-RU" sz="1600" dirty="0" smtClean="0">
                <a:latin typeface="Century Gothic" panose="020B0502020202020204" pitchFamily="34" charset="0"/>
              </a:rPr>
              <a:t>события, </a:t>
            </a:r>
            <a:r>
              <a:rPr lang="ru-RU" sz="1600" dirty="0">
                <a:latin typeface="Century Gothic" panose="020B0502020202020204" pitchFamily="34" charset="0"/>
              </a:rPr>
              <a:t>тем выше вероятность того, что очаг, либо его значительная часть, расположен на участке с относительно низким эффективным модулем, и, следовательно, эффективность сейсмического источника будет </a:t>
            </a:r>
            <a:r>
              <a:rPr lang="ru-RU" sz="1600" dirty="0" smtClean="0">
                <a:latin typeface="Century Gothic" panose="020B0502020202020204" pitchFamily="34" charset="0"/>
              </a:rPr>
              <a:t>выше. </a:t>
            </a:r>
            <a:endParaRPr lang="ru-RU" sz="1600" dirty="0">
              <a:latin typeface="Century Gothic" panose="020B0502020202020204" pitchFamily="34" charset="0"/>
            </a:endParaRPr>
          </a:p>
          <a:p>
            <a:pPr algn="just"/>
            <a:endParaRPr lang="ru-RU" sz="16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Century Gothic" panose="020B0502020202020204" pitchFamily="34" charset="0"/>
            </a:endParaRPr>
          </a:p>
          <a:p>
            <a:pPr algn="just"/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9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500" y="-27384"/>
            <a:ext cx="914400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Объект исследования - шахта им. Губкина</a:t>
            </a:r>
            <a:endParaRPr lang="ru-RU" sz="2800" dirty="0">
              <a:latin typeface="Century Gothic" pitchFamily="34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294056" y="1209138"/>
            <a:ext cx="3701880" cy="3554674"/>
            <a:chOff x="4932040" y="1130102"/>
            <a:chExt cx="3701880" cy="3554674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4"/>
            <a:stretch/>
          </p:blipFill>
          <p:spPr bwMode="auto">
            <a:xfrm>
              <a:off x="4932040" y="1130102"/>
              <a:ext cx="3701880" cy="355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Равнобедренный треугольник 4"/>
            <p:cNvSpPr/>
            <p:nvPr/>
          </p:nvSpPr>
          <p:spPr>
            <a:xfrm>
              <a:off x="6012160" y="3368537"/>
              <a:ext cx="144016" cy="14401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6391092" y="3467225"/>
              <a:ext cx="144016" cy="14401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6259415" y="3004413"/>
              <a:ext cx="144016" cy="14401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6479651" y="2708920"/>
              <a:ext cx="144016" cy="14401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60232" y="360437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2B21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</a:t>
              </a:r>
              <a:endParaRPr lang="ru-RU" dirty="0">
                <a:solidFill>
                  <a:srgbClr val="2B217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28653" y="2488061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2B217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1.1</a:t>
              </a:r>
              <a:endParaRPr lang="ru-RU" dirty="0">
                <a:solidFill>
                  <a:srgbClr val="2B217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4" name="Picture 242" descr="E:\WORK\Конференции\2021_ИДГ-Китай\IMG-20210726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57" y="4832741"/>
            <a:ext cx="1518944" cy="202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D:\WORK\Губкин КМА\data\ГУБКИН\2020-10-24_kam_2-55\Дальняя_Стретенка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1" t="14692" r="27588" b="19387"/>
          <a:stretch/>
        </p:blipFill>
        <p:spPr bwMode="auto">
          <a:xfrm>
            <a:off x="5011758" y="1258019"/>
            <a:ext cx="3701881" cy="35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40107" y="120913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День </a:t>
            </a:r>
            <a:r>
              <a:rPr lang="en-US" dirty="0" smtClean="0">
                <a:latin typeface="Century Gothic" panose="020B0502020202020204" pitchFamily="34" charset="0"/>
              </a:rPr>
              <a:t>1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303" y="1261537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День </a:t>
            </a:r>
            <a:r>
              <a:rPr lang="en-US" dirty="0" smtClean="0">
                <a:latin typeface="Century Gothic" panose="020B0502020202020204" pitchFamily="34" charset="0"/>
              </a:rPr>
              <a:t>2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6372200" y="2433558"/>
            <a:ext cx="534292" cy="491386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897124" y="3591589"/>
            <a:ext cx="534292" cy="491386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3469680" y="2506070"/>
            <a:ext cx="534292" cy="491386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4381230" y="4807386"/>
            <a:ext cx="4439242" cy="1285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1800" u="sng" dirty="0" smtClean="0">
                <a:latin typeface="Century Gothic" pitchFamily="34" charset="0"/>
              </a:rPr>
              <a:t>Аппаратура</a:t>
            </a:r>
          </a:p>
          <a:p>
            <a:r>
              <a:rPr lang="ru-RU" sz="1600" dirty="0" smtClean="0">
                <a:latin typeface="Century Gothic" pitchFamily="34" charset="0"/>
              </a:rPr>
              <a:t>Акселерометры </a:t>
            </a: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GB" sz="1600" dirty="0" smtClean="0">
                <a:latin typeface="Century Gothic" pitchFamily="34" charset="0"/>
              </a:rPr>
              <a:t>B</a:t>
            </a:r>
            <a:r>
              <a:rPr lang="ru-RU" sz="1600" dirty="0" smtClean="0">
                <a:latin typeface="Century Gothic" pitchFamily="34" charset="0"/>
              </a:rPr>
              <a:t>&amp;</a:t>
            </a:r>
            <a:r>
              <a:rPr lang="en-US" sz="1600" dirty="0" smtClean="0">
                <a:latin typeface="Century Gothic" pitchFamily="34" charset="0"/>
              </a:rPr>
              <a:t>K</a:t>
            </a:r>
            <a:r>
              <a:rPr lang="ru-RU" sz="1600" dirty="0" smtClean="0">
                <a:latin typeface="Century Gothic" pitchFamily="34" charset="0"/>
              </a:rPr>
              <a:t> 8306  </a:t>
            </a:r>
            <a:endParaRPr lang="en-US" sz="1600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     </a:t>
            </a:r>
            <a:r>
              <a:rPr lang="ru-RU" sz="1600" dirty="0" smtClean="0">
                <a:latin typeface="Century Gothic" pitchFamily="34" charset="0"/>
              </a:rPr>
              <a:t>(0.08 Гц-1 кГц)</a:t>
            </a:r>
          </a:p>
          <a:p>
            <a:r>
              <a:rPr lang="ru-RU" sz="1600" dirty="0">
                <a:latin typeface="Century Gothic" panose="020B0502020202020204" pitchFamily="34" charset="0"/>
              </a:rPr>
              <a:t>АЦП </a:t>
            </a:r>
            <a:r>
              <a:rPr lang="en-US" sz="1600" dirty="0">
                <a:latin typeface="Century Gothic" panose="020B0502020202020204" pitchFamily="34" charset="0"/>
              </a:rPr>
              <a:t>E</a:t>
            </a:r>
            <a:r>
              <a:rPr lang="ru-RU" sz="1600" dirty="0">
                <a:latin typeface="Century Gothic" panose="020B0502020202020204" pitchFamily="34" charset="0"/>
              </a:rPr>
              <a:t>14-440 </a:t>
            </a:r>
            <a:r>
              <a:rPr lang="en-US" sz="1600" dirty="0">
                <a:latin typeface="Century Gothic" panose="020B0502020202020204" pitchFamily="34" charset="0"/>
              </a:rPr>
              <a:t>L</a:t>
            </a:r>
            <a:r>
              <a:rPr lang="ru-RU" sz="1600" dirty="0">
                <a:latin typeface="Century Gothic" panose="020B0502020202020204" pitchFamily="34" charset="0"/>
              </a:rPr>
              <a:t>-</a:t>
            </a:r>
            <a:r>
              <a:rPr lang="en-US" sz="1600" dirty="0">
                <a:latin typeface="Century Gothic" panose="020B0502020202020204" pitchFamily="34" charset="0"/>
              </a:rPr>
              <a:t>Card </a:t>
            </a:r>
            <a:endParaRPr lang="ru-RU" sz="1600" dirty="0" smtClean="0">
              <a:latin typeface="Century Gothic" pitchFamily="34" charset="0"/>
            </a:endParaRPr>
          </a:p>
          <a:p>
            <a:r>
              <a:rPr lang="ru-RU" sz="1600" dirty="0" smtClean="0">
                <a:latin typeface="Century Gothic" pitchFamily="34" charset="0"/>
              </a:rPr>
              <a:t>Частота опроса 10 кГц</a:t>
            </a:r>
          </a:p>
          <a:p>
            <a:r>
              <a:rPr lang="ru-RU" sz="1600" dirty="0" smtClean="0">
                <a:latin typeface="Century Gothic" pitchFamily="34" charset="0"/>
              </a:rPr>
              <a:t>Апертура </a:t>
            </a:r>
            <a:r>
              <a:rPr lang="ru-RU" sz="1600" dirty="0" smtClean="0">
                <a:latin typeface="Century Gothic" pitchFamily="34" charset="0"/>
                <a:sym typeface="Symbol"/>
              </a:rPr>
              <a:t></a:t>
            </a:r>
            <a:r>
              <a:rPr lang="ru-RU" sz="1600" dirty="0" smtClean="0">
                <a:latin typeface="Century Gothic" pitchFamily="34" charset="0"/>
              </a:rPr>
              <a:t>130м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258" y="4869160"/>
            <a:ext cx="40949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Century Gothic" panose="020B0502020202020204" pitchFamily="34" charset="0"/>
              </a:rPr>
              <a:t>Особенности участка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</a:rPr>
              <a:t>Крупная разломная зона </a:t>
            </a:r>
            <a:r>
              <a:rPr lang="ru-RU" sz="1600" dirty="0" smtClean="0">
                <a:latin typeface="Century Gothic" pitchFamily="34" charset="0"/>
                <a:sym typeface="Symbol"/>
              </a:rPr>
              <a:t></a:t>
            </a:r>
            <a:r>
              <a:rPr lang="ru-RU" sz="1600" dirty="0" smtClean="0">
                <a:latin typeface="Century Gothic" panose="020B0502020202020204" pitchFamily="34" charset="0"/>
              </a:rPr>
              <a:t>100 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</a:rPr>
              <a:t>Существенное </a:t>
            </a:r>
            <a:r>
              <a:rPr lang="ru-RU" sz="1600" dirty="0">
                <a:latin typeface="Century Gothic" panose="020B0502020202020204" pitchFamily="34" charset="0"/>
              </a:rPr>
              <a:t>превышение величины горизонтальных напряжений над </a:t>
            </a:r>
            <a:r>
              <a:rPr lang="ru-RU" sz="1600" dirty="0" smtClean="0">
                <a:latin typeface="Century Gothic" panose="020B0502020202020204" pitchFamily="34" charset="0"/>
              </a:rPr>
              <a:t>вертикальными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</a:rPr>
              <a:t>Глубина </a:t>
            </a:r>
            <a:r>
              <a:rPr lang="ru-RU" sz="1600" dirty="0">
                <a:latin typeface="Century Gothic" panose="020B0502020202020204" pitchFamily="34" charset="0"/>
              </a:rPr>
              <a:t>выработки около </a:t>
            </a:r>
            <a:r>
              <a:rPr lang="ru-RU" sz="1600" dirty="0">
                <a:latin typeface="Century Gothic" pitchFamily="34" charset="0"/>
                <a:sym typeface="Symbol"/>
              </a:rPr>
              <a:t> </a:t>
            </a:r>
            <a:r>
              <a:rPr lang="ru-RU" sz="1600" dirty="0" smtClean="0">
                <a:latin typeface="Century Gothic" panose="020B0502020202020204" pitchFamily="34" charset="0"/>
              </a:rPr>
              <a:t>300</a:t>
            </a:r>
            <a:r>
              <a:rPr lang="ru-RU" sz="1600" dirty="0">
                <a:latin typeface="Century Gothic" panose="020B0502020202020204" pitchFamily="34" charset="0"/>
              </a:rPr>
              <a:t> </a:t>
            </a:r>
            <a:r>
              <a:rPr lang="ru-RU" sz="1600" dirty="0" smtClean="0">
                <a:latin typeface="Century Gothic" panose="020B0502020202020204" pitchFamily="34" charset="0"/>
              </a:rPr>
              <a:t>м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001419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Обнаружение событий в спектральной области </a:t>
            </a:r>
          </a:p>
          <a:p>
            <a:pPr marL="0" indent="0">
              <a:buNone/>
            </a:pP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      по параметру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Локация по вступлениям </a:t>
            </a:r>
            <a:r>
              <a:rPr lang="en-US" sz="1600" dirty="0" smtClean="0">
                <a:latin typeface="Century Gothic" panose="020B0502020202020204" pitchFamily="34" charset="0"/>
              </a:rPr>
              <a:t>P</a:t>
            </a:r>
            <a:r>
              <a:rPr lang="ru-RU" sz="1600" dirty="0" smtClean="0">
                <a:latin typeface="Century Gothic" panose="020B0502020202020204" pitchFamily="34" charset="0"/>
              </a:rPr>
              <a:t>-волн  или с помощью </a:t>
            </a:r>
            <a:r>
              <a:rPr lang="ru-RU" sz="1600" dirty="0" err="1" smtClean="0">
                <a:latin typeface="Century Gothic" panose="020B0502020202020204" pitchFamily="34" charset="0"/>
              </a:rPr>
              <a:t>полярязационного</a:t>
            </a:r>
            <a:r>
              <a:rPr lang="ru-RU" sz="1600" dirty="0" smtClean="0">
                <a:latin typeface="Century Gothic" panose="020B0502020202020204" pitchFamily="34" charset="0"/>
              </a:rPr>
              <a:t> анализа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Определение скорости распространения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волн</a:t>
            </a:r>
          </a:p>
          <a:p>
            <a:endParaRPr lang="ru-RU" sz="1600" dirty="0" smtClean="0">
              <a:latin typeface="Century Gothic" panose="020B0502020202020204" pitchFamily="34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Расчет очаговых параметров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Классификация событий по типу деформации в очаге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9500" y="-27384"/>
            <a:ext cx="914400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Методика</a:t>
            </a:r>
            <a:endParaRPr lang="ru-RU" sz="2800" dirty="0">
              <a:latin typeface="Century Gothic" pitchFamily="34" charset="0"/>
            </a:endParaRPr>
          </a:p>
        </p:txBody>
      </p:sp>
      <p:pic>
        <p:nvPicPr>
          <p:cNvPr id="11266" name="Picture 2" descr="Беседина ри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3812254" cy="187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922060"/>
              </p:ext>
            </p:extLst>
          </p:nvPr>
        </p:nvGraphicFramePr>
        <p:xfrm>
          <a:off x="2915816" y="1412776"/>
          <a:ext cx="8588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5" name="Equation" r:id="rId4" imgW="723600" imgH="304560" progId="Equation.DSMT4">
                  <p:embed/>
                </p:oleObj>
              </mc:Choice>
              <mc:Fallback>
                <p:oleObj name="Equation" r:id="rId4" imgW="723600" imgH="304560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412776"/>
                        <a:ext cx="85883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43171"/>
              </p:ext>
            </p:extLst>
          </p:nvPr>
        </p:nvGraphicFramePr>
        <p:xfrm>
          <a:off x="1619672" y="2348880"/>
          <a:ext cx="16224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6" name="Equation" r:id="rId6" imgW="1320480" imgH="228600" progId="Equation.DSMT4">
                  <p:embed/>
                </p:oleObj>
              </mc:Choice>
              <mc:Fallback>
                <p:oleObj name="Equation" r:id="rId6" imgW="1320480" imgH="2286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348880"/>
                        <a:ext cx="162242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980752"/>
              </p:ext>
            </p:extLst>
          </p:nvPr>
        </p:nvGraphicFramePr>
        <p:xfrm>
          <a:off x="3347864" y="2348880"/>
          <a:ext cx="1540730" cy="30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7" name="Equation" r:id="rId8" imgW="1282680" imgH="241200" progId="Equation.DSMT4">
                  <p:embed/>
                </p:oleObj>
              </mc:Choice>
              <mc:Fallback>
                <p:oleObj name="Equation" r:id="rId8" imgW="1282680" imgH="2412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348880"/>
                        <a:ext cx="1540730" cy="3022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447940"/>
              </p:ext>
            </p:extLst>
          </p:nvPr>
        </p:nvGraphicFramePr>
        <p:xfrm>
          <a:off x="3995936" y="1484784"/>
          <a:ext cx="1440631" cy="248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8" name="Equation" r:id="rId10" imgW="1371600" imgH="228600" progId="Equation.DSMT4">
                  <p:embed/>
                </p:oleObj>
              </mc:Choice>
              <mc:Fallback>
                <p:oleObj name="Equation" r:id="rId10" imgW="1371600" imgH="228600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484784"/>
                        <a:ext cx="1440631" cy="2481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25" name="Picture 16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18984"/>
            <a:ext cx="3371329" cy="320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30" name="Picture 16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33871"/>
            <a:ext cx="2155403" cy="75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5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2" t="12203" b="13978"/>
          <a:stretch/>
        </p:blipFill>
        <p:spPr>
          <a:xfrm>
            <a:off x="467544" y="1279567"/>
            <a:ext cx="3604388" cy="40216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9500" y="-27384"/>
            <a:ext cx="914400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Локация сейсмических событий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19" name="Picture 19" descr="D:\WORK\Губкин КМА\data\ГУБКИН\2020-10-24_kam_2-55\res\SorceParameters\map_Ev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15283" r="26402" b="15394"/>
          <a:stretch/>
        </p:blipFill>
        <p:spPr bwMode="auto">
          <a:xfrm>
            <a:off x="4924222" y="1398449"/>
            <a:ext cx="3428158" cy="3816347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5550" y="5373216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Локация по вступлениям </a:t>
            </a:r>
            <a:r>
              <a:rPr lang="en-US" sz="1600" dirty="0">
                <a:latin typeface="Century Gothic" panose="020B0502020202020204" pitchFamily="34" charset="0"/>
              </a:rPr>
              <a:t>P</a:t>
            </a:r>
            <a:r>
              <a:rPr lang="ru-RU" sz="1600" dirty="0" smtClean="0">
                <a:latin typeface="Century Gothic" panose="020B0502020202020204" pitchFamily="34" charset="0"/>
              </a:rPr>
              <a:t>-волн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1554" y="5923235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Очаги практически всех зарегистрированных событий находятся внутри области с уровнем динамических деформаций от взрывов более 10</a:t>
            </a:r>
            <a:r>
              <a:rPr lang="ru-RU" baseline="30000" dirty="0">
                <a:latin typeface="Century Gothic" panose="020B0502020202020204" pitchFamily="34" charset="0"/>
              </a:rPr>
              <a:t>-6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9246" y="1029117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День</a:t>
            </a:r>
            <a:r>
              <a:rPr lang="en-US" dirty="0" smtClean="0">
                <a:latin typeface="Century Gothic" panose="020B0502020202020204" pitchFamily="34" charset="0"/>
              </a:rPr>
              <a:t> 1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3765" y="101404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День</a:t>
            </a:r>
            <a:r>
              <a:rPr lang="en-US" dirty="0" smtClean="0">
                <a:latin typeface="Century Gothic" panose="020B0502020202020204" pitchFamily="34" charset="0"/>
              </a:rPr>
              <a:t> 2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31447" y="5340681"/>
            <a:ext cx="4505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Локация с </a:t>
            </a:r>
            <a:r>
              <a:rPr lang="ru-RU" sz="1600" dirty="0">
                <a:latin typeface="Century Gothic" panose="020B0502020202020204" pitchFamily="34" charset="0"/>
              </a:rPr>
              <a:t>помощью </a:t>
            </a:r>
            <a:r>
              <a:rPr lang="ru-RU" sz="1600" dirty="0" err="1" smtClean="0">
                <a:latin typeface="Century Gothic" panose="020B0502020202020204" pitchFamily="34" charset="0"/>
              </a:rPr>
              <a:t>полярязационного</a:t>
            </a: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r>
              <a:rPr lang="ru-RU" sz="1600" dirty="0" smtClean="0">
                <a:latin typeface="Century Gothic" panose="020B0502020202020204" pitchFamily="34" charset="0"/>
              </a:rPr>
              <a:t>анализа </a:t>
            </a:r>
            <a:r>
              <a:rPr lang="en-US" sz="1600" dirty="0" smtClean="0">
                <a:latin typeface="Century Gothic" panose="020B0502020202020204" pitchFamily="34" charset="0"/>
              </a:rPr>
              <a:t>[Li et al., 2021]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7" y="2492896"/>
            <a:ext cx="8675906" cy="2799581"/>
          </a:xfrm>
        </p:spPr>
      </p:pic>
      <p:sp>
        <p:nvSpPr>
          <p:cNvPr id="6" name="Прямоугольник 5"/>
          <p:cNvSpPr/>
          <p:nvPr/>
        </p:nvSpPr>
        <p:spPr>
          <a:xfrm>
            <a:off x="-9500" y="-27384"/>
            <a:ext cx="914400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entury Gothic" pitchFamily="34" charset="0"/>
              </a:rPr>
              <a:t>Анализ сейсмичности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776116"/>
              </p:ext>
            </p:extLst>
          </p:nvPr>
        </p:nvGraphicFramePr>
        <p:xfrm>
          <a:off x="2505075" y="3284538"/>
          <a:ext cx="1441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Equation" r:id="rId4" imgW="1282680" imgH="228600" progId="Equation.DSMT4">
                  <p:embed/>
                </p:oleObj>
              </mc:Choice>
              <mc:Fallback>
                <p:oleObj name="Equation" r:id="rId4" imgW="1282680" imgH="22860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3284538"/>
                        <a:ext cx="14414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36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462324"/>
              </p:ext>
            </p:extLst>
          </p:nvPr>
        </p:nvGraphicFramePr>
        <p:xfrm>
          <a:off x="2555776" y="3645024"/>
          <a:ext cx="855662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tion" r:id="rId6" imgW="761760" imgH="228600" progId="Equation.DSMT4">
                  <p:embed/>
                </p:oleObj>
              </mc:Choice>
              <mc:Fallback>
                <p:oleObj name="Equation" r:id="rId6" imgW="761760" imgH="22860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645024"/>
                        <a:ext cx="855662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-24"/>
            <a:ext cx="914400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entury Gothic" pitchFamily="34" charset="0"/>
              </a:rPr>
              <a:t>Очаговые параметры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32796" name="Содержимое 2"/>
          <p:cNvSpPr>
            <a:spLocks noGrp="1"/>
          </p:cNvSpPr>
          <p:nvPr>
            <p:ph idx="1"/>
          </p:nvPr>
        </p:nvSpPr>
        <p:spPr>
          <a:xfrm>
            <a:off x="214282" y="1140704"/>
            <a:ext cx="6215106" cy="2000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Century Gothic" pitchFamily="34" charset="0"/>
                <a:cs typeface="Times New Roman" pitchFamily="18" charset="0"/>
              </a:rPr>
              <a:t>Сейсмический момент </a:t>
            </a:r>
            <a:r>
              <a:rPr lang="ru-RU" sz="1800" dirty="0">
                <a:latin typeface="Century Gothic" panose="020B0502020202020204" pitchFamily="34" charset="0"/>
              </a:rPr>
              <a:t>[</a:t>
            </a:r>
            <a:r>
              <a:rPr lang="en-US" sz="1800" dirty="0" err="1">
                <a:latin typeface="Century Gothic" panose="020B0502020202020204" pitchFamily="34" charset="0"/>
              </a:rPr>
              <a:t>Gibowicz</a:t>
            </a:r>
            <a:r>
              <a:rPr lang="ru-RU" sz="1800" dirty="0"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latin typeface="Century Gothic" panose="020B0502020202020204" pitchFamily="34" charset="0"/>
              </a:rPr>
              <a:t>Kijko</a:t>
            </a:r>
            <a:r>
              <a:rPr lang="ru-RU" sz="1800" dirty="0">
                <a:latin typeface="Century Gothic" panose="020B0502020202020204" pitchFamily="34" charset="0"/>
              </a:rPr>
              <a:t>, 1994</a:t>
            </a:r>
            <a:r>
              <a:rPr lang="ru-RU" sz="1800" dirty="0" smtClean="0">
                <a:latin typeface="Century Gothic" panose="020B0502020202020204" pitchFamily="34" charset="0"/>
              </a:rPr>
              <a:t>]</a:t>
            </a:r>
            <a:r>
              <a:rPr lang="ru-RU" sz="1800" dirty="0" smtClean="0">
                <a:latin typeface="Century Gothic" pitchFamily="34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18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Моментная магнитуда </a:t>
            </a:r>
            <a:r>
              <a:rPr lang="en-US" sz="1800" dirty="0">
                <a:latin typeface="Century Gothic" panose="020B0502020202020204" pitchFamily="34" charset="0"/>
              </a:rPr>
              <a:t>[</a:t>
            </a:r>
            <a:r>
              <a:rPr lang="ru-RU" sz="1800" dirty="0" err="1" smtClean="0">
                <a:latin typeface="Century Gothic" panose="020B0502020202020204" pitchFamily="34" charset="0"/>
              </a:rPr>
              <a:t>Kanamori</a:t>
            </a:r>
            <a:r>
              <a:rPr lang="ru-RU" sz="1800" dirty="0">
                <a:latin typeface="Century Gothic" panose="020B0502020202020204" pitchFamily="34" charset="0"/>
              </a:rPr>
              <a:t>, </a:t>
            </a:r>
            <a:r>
              <a:rPr lang="ru-RU" sz="1800" dirty="0" smtClean="0">
                <a:latin typeface="Century Gothic" panose="020B0502020202020204" pitchFamily="34" charset="0"/>
              </a:rPr>
              <a:t>1977</a:t>
            </a:r>
            <a:r>
              <a:rPr lang="en-US" sz="1800" dirty="0" smtClean="0">
                <a:latin typeface="Century Gothic" panose="020B0502020202020204" pitchFamily="34" charset="0"/>
              </a:rPr>
              <a:t>]</a:t>
            </a:r>
            <a:r>
              <a:rPr lang="ru-RU" sz="1800" dirty="0" smtClean="0">
                <a:latin typeface="Century Gothic" panose="020B0502020202020204" pitchFamily="34" charset="0"/>
              </a:rPr>
              <a:t>:</a:t>
            </a:r>
          </a:p>
          <a:p>
            <a:pPr>
              <a:buNone/>
            </a:pPr>
            <a:endParaRPr lang="ru-RU" sz="18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Century Gothic" panose="020B0502020202020204" pitchFamily="34" charset="0"/>
                <a:cs typeface="Times New Roman" pitchFamily="18" charset="0"/>
              </a:rPr>
              <a:t>Спектр смещения грунта</a:t>
            </a:r>
            <a:r>
              <a:rPr lang="en-US" sz="1800" dirty="0">
                <a:latin typeface="Century Gothic" pitchFamily="34" charset="0"/>
                <a:cs typeface="Times New Roman" pitchFamily="18" charset="0"/>
              </a:rPr>
              <a:t> [</a:t>
            </a:r>
            <a:r>
              <a:rPr lang="en-US" sz="1800" dirty="0" err="1">
                <a:latin typeface="Century Gothic" pitchFamily="34" charset="0"/>
                <a:cs typeface="Times New Roman" pitchFamily="18" charset="0"/>
              </a:rPr>
              <a:t>Brune</a:t>
            </a:r>
            <a:r>
              <a:rPr lang="en-US" sz="1800" dirty="0">
                <a:latin typeface="Century Gothic" pitchFamily="34" charset="0"/>
                <a:cs typeface="Times New Roman" pitchFamily="18" charset="0"/>
              </a:rPr>
              <a:t>,</a:t>
            </a:r>
            <a:r>
              <a:rPr lang="ru-RU" sz="1800" dirty="0">
                <a:latin typeface="Century Gothic" pitchFamily="34" charset="0"/>
                <a:cs typeface="Times New Roman" pitchFamily="18" charset="0"/>
              </a:rPr>
              <a:t> 1970</a:t>
            </a:r>
            <a:r>
              <a:rPr lang="en-US" sz="1800" dirty="0">
                <a:latin typeface="Century Gothic" pitchFamily="34" charset="0"/>
                <a:cs typeface="Times New Roman" pitchFamily="18" charset="0"/>
              </a:rPr>
              <a:t>]</a:t>
            </a:r>
            <a:r>
              <a:rPr lang="ru-RU" sz="1800" dirty="0" smtClean="0">
                <a:latin typeface="Century Gothic" pitchFamily="34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1800" dirty="0">
              <a:latin typeface="Century Gothic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Century Gothic" pitchFamily="34" charset="0"/>
                <a:cs typeface="Times New Roman" pitchFamily="18" charset="0"/>
              </a:rPr>
              <a:t>Сейсмическая энергия </a:t>
            </a:r>
            <a:r>
              <a:rPr lang="ru-RU" sz="1800" dirty="0">
                <a:latin typeface="Century Gothic" panose="020B0502020202020204" pitchFamily="34" charset="0"/>
              </a:rPr>
              <a:t>[</a:t>
            </a:r>
            <a:r>
              <a:rPr lang="en-US" sz="1800" dirty="0" err="1">
                <a:latin typeface="Century Gothic" panose="020B0502020202020204" pitchFamily="34" charset="0"/>
              </a:rPr>
              <a:t>Gibowicz</a:t>
            </a:r>
            <a:r>
              <a:rPr lang="ru-RU" sz="1800" dirty="0">
                <a:latin typeface="Century Gothic" panose="020B0502020202020204" pitchFamily="34" charset="0"/>
              </a:rPr>
              <a:t>, </a:t>
            </a:r>
            <a:r>
              <a:rPr lang="en-US" sz="1800" dirty="0" err="1">
                <a:latin typeface="Century Gothic" panose="020B0502020202020204" pitchFamily="34" charset="0"/>
              </a:rPr>
              <a:t>Kijko</a:t>
            </a:r>
            <a:r>
              <a:rPr lang="ru-RU" sz="1800" dirty="0">
                <a:latin typeface="Century Gothic" panose="020B0502020202020204" pitchFamily="34" charset="0"/>
              </a:rPr>
              <a:t>, 1994</a:t>
            </a:r>
            <a:r>
              <a:rPr lang="ru-RU" sz="1800" dirty="0" smtClean="0">
                <a:latin typeface="Century Gothic" panose="020B0502020202020204" pitchFamily="34" charset="0"/>
              </a:rPr>
              <a:t>]</a:t>
            </a:r>
            <a:r>
              <a:rPr lang="ru-RU" sz="1800" dirty="0" smtClean="0">
                <a:latin typeface="Century Gothic" pitchFamily="34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18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Century Gothic" pitchFamily="34" charset="0"/>
                <a:cs typeface="Times New Roman" pitchFamily="18" charset="0"/>
              </a:rPr>
              <a:t>Поток энергии:</a:t>
            </a:r>
            <a:endParaRPr lang="en-US" sz="1800" dirty="0">
              <a:latin typeface="Century Gothic" pitchFamily="34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Century Gothic" pitchFamily="34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ru-RU" sz="1800" dirty="0" smtClean="0">
              <a:latin typeface="Century Gothic" pitchFamily="34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ru-RU" sz="1800" dirty="0" smtClean="0">
              <a:latin typeface="Century Gothic" pitchFamily="34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ru-RU" sz="18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Century Gothic" pitchFamily="34" charset="0"/>
                <a:cs typeface="Times New Roman" pitchFamily="18" charset="0"/>
              </a:rPr>
              <a:t>Спектр смещения</a:t>
            </a:r>
            <a:r>
              <a:rPr lang="en-US" sz="1800" dirty="0" smtClean="0">
                <a:latin typeface="Century Gothic" pitchFamily="34" charset="0"/>
                <a:cs typeface="Times New Roman" pitchFamily="18" charset="0"/>
              </a:rPr>
              <a:t>]</a:t>
            </a:r>
            <a:r>
              <a:rPr lang="ru-RU" sz="1800" dirty="0" smtClean="0">
                <a:latin typeface="Century Gothic" pitchFamily="34" charset="0"/>
                <a:cs typeface="Times New Roman" pitchFamily="18" charset="0"/>
              </a:rPr>
              <a:t>:</a:t>
            </a:r>
            <a:endParaRPr lang="en-US" sz="1800" dirty="0" smtClean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27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27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28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28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2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280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28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32805" name="Rectangle 3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2777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414583"/>
              </p:ext>
            </p:extLst>
          </p:nvPr>
        </p:nvGraphicFramePr>
        <p:xfrm>
          <a:off x="5292080" y="1844824"/>
          <a:ext cx="22875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0" name="Equation" r:id="rId3" imgW="1422400" imgH="228600" progId="Equation.DSMT4">
                  <p:embed/>
                </p:oleObj>
              </mc:Choice>
              <mc:Fallback>
                <p:oleObj name="Equation" r:id="rId3" imgW="1422400" imgH="22860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844824"/>
                        <a:ext cx="2287588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806" name="Рисунок 22" descr="Brune_smew._Mw_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417" y="4232287"/>
            <a:ext cx="4212335" cy="25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7" name="Прямоугольник 23"/>
          <p:cNvSpPr>
            <a:spLocks noChangeArrowheads="1"/>
          </p:cNvSpPr>
          <p:nvPr/>
        </p:nvSpPr>
        <p:spPr bwMode="auto">
          <a:xfrm>
            <a:off x="4502276" y="4077072"/>
            <a:ext cx="4606228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en-US" sz="1400" dirty="0" smtClean="0">
                <a:latin typeface="Century Gothic" pitchFamily="34" charset="0"/>
                <a:cs typeface="Times New Roman" pitchFamily="18" charset="0"/>
              </a:rPr>
              <a:t>Fc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– коэффициент, учитывающий направленность излучения,  </a:t>
            </a:r>
          </a:p>
          <a:p>
            <a:pPr>
              <a:buFont typeface="Wingdings 3" pitchFamily="18" charset="2"/>
              <a:buNone/>
            </a:pPr>
            <a:r>
              <a:rPr lang="en-US" sz="1400" dirty="0" err="1" smtClean="0">
                <a:latin typeface="Century Gothic" pitchFamily="34" charset="0"/>
                <a:cs typeface="Times New Roman" pitchFamily="18" charset="0"/>
              </a:rPr>
              <a:t>Rc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– коэффициент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, определяемый углом</a:t>
            </a:r>
            <a:r>
              <a:rPr lang="en-US" sz="14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выхода луча на свободную поверхность, </a:t>
            </a:r>
            <a:endParaRPr lang="en-US" sz="14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en-US" sz="1400" dirty="0" err="1" smtClean="0">
                <a:latin typeface="Century Gothic" pitchFamily="34" charset="0"/>
                <a:cs typeface="Times New Roman" pitchFamily="18" charset="0"/>
              </a:rPr>
              <a:t>Sc</a:t>
            </a:r>
            <a:r>
              <a:rPr lang="en-US" sz="1400" dirty="0" smtClean="0">
                <a:latin typeface="Century Gothic" pitchFamily="34" charset="0"/>
                <a:cs typeface="Times New Roman" pitchFamily="18" charset="0"/>
              </a:rPr>
              <a:t> –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станционная поправка, </a:t>
            </a:r>
            <a:endParaRPr lang="ru-RU" sz="1400" dirty="0">
              <a:latin typeface="Century Gothic" pitchFamily="34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1400" dirty="0" err="1">
                <a:latin typeface="Century Gothic" pitchFamily="34" charset="0"/>
                <a:cs typeface="Times New Roman" pitchFamily="18" charset="0"/>
              </a:rPr>
              <a:t>ρ 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– плотность, </a:t>
            </a:r>
            <a:endParaRPr lang="ru-RU" sz="14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1400" i="1" dirty="0" smtClean="0">
                <a:latin typeface="Century Gothic" pitchFamily="34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– скорость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распространения волн 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волн, </a:t>
            </a:r>
          </a:p>
          <a:p>
            <a:pPr>
              <a:buFont typeface="Wingdings 3" pitchFamily="18" charset="2"/>
              <a:buNone/>
            </a:pPr>
            <a:r>
              <a:rPr lang="en-US" sz="1400" i="1" dirty="0">
                <a:latin typeface="Century Gothic" pitchFamily="34" charset="0"/>
                <a:cs typeface="Times New Roman" pitchFamily="18" charset="0"/>
              </a:rPr>
              <a:t>R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 – расстояние</a:t>
            </a:r>
            <a:r>
              <a:rPr lang="en-US" sz="1400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от источника до точки наблюдения,  </a:t>
            </a:r>
            <a:endParaRPr lang="ru-RU" sz="1400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en-US" sz="1400" dirty="0">
                <a:latin typeface="Century Gothic" pitchFamily="34" charset="0"/>
                <a:cs typeface="Times New Roman" pitchFamily="18" charset="0"/>
              </a:rPr>
              <a:t>f</a:t>
            </a:r>
            <a:r>
              <a:rPr lang="en-US" sz="1050" dirty="0" smtClean="0">
                <a:latin typeface="Century Gothic" pitchFamily="34" charset="0"/>
                <a:cs typeface="Times New Roman" pitchFamily="18" charset="0"/>
              </a:rPr>
              <a:t>0</a:t>
            </a:r>
            <a:r>
              <a:rPr lang="en-US" sz="1400" dirty="0" smtClean="0">
                <a:latin typeface="Century Gothic" pitchFamily="34" charset="0"/>
                <a:cs typeface="Times New Roman" pitchFamily="18" charset="0"/>
              </a:rPr>
              <a:t> – </a:t>
            </a:r>
            <a:r>
              <a:rPr lang="ru-RU" sz="1400" dirty="0" smtClean="0">
                <a:latin typeface="Century Gothic" pitchFamily="34" charset="0"/>
                <a:cs typeface="Times New Roman" pitchFamily="18" charset="0"/>
              </a:rPr>
              <a:t>угловая частота источника</a:t>
            </a:r>
            <a:endParaRPr lang="ru-RU" sz="1400" dirty="0">
              <a:latin typeface="Century Gothic" pitchFamily="34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Ω</a:t>
            </a:r>
            <a:r>
              <a:rPr lang="ru-RU" sz="1400" baseline="-25000" dirty="0">
                <a:latin typeface="Century Gothic" pitchFamily="34" charset="0"/>
                <a:cs typeface="Times New Roman" pitchFamily="18" charset="0"/>
              </a:rPr>
              <a:t>0</a:t>
            </a:r>
            <a:r>
              <a:rPr lang="ru-RU" sz="1400" dirty="0">
                <a:latin typeface="Century Gothic" pitchFamily="34" charset="0"/>
                <a:cs typeface="Times New Roman" pitchFamily="18" charset="0"/>
              </a:rPr>
              <a:t> – амплитуда "полки" в низкочастотной части спектра смещения.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064465"/>
              </p:ext>
            </p:extLst>
          </p:nvPr>
        </p:nvGraphicFramePr>
        <p:xfrm>
          <a:off x="5940152" y="1010740"/>
          <a:ext cx="1828453" cy="762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1" name="Equation" r:id="rId6" imgW="1104900" imgH="457200" progId="Equation.DSMT4">
                  <p:embed/>
                </p:oleObj>
              </mc:Choice>
              <mc:Fallback>
                <p:oleObj name="Equation" r:id="rId6" imgW="1104900" imgH="457200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010740"/>
                        <a:ext cx="1828453" cy="7620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6954"/>
              </p:ext>
            </p:extLst>
          </p:nvPr>
        </p:nvGraphicFramePr>
        <p:xfrm>
          <a:off x="5149206" y="2348880"/>
          <a:ext cx="1656184" cy="61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2" name="Equation" r:id="rId8" imgW="1181100" imgH="431800" progId="Equation.DSMT4">
                  <p:embed/>
                </p:oleObj>
              </mc:Choice>
              <mc:Fallback>
                <p:oleObj name="Equation" r:id="rId8" imgW="1181100" imgH="43180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206" y="2348880"/>
                        <a:ext cx="1656184" cy="6182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035762"/>
              </p:ext>
            </p:extLst>
          </p:nvPr>
        </p:nvGraphicFramePr>
        <p:xfrm>
          <a:off x="5868144" y="3134680"/>
          <a:ext cx="134664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3" name="Equation" r:id="rId10" imgW="914400" imgH="241300" progId="Equation.DSMT4">
                  <p:embed/>
                </p:oleObj>
              </mc:Choice>
              <mc:Fallback>
                <p:oleObj name="Equation" r:id="rId10" imgW="914400" imgH="2413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134680"/>
                        <a:ext cx="1346644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359790"/>
              </p:ext>
            </p:extLst>
          </p:nvPr>
        </p:nvGraphicFramePr>
        <p:xfrm>
          <a:off x="2322584" y="3670504"/>
          <a:ext cx="1941442" cy="561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4" name="Equation" r:id="rId12" imgW="1320480" imgH="380880" progId="Equation.DSMT4">
                  <p:embed/>
                </p:oleObj>
              </mc:Choice>
              <mc:Fallback>
                <p:oleObj name="Equation" r:id="rId12" imgW="1320480" imgH="38088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84" y="3670504"/>
                        <a:ext cx="1941442" cy="5617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785848"/>
              </p:ext>
            </p:extLst>
          </p:nvPr>
        </p:nvGraphicFramePr>
        <p:xfrm>
          <a:off x="4468740" y="3812956"/>
          <a:ext cx="1944611" cy="33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5" name="Equation" r:id="rId14" imgW="1371600" imgH="228600" progId="Equation.DSMT4">
                  <p:embed/>
                </p:oleObj>
              </mc:Choice>
              <mc:Fallback>
                <p:oleObj name="Equation" r:id="rId14" imgW="1371600" imgH="228600" progId="Equation.DSMT4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740" y="3812956"/>
                        <a:ext cx="1944611" cy="3353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4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9500" y="-27384"/>
            <a:ext cx="914400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entury Gothic" pitchFamily="34" charset="0"/>
                <a:cs typeface="Times New Roman" pitchFamily="18" charset="0"/>
              </a:rPr>
              <a:t>Скалярный сейсмический момент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73325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Зависимость сейсмического момента от угловой частоты источника для зарегистрированных слабых сейсмических событий.</a:t>
            </a:r>
            <a:endParaRPr lang="en-US" sz="1600" dirty="0" smtClean="0">
              <a:latin typeface="Century Gothic" panose="020B0502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59813"/>
              </p:ext>
            </p:extLst>
          </p:nvPr>
        </p:nvGraphicFramePr>
        <p:xfrm>
          <a:off x="6300192" y="2981239"/>
          <a:ext cx="179491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Equation" r:id="rId3" imgW="1345616" imgH="545863" progId="Equation.DSMT4">
                  <p:embed/>
                </p:oleObj>
              </mc:Choice>
              <mc:Fallback>
                <p:oleObj name="Equation" r:id="rId3" imgW="1345616" imgH="545863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981239"/>
                        <a:ext cx="1794919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336542" y="3789040"/>
            <a:ext cx="2026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[</a:t>
            </a:r>
            <a:r>
              <a:rPr lang="ru-RU" sz="1600" dirty="0" err="1" smtClean="0">
                <a:latin typeface="Century Gothic" panose="020B0502020202020204" pitchFamily="34" charset="0"/>
              </a:rPr>
              <a:t>Madariaga</a:t>
            </a:r>
            <a:r>
              <a:rPr lang="en-US" sz="1600" dirty="0" smtClean="0">
                <a:latin typeface="Century Gothic" panose="020B0502020202020204" pitchFamily="34" charset="0"/>
              </a:rPr>
              <a:t>,</a:t>
            </a:r>
            <a:r>
              <a:rPr lang="ru-RU" sz="1600" dirty="0" smtClean="0">
                <a:latin typeface="Century Gothic" panose="020B0502020202020204" pitchFamily="34" charset="0"/>
              </a:rPr>
              <a:t> 1976</a:t>
            </a:r>
            <a:r>
              <a:rPr lang="en-US" sz="1600" dirty="0" smtClean="0">
                <a:latin typeface="Century Gothic" panose="020B0502020202020204" pitchFamily="34" charset="0"/>
              </a:rPr>
              <a:t>]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42" y="2564904"/>
            <a:ext cx="1368152" cy="3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8439" name="Picture 7" descr="D:\WORK\Губкин КМА\data\ГУБКИН\2020-10-24_kam_2-55\res\SorceParameters\f0-M0_2day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6" y="1044186"/>
            <a:ext cx="5489774" cy="45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6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-27384"/>
            <a:ext cx="9144000" cy="1071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entury Gothic" pitchFamily="34" charset="0"/>
                <a:cs typeface="Times New Roman" pitchFamily="18" charset="0"/>
              </a:rPr>
              <a:t>Излученная сейсмическая энергия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790406"/>
              </p:ext>
            </p:extLst>
          </p:nvPr>
        </p:nvGraphicFramePr>
        <p:xfrm>
          <a:off x="7020272" y="4869160"/>
          <a:ext cx="1470381" cy="54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2" name="Equation" r:id="rId3" imgW="1180588" imgH="431613" progId="Equation.DSMT4">
                  <p:embed/>
                </p:oleObj>
              </mc:Choice>
              <mc:Fallback>
                <p:oleObj name="Equation" r:id="rId3" imgW="1180588" imgH="431613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4869160"/>
                        <a:ext cx="1470381" cy="541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4797152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Century Gothic" panose="020B0502020202020204" pitchFamily="34" charset="0"/>
              </a:rPr>
              <a:t>Кажущееся напряжение – некоторая условная часть напряжений на разломе, работа которых не расходуется на разрушение или тепловые потери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algn="just"/>
            <a:endParaRPr lang="ru-RU" sz="1600" dirty="0">
              <a:latin typeface="Century Gothic" panose="020B0502020202020204" pitchFamily="34" charset="0"/>
            </a:endParaRPr>
          </a:p>
          <a:p>
            <a:pPr algn="just"/>
            <a:r>
              <a:rPr lang="ru-RU" sz="1600" dirty="0" smtClean="0">
                <a:latin typeface="Century Gothic" panose="020B0502020202020204" pitchFamily="34" charset="0"/>
              </a:rPr>
              <a:t>Приведенная сейсмическая энергия</a:t>
            </a:r>
            <a:endParaRPr lang="ru-RU" sz="1600" dirty="0">
              <a:latin typeface="Century Gothic" panose="020B0502020202020204" pitchFamily="34" charset="0"/>
            </a:endParaRP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291571"/>
              </p:ext>
            </p:extLst>
          </p:nvPr>
        </p:nvGraphicFramePr>
        <p:xfrm>
          <a:off x="4860032" y="5805264"/>
          <a:ext cx="912101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Equation" r:id="rId5" imgW="723586" imgH="228501" progId="Equation.DSMT4">
                  <p:embed/>
                </p:oleObj>
              </mc:Choice>
              <mc:Fallback>
                <p:oleObj name="Equation" r:id="rId5" imgW="723586" imgH="228501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805264"/>
                        <a:ext cx="912101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9469" name="Picture 13" descr="D:\WORK\Губкин КМА\data\ГУБКИН\2020-10-24_kam_2-55\res\SorceParameters\M0-Es_EsM0_2day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r="7667"/>
          <a:stretch/>
        </p:blipFill>
        <p:spPr bwMode="auto">
          <a:xfrm>
            <a:off x="107504" y="1340768"/>
            <a:ext cx="8937794" cy="312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5985</TotalTime>
  <Words>920</Words>
  <Application>Microsoft Office PowerPoint</Application>
  <PresentationFormat>Экран (4:3)</PresentationFormat>
  <Paragraphs>194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Equation</vt:lpstr>
      <vt:lpstr>Индуцированная сейсмичность на Коробковском железорудном месторождении Курской магнитной аномалии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микросейсмических событий на территории бассейна Курской магнитной аномалии</dc:title>
  <dc:creator>Alina</dc:creator>
  <cp:lastModifiedBy>Алина Беседина</cp:lastModifiedBy>
  <cp:revision>383</cp:revision>
  <dcterms:created xsi:type="dcterms:W3CDTF">2017-10-29T16:09:55Z</dcterms:created>
  <dcterms:modified xsi:type="dcterms:W3CDTF">2022-06-22T09:20:46Z</dcterms:modified>
</cp:coreProperties>
</file>