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1"/>
  </p:sldMasterIdLst>
  <p:notesMasterIdLst>
    <p:notesMasterId r:id="rId20"/>
  </p:notesMasterIdLst>
  <p:sldIdLst>
    <p:sldId id="256" r:id="rId2"/>
    <p:sldId id="323" r:id="rId3"/>
    <p:sldId id="299" r:id="rId4"/>
    <p:sldId id="311" r:id="rId5"/>
    <p:sldId id="312" r:id="rId6"/>
    <p:sldId id="314" r:id="rId7"/>
    <p:sldId id="316" r:id="rId8"/>
    <p:sldId id="320" r:id="rId9"/>
    <p:sldId id="315" r:id="rId10"/>
    <p:sldId id="295" r:id="rId11"/>
    <p:sldId id="298" r:id="rId12"/>
    <p:sldId id="319" r:id="rId13"/>
    <p:sldId id="296" r:id="rId14"/>
    <p:sldId id="321" r:id="rId15"/>
    <p:sldId id="317" r:id="rId16"/>
    <p:sldId id="301" r:id="rId17"/>
    <p:sldId id="324" r:id="rId18"/>
    <p:sldId id="322" r:id="rId19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0DAB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26" autoAdjust="0"/>
    <p:restoredTop sz="93979" autoAdjust="0"/>
  </p:normalViewPr>
  <p:slideViewPr>
    <p:cSldViewPr>
      <p:cViewPr varScale="1">
        <p:scale>
          <a:sx n="65" d="100"/>
          <a:sy n="65" d="100"/>
        </p:scale>
        <p:origin x="600" y="3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oleObject" Target="../embeddings/oleObject3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220012262334623"/>
          <c:y val="0.27231736958707409"/>
          <c:w val="0.82953623028587775"/>
          <c:h val="0.76485171507525929"/>
        </c:manualLayout>
      </c:layout>
      <c:scatterChart>
        <c:scatterStyle val="lineMarker"/>
        <c:varyColors val="0"/>
        <c:ser>
          <c:idx val="0"/>
          <c:order val="0"/>
          <c:tx>
            <c:strRef>
              <c:f>'[Байкальск-Утулик_sbas.xlsx]Sheet1'!$B$1</c:f>
              <c:strCache>
                <c:ptCount val="1"/>
                <c:pt idx="0">
                  <c:v>Байкальск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6"/>
            <c:spPr>
              <a:solidFill>
                <a:srgbClr val="FF0000"/>
              </a:solidFill>
              <a:ln w="3175">
                <a:solidFill>
                  <a:srgbClr val="FF0000"/>
                </a:solidFill>
              </a:ln>
              <a:effectLst/>
            </c:spPr>
          </c:marker>
          <c:dPt>
            <c:idx val="0"/>
            <c:marker>
              <c:symbol val="diamond"/>
              <c:size val="6"/>
              <c:spPr>
                <a:solidFill>
                  <a:srgbClr val="FF0000"/>
                </a:solidFill>
                <a:ln w="3175">
                  <a:solidFill>
                    <a:srgbClr val="FF0000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E69F-4FAB-B096-FBF1D217B5F7}"/>
              </c:ext>
            </c:extLst>
          </c:dPt>
          <c:dPt>
            <c:idx val="11"/>
            <c:marker>
              <c:symbol val="diamond"/>
              <c:size val="6"/>
              <c:spPr>
                <a:solidFill>
                  <a:srgbClr val="FF0000"/>
                </a:solidFill>
                <a:ln w="3175">
                  <a:solidFill>
                    <a:srgbClr val="FF0000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E69F-4FAB-B096-FBF1D217B5F7}"/>
              </c:ext>
            </c:extLst>
          </c:dPt>
          <c:xVal>
            <c:numRef>
              <c:f>'[Байкальск-Утулик_sbas.xlsx]Sheet1'!$A$2:$A$33</c:f>
              <c:numCache>
                <c:formatCode>yyyy\-mm\-dd\ hh:mm:ss</c:formatCode>
                <c:ptCount val="32"/>
                <c:pt idx="0">
                  <c:v>42897</c:v>
                </c:pt>
                <c:pt idx="1">
                  <c:v>42909</c:v>
                </c:pt>
                <c:pt idx="2">
                  <c:v>42921</c:v>
                </c:pt>
                <c:pt idx="3">
                  <c:v>42933</c:v>
                </c:pt>
                <c:pt idx="4">
                  <c:v>42945</c:v>
                </c:pt>
                <c:pt idx="5">
                  <c:v>42957</c:v>
                </c:pt>
                <c:pt idx="6">
                  <c:v>42969</c:v>
                </c:pt>
                <c:pt idx="7">
                  <c:v>42981</c:v>
                </c:pt>
                <c:pt idx="8">
                  <c:v>43257</c:v>
                </c:pt>
                <c:pt idx="9">
                  <c:v>43269</c:v>
                </c:pt>
                <c:pt idx="10">
                  <c:v>43281</c:v>
                </c:pt>
                <c:pt idx="11">
                  <c:v>43293</c:v>
                </c:pt>
                <c:pt idx="12">
                  <c:v>43305</c:v>
                </c:pt>
                <c:pt idx="13">
                  <c:v>43317</c:v>
                </c:pt>
                <c:pt idx="14">
                  <c:v>43329</c:v>
                </c:pt>
                <c:pt idx="15">
                  <c:v>43341</c:v>
                </c:pt>
                <c:pt idx="16">
                  <c:v>43617</c:v>
                </c:pt>
                <c:pt idx="17">
                  <c:v>43629</c:v>
                </c:pt>
                <c:pt idx="18">
                  <c:v>43665</c:v>
                </c:pt>
                <c:pt idx="19">
                  <c:v>43677</c:v>
                </c:pt>
                <c:pt idx="20">
                  <c:v>43689</c:v>
                </c:pt>
                <c:pt idx="21">
                  <c:v>43701</c:v>
                </c:pt>
                <c:pt idx="22">
                  <c:v>43713</c:v>
                </c:pt>
                <c:pt idx="23">
                  <c:v>43989</c:v>
                </c:pt>
                <c:pt idx="24">
                  <c:v>44001</c:v>
                </c:pt>
                <c:pt idx="25">
                  <c:v>44013</c:v>
                </c:pt>
                <c:pt idx="26">
                  <c:v>44025</c:v>
                </c:pt>
                <c:pt idx="27">
                  <c:v>44037</c:v>
                </c:pt>
                <c:pt idx="28">
                  <c:v>44049</c:v>
                </c:pt>
                <c:pt idx="29">
                  <c:v>44061</c:v>
                </c:pt>
                <c:pt idx="30">
                  <c:v>44073</c:v>
                </c:pt>
                <c:pt idx="31">
                  <c:v>44085</c:v>
                </c:pt>
              </c:numCache>
            </c:numRef>
          </c:xVal>
          <c:yVal>
            <c:numRef>
              <c:f>'[Байкальск-Утулик_sbas.xlsx]Sheet1'!$B$2:$B$33</c:f>
              <c:numCache>
                <c:formatCode>General</c:formatCode>
                <c:ptCount val="32"/>
                <c:pt idx="0">
                  <c:v>0</c:v>
                </c:pt>
                <c:pt idx="1">
                  <c:v>-8.6311413800613149E-2</c:v>
                </c:pt>
                <c:pt idx="2">
                  <c:v>-0.54174178713663856</c:v>
                </c:pt>
                <c:pt idx="3">
                  <c:v>-1.1030033069306271</c:v>
                </c:pt>
                <c:pt idx="4">
                  <c:v>-1.013161751804792</c:v>
                </c:pt>
                <c:pt idx="5">
                  <c:v>-1.0840859673120511</c:v>
                </c:pt>
                <c:pt idx="6">
                  <c:v>-0.5464338615692812</c:v>
                </c:pt>
                <c:pt idx="7">
                  <c:v>-0.70146447923910493</c:v>
                </c:pt>
                <c:pt idx="8">
                  <c:v>-2.4109938761712471</c:v>
                </c:pt>
                <c:pt idx="9">
                  <c:v>-2.3549549838069481</c:v>
                </c:pt>
                <c:pt idx="10">
                  <c:v>-2.3808518556182801</c:v>
                </c:pt>
                <c:pt idx="11">
                  <c:v>-2.1429391565095419</c:v>
                </c:pt>
                <c:pt idx="12">
                  <c:v>-3.0256338717265958</c:v>
                </c:pt>
                <c:pt idx="13">
                  <c:v>-3.3426389587600989</c:v>
                </c:pt>
                <c:pt idx="14">
                  <c:v>-3.1219523077990909</c:v>
                </c:pt>
                <c:pt idx="15">
                  <c:v>-2.3841677687117411</c:v>
                </c:pt>
                <c:pt idx="16">
                  <c:v>-2.55742432013809</c:v>
                </c:pt>
                <c:pt idx="17">
                  <c:v>-2.0937588707147361</c:v>
                </c:pt>
                <c:pt idx="18">
                  <c:v>-2.6423950907056519</c:v>
                </c:pt>
                <c:pt idx="19">
                  <c:v>-3.0065489566533961</c:v>
                </c:pt>
                <c:pt idx="20">
                  <c:v>-2.289224977401537</c:v>
                </c:pt>
                <c:pt idx="21">
                  <c:v>-3.190633951622762</c:v>
                </c:pt>
                <c:pt idx="22">
                  <c:v>-2.7711639077916912</c:v>
                </c:pt>
                <c:pt idx="23">
                  <c:v>-2.7027904112567649</c:v>
                </c:pt>
                <c:pt idx="24">
                  <c:v>-3.334636666152889</c:v>
                </c:pt>
                <c:pt idx="25">
                  <c:v>-3.7388818138900559</c:v>
                </c:pt>
                <c:pt idx="26">
                  <c:v>-3.6612334325678368</c:v>
                </c:pt>
                <c:pt idx="27">
                  <c:v>-3.719690755387504</c:v>
                </c:pt>
                <c:pt idx="28">
                  <c:v>-3.3686422678002819</c:v>
                </c:pt>
                <c:pt idx="29">
                  <c:v>-3.4098948993955251</c:v>
                </c:pt>
                <c:pt idx="30">
                  <c:v>-3.497232162614031</c:v>
                </c:pt>
                <c:pt idx="31">
                  <c:v>-4.8489870324903244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E69F-4FAB-B096-FBF1D217B5F7}"/>
            </c:ext>
          </c:extLst>
        </c:ser>
        <c:ser>
          <c:idx val="1"/>
          <c:order val="1"/>
          <c:tx>
            <c:strRef>
              <c:f>'[Байкальск-Утулик_sbas.xlsx]Sheet1'!$C$1</c:f>
              <c:strCache>
                <c:ptCount val="1"/>
                <c:pt idx="0">
                  <c:v>Солзан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square"/>
            <c:size val="5"/>
            <c:spPr>
              <a:solidFill>
                <a:srgbClr val="4F81BD"/>
              </a:solidFill>
              <a:ln w="9525">
                <a:noFill/>
              </a:ln>
              <a:effectLst/>
            </c:spPr>
          </c:marker>
          <c:dPt>
            <c:idx val="0"/>
            <c:marker>
              <c:symbol val="square"/>
              <c:size val="5"/>
              <c:spPr>
                <a:solidFill>
                  <a:srgbClr val="4F81BD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E69F-4FAB-B096-FBF1D217B5F7}"/>
              </c:ext>
            </c:extLst>
          </c:dPt>
          <c:dPt>
            <c:idx val="11"/>
            <c:marker>
              <c:symbol val="square"/>
              <c:size val="5"/>
              <c:spPr>
                <a:solidFill>
                  <a:srgbClr val="4F81BD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4-E69F-4FAB-B096-FBF1D217B5F7}"/>
              </c:ext>
            </c:extLst>
          </c:dPt>
          <c:xVal>
            <c:numRef>
              <c:f>'[Байкальск-Утулик_sbas.xlsx]Sheet1'!$A$2:$A$33</c:f>
              <c:numCache>
                <c:formatCode>yyyy\-mm\-dd\ hh:mm:ss</c:formatCode>
                <c:ptCount val="32"/>
                <c:pt idx="0">
                  <c:v>42897</c:v>
                </c:pt>
                <c:pt idx="1">
                  <c:v>42909</c:v>
                </c:pt>
                <c:pt idx="2">
                  <c:v>42921</c:v>
                </c:pt>
                <c:pt idx="3">
                  <c:v>42933</c:v>
                </c:pt>
                <c:pt idx="4">
                  <c:v>42945</c:v>
                </c:pt>
                <c:pt idx="5">
                  <c:v>42957</c:v>
                </c:pt>
                <c:pt idx="6">
                  <c:v>42969</c:v>
                </c:pt>
                <c:pt idx="7">
                  <c:v>42981</c:v>
                </c:pt>
                <c:pt idx="8">
                  <c:v>43257</c:v>
                </c:pt>
                <c:pt idx="9">
                  <c:v>43269</c:v>
                </c:pt>
                <c:pt idx="10">
                  <c:v>43281</c:v>
                </c:pt>
                <c:pt idx="11">
                  <c:v>43293</c:v>
                </c:pt>
                <c:pt idx="12">
                  <c:v>43305</c:v>
                </c:pt>
                <c:pt idx="13">
                  <c:v>43317</c:v>
                </c:pt>
                <c:pt idx="14">
                  <c:v>43329</c:v>
                </c:pt>
                <c:pt idx="15">
                  <c:v>43341</c:v>
                </c:pt>
                <c:pt idx="16">
                  <c:v>43617</c:v>
                </c:pt>
                <c:pt idx="17">
                  <c:v>43629</c:v>
                </c:pt>
                <c:pt idx="18">
                  <c:v>43665</c:v>
                </c:pt>
                <c:pt idx="19">
                  <c:v>43677</c:v>
                </c:pt>
                <c:pt idx="20">
                  <c:v>43689</c:v>
                </c:pt>
                <c:pt idx="21">
                  <c:v>43701</c:v>
                </c:pt>
                <c:pt idx="22">
                  <c:v>43713</c:v>
                </c:pt>
                <c:pt idx="23">
                  <c:v>43989</c:v>
                </c:pt>
                <c:pt idx="24">
                  <c:v>44001</c:v>
                </c:pt>
                <c:pt idx="25">
                  <c:v>44013</c:v>
                </c:pt>
                <c:pt idx="26">
                  <c:v>44025</c:v>
                </c:pt>
                <c:pt idx="27">
                  <c:v>44037</c:v>
                </c:pt>
                <c:pt idx="28">
                  <c:v>44049</c:v>
                </c:pt>
                <c:pt idx="29">
                  <c:v>44061</c:v>
                </c:pt>
                <c:pt idx="30">
                  <c:v>44073</c:v>
                </c:pt>
                <c:pt idx="31">
                  <c:v>44085</c:v>
                </c:pt>
              </c:numCache>
            </c:numRef>
          </c:xVal>
          <c:yVal>
            <c:numRef>
              <c:f>'[Байкальск-Утулик_sbas.xlsx]Sheet1'!$C$2:$C$33</c:f>
              <c:numCache>
                <c:formatCode>General</c:formatCode>
                <c:ptCount val="32"/>
                <c:pt idx="0">
                  <c:v>0</c:v>
                </c:pt>
                <c:pt idx="1">
                  <c:v>4.6132495552402011</c:v>
                </c:pt>
                <c:pt idx="2">
                  <c:v>4.4021280949618173</c:v>
                </c:pt>
                <c:pt idx="3">
                  <c:v>3.768711977686003</c:v>
                </c:pt>
                <c:pt idx="4">
                  <c:v>4.5515237377055069</c:v>
                </c:pt>
                <c:pt idx="5">
                  <c:v>5.3918492411475443</c:v>
                </c:pt>
                <c:pt idx="6">
                  <c:v>4.7108647677443329</c:v>
                </c:pt>
                <c:pt idx="7">
                  <c:v>5.2945595163662231</c:v>
                </c:pt>
                <c:pt idx="8">
                  <c:v>6.0535781872257921</c:v>
                </c:pt>
                <c:pt idx="9">
                  <c:v>5.6991337665525927</c:v>
                </c:pt>
                <c:pt idx="10">
                  <c:v>7.2857454084519961</c:v>
                </c:pt>
                <c:pt idx="11">
                  <c:v>6.1972650257839366</c:v>
                </c:pt>
                <c:pt idx="12">
                  <c:v>6.0601687831713633</c:v>
                </c:pt>
                <c:pt idx="13">
                  <c:v>5.5632677222695266</c:v>
                </c:pt>
                <c:pt idx="14">
                  <c:v>6.0903560107804493</c:v>
                </c:pt>
                <c:pt idx="15">
                  <c:v>6.6043115086804498</c:v>
                </c:pt>
                <c:pt idx="16">
                  <c:v>12.43342467145512</c:v>
                </c:pt>
                <c:pt idx="17">
                  <c:v>12.569331406418449</c:v>
                </c:pt>
                <c:pt idx="18">
                  <c:v>11.994591355234281</c:v>
                </c:pt>
                <c:pt idx="19">
                  <c:v>11.904648496066869</c:v>
                </c:pt>
                <c:pt idx="20">
                  <c:v>12.91392706897884</c:v>
                </c:pt>
                <c:pt idx="21">
                  <c:v>13.12935093633199</c:v>
                </c:pt>
                <c:pt idx="22">
                  <c:v>13.162335819105</c:v>
                </c:pt>
                <c:pt idx="23">
                  <c:v>14.681119814453419</c:v>
                </c:pt>
                <c:pt idx="24">
                  <c:v>14.50540255611271</c:v>
                </c:pt>
                <c:pt idx="25">
                  <c:v>15.36650072312997</c:v>
                </c:pt>
                <c:pt idx="26">
                  <c:v>15.567652807737719</c:v>
                </c:pt>
                <c:pt idx="27">
                  <c:v>15.841894035263239</c:v>
                </c:pt>
                <c:pt idx="28">
                  <c:v>15.513287609161861</c:v>
                </c:pt>
                <c:pt idx="29">
                  <c:v>16.01289116279133</c:v>
                </c:pt>
                <c:pt idx="30">
                  <c:v>16.033101004637722</c:v>
                </c:pt>
                <c:pt idx="31">
                  <c:v>15.597206179254339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E69F-4FAB-B096-FBF1D217B5F7}"/>
            </c:ext>
          </c:extLst>
        </c:ser>
        <c:ser>
          <c:idx val="2"/>
          <c:order val="2"/>
          <c:tx>
            <c:strRef>
              <c:f>'[Байкальск-Утулик_sbas.xlsx]Sheet1'!$D$1</c:f>
              <c:strCache>
                <c:ptCount val="1"/>
                <c:pt idx="0">
                  <c:v>Утулик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6"/>
            <c:spPr>
              <a:solidFill>
                <a:schemeClr val="accent3"/>
              </a:solidFill>
              <a:ln w="3175">
                <a:solidFill>
                  <a:schemeClr val="accent3"/>
                </a:solidFill>
              </a:ln>
              <a:effectLst/>
            </c:spPr>
          </c:marker>
          <c:xVal>
            <c:numRef>
              <c:f>'[Байкальск-Утулик_sbas.xlsx]Sheet1'!$A$2:$A$33</c:f>
              <c:numCache>
                <c:formatCode>yyyy\-mm\-dd\ hh:mm:ss</c:formatCode>
                <c:ptCount val="32"/>
                <c:pt idx="0">
                  <c:v>42897</c:v>
                </c:pt>
                <c:pt idx="1">
                  <c:v>42909</c:v>
                </c:pt>
                <c:pt idx="2">
                  <c:v>42921</c:v>
                </c:pt>
                <c:pt idx="3">
                  <c:v>42933</c:v>
                </c:pt>
                <c:pt idx="4">
                  <c:v>42945</c:v>
                </c:pt>
                <c:pt idx="5">
                  <c:v>42957</c:v>
                </c:pt>
                <c:pt idx="6">
                  <c:v>42969</c:v>
                </c:pt>
                <c:pt idx="7">
                  <c:v>42981</c:v>
                </c:pt>
                <c:pt idx="8">
                  <c:v>43257</c:v>
                </c:pt>
                <c:pt idx="9">
                  <c:v>43269</c:v>
                </c:pt>
                <c:pt idx="10">
                  <c:v>43281</c:v>
                </c:pt>
                <c:pt idx="11">
                  <c:v>43293</c:v>
                </c:pt>
                <c:pt idx="12">
                  <c:v>43305</c:v>
                </c:pt>
                <c:pt idx="13">
                  <c:v>43317</c:v>
                </c:pt>
                <c:pt idx="14">
                  <c:v>43329</c:v>
                </c:pt>
                <c:pt idx="15">
                  <c:v>43341</c:v>
                </c:pt>
                <c:pt idx="16">
                  <c:v>43617</c:v>
                </c:pt>
                <c:pt idx="17">
                  <c:v>43629</c:v>
                </c:pt>
                <c:pt idx="18">
                  <c:v>43665</c:v>
                </c:pt>
                <c:pt idx="19">
                  <c:v>43677</c:v>
                </c:pt>
                <c:pt idx="20">
                  <c:v>43689</c:v>
                </c:pt>
                <c:pt idx="21">
                  <c:v>43701</c:v>
                </c:pt>
                <c:pt idx="22">
                  <c:v>43713</c:v>
                </c:pt>
                <c:pt idx="23">
                  <c:v>43989</c:v>
                </c:pt>
                <c:pt idx="24">
                  <c:v>44001</c:v>
                </c:pt>
                <c:pt idx="25">
                  <c:v>44013</c:v>
                </c:pt>
                <c:pt idx="26">
                  <c:v>44025</c:v>
                </c:pt>
                <c:pt idx="27">
                  <c:v>44037</c:v>
                </c:pt>
                <c:pt idx="28">
                  <c:v>44049</c:v>
                </c:pt>
                <c:pt idx="29">
                  <c:v>44061</c:v>
                </c:pt>
                <c:pt idx="30">
                  <c:v>44073</c:v>
                </c:pt>
                <c:pt idx="31">
                  <c:v>44085</c:v>
                </c:pt>
              </c:numCache>
            </c:numRef>
          </c:xVal>
          <c:yVal>
            <c:numRef>
              <c:f>'[Байкальск-Утулик_sbas.xlsx]Sheet1'!$D$2:$D$33</c:f>
              <c:numCache>
                <c:formatCode>General</c:formatCode>
                <c:ptCount val="32"/>
                <c:pt idx="0">
                  <c:v>0</c:v>
                </c:pt>
                <c:pt idx="1">
                  <c:v>-0.5636515034721965</c:v>
                </c:pt>
                <c:pt idx="2">
                  <c:v>-1.6334657484182611</c:v>
                </c:pt>
                <c:pt idx="3">
                  <c:v>-1.484852874609722</c:v>
                </c:pt>
                <c:pt idx="4">
                  <c:v>-2.1610259557440838</c:v>
                </c:pt>
                <c:pt idx="5">
                  <c:v>-1.835614446147531</c:v>
                </c:pt>
                <c:pt idx="6">
                  <c:v>-1.3217377328377571</c:v>
                </c:pt>
                <c:pt idx="7">
                  <c:v>-1.5751303826572529</c:v>
                </c:pt>
                <c:pt idx="8">
                  <c:v>-2.5213937011441359</c:v>
                </c:pt>
                <c:pt idx="9">
                  <c:v>-2.367752954914224</c:v>
                </c:pt>
                <c:pt idx="10">
                  <c:v>-2.0234156097607769</c:v>
                </c:pt>
                <c:pt idx="11">
                  <c:v>-2.464904940940432</c:v>
                </c:pt>
                <c:pt idx="12">
                  <c:v>-1.982735263498405</c:v>
                </c:pt>
                <c:pt idx="13">
                  <c:v>-4.549398446191975</c:v>
                </c:pt>
                <c:pt idx="14">
                  <c:v>-2.2691407545583329</c:v>
                </c:pt>
                <c:pt idx="15">
                  <c:v>-3.314310478594702</c:v>
                </c:pt>
                <c:pt idx="16">
                  <c:v>-1.927721500092207</c:v>
                </c:pt>
                <c:pt idx="17">
                  <c:v>-2.9642467255222731</c:v>
                </c:pt>
                <c:pt idx="18">
                  <c:v>-4.0118462121001288</c:v>
                </c:pt>
                <c:pt idx="19">
                  <c:v>-3.9157622528515938</c:v>
                </c:pt>
                <c:pt idx="20">
                  <c:v>-4.0003573463319952</c:v>
                </c:pt>
                <c:pt idx="21">
                  <c:v>-4.3507912736658954</c:v>
                </c:pt>
                <c:pt idx="22">
                  <c:v>-1.626804452282536</c:v>
                </c:pt>
                <c:pt idx="23">
                  <c:v>-2.928426358954475</c:v>
                </c:pt>
                <c:pt idx="24">
                  <c:v>-1.7506361751933639</c:v>
                </c:pt>
                <c:pt idx="25">
                  <c:v>-3.9613766520004878</c:v>
                </c:pt>
                <c:pt idx="26">
                  <c:v>-3.4390208657812238</c:v>
                </c:pt>
                <c:pt idx="27">
                  <c:v>-2.7131539250247938</c:v>
                </c:pt>
                <c:pt idx="28">
                  <c:v>-2.7617625147438529</c:v>
                </c:pt>
                <c:pt idx="29">
                  <c:v>-3.0149765206206789</c:v>
                </c:pt>
                <c:pt idx="30">
                  <c:v>-2.9337712825371658</c:v>
                </c:pt>
                <c:pt idx="31">
                  <c:v>-4.2215711681530097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E69F-4FAB-B096-FBF1D217B5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2286128"/>
        <c:axId val="152287696"/>
      </c:scatterChart>
      <c:valAx>
        <c:axId val="152286128"/>
        <c:scaling>
          <c:orientation val="minMax"/>
          <c:max val="44130"/>
          <c:min val="42870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m/d/yyyy" sourceLinked="0"/>
        <c:majorTickMark val="out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52287696"/>
        <c:crosses val="max"/>
        <c:crossBetween val="midCat"/>
        <c:majorUnit val="150"/>
      </c:valAx>
      <c:valAx>
        <c:axId val="152287696"/>
        <c:scaling>
          <c:orientation val="minMax"/>
          <c:max val="20"/>
          <c:min val="-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out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5228612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4564754715218398"/>
          <c:y val="0.30105565688387775"/>
          <c:w val="0.21397793477661009"/>
          <c:h val="0.27295698264648766"/>
        </c:manualLayout>
      </c:layout>
      <c:overlay val="0"/>
      <c:spPr>
        <a:solidFill>
          <a:sysClr val="window" lastClr="FFFFFF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  <c:extLst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  <c:userShapes r:id="rId5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0.01674</cdr:x>
      <cdr:y>0.01716</cdr:y>
    </cdr:from>
    <cdr:to>
      <cdr:x>0.09536</cdr:x>
      <cdr:y>0.19759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ABDE08C7-F221-4A0E-AE98-C7D1EB745327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80990" y="40672"/>
          <a:ext cx="380372" cy="427652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6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84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FBFAE24-243C-4375-BF1E-4CE4ABA8798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2D81F60-63DF-4839-8344-0744AF0A8E33}" type="slidenum">
              <a:rPr lang="ru-RU" altLang="ru-RU"/>
              <a:pPr eaLnBrk="1" hangingPunct="1"/>
              <a:t>2</a:t>
            </a:fld>
            <a:endParaRPr lang="ru-RU" altLang="ru-RU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sz="1200" i="1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85711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2D81F60-63DF-4839-8344-0744AF0A8E33}" type="slidenum">
              <a:rPr lang="ru-RU" altLang="ru-RU"/>
              <a:pPr eaLnBrk="1" hangingPunct="1"/>
              <a:t>11</a:t>
            </a:fld>
            <a:endParaRPr lang="ru-RU" altLang="ru-RU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2416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2D81F60-63DF-4839-8344-0744AF0A8E33}" type="slidenum">
              <a:rPr lang="ru-RU" altLang="ru-RU"/>
              <a:pPr eaLnBrk="1" hangingPunct="1"/>
              <a:t>12</a:t>
            </a:fld>
            <a:endParaRPr lang="ru-RU" altLang="ru-RU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69025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2D81F60-63DF-4839-8344-0744AF0A8E33}" type="slidenum">
              <a:rPr lang="ru-RU" altLang="ru-RU"/>
              <a:pPr eaLnBrk="1" hangingPunct="1"/>
              <a:t>13</a:t>
            </a:fld>
            <a:endParaRPr lang="ru-RU" altLang="ru-RU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00529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2D81F60-63DF-4839-8344-0744AF0A8E33}" type="slidenum">
              <a:rPr lang="ru-RU" altLang="ru-RU"/>
              <a:pPr eaLnBrk="1" hangingPunct="1"/>
              <a:t>14</a:t>
            </a:fld>
            <a:endParaRPr lang="ru-RU" altLang="ru-RU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4084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2D81F60-63DF-4839-8344-0744AF0A8E33}" type="slidenum">
              <a:rPr lang="ru-RU" altLang="ru-RU"/>
              <a:pPr eaLnBrk="1" hangingPunct="1"/>
              <a:t>15</a:t>
            </a:fld>
            <a:endParaRPr lang="ru-RU" altLang="ru-RU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7802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2D81F60-63DF-4839-8344-0744AF0A8E33}" type="slidenum">
              <a:rPr lang="ru-RU" altLang="ru-RU"/>
              <a:pPr eaLnBrk="1" hangingPunct="1"/>
              <a:t>16</a:t>
            </a:fld>
            <a:endParaRPr lang="ru-RU" altLang="ru-RU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altLang="ru-RU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45358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2D81F60-63DF-4839-8344-0744AF0A8E33}" type="slidenum">
              <a:rPr lang="ru-RU" altLang="ru-RU"/>
              <a:pPr eaLnBrk="1" hangingPunct="1"/>
              <a:t>17</a:t>
            </a:fld>
            <a:endParaRPr lang="ru-RU" altLang="ru-RU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altLang="ru-RU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78863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2D81F60-63DF-4839-8344-0744AF0A8E33}" type="slidenum">
              <a:rPr lang="ru-RU" altLang="ru-RU"/>
              <a:pPr eaLnBrk="1" hangingPunct="1"/>
              <a:t>18</a:t>
            </a:fld>
            <a:endParaRPr lang="ru-RU" altLang="ru-RU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altLang="ru-RU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5782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2D81F60-63DF-4839-8344-0744AF0A8E33}" type="slidenum">
              <a:rPr lang="ru-RU" altLang="ru-RU"/>
              <a:pPr eaLnBrk="1" hangingPunct="1"/>
              <a:t>3</a:t>
            </a:fld>
            <a:endParaRPr lang="ru-RU" altLang="ru-RU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z="1000" i="1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15649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2D81F60-63DF-4839-8344-0744AF0A8E33}" type="slidenum">
              <a:rPr lang="ru-RU" altLang="ru-RU"/>
              <a:pPr eaLnBrk="1" hangingPunct="1"/>
              <a:t>4</a:t>
            </a:fld>
            <a:endParaRPr lang="ru-RU" altLang="ru-RU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sz="1200" i="1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18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2D81F60-63DF-4839-8344-0744AF0A8E33}" type="slidenum">
              <a:rPr lang="ru-RU" altLang="ru-RU"/>
              <a:pPr eaLnBrk="1" hangingPunct="1"/>
              <a:t>5</a:t>
            </a:fld>
            <a:endParaRPr lang="ru-RU" altLang="ru-RU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z="1200" u="none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77885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2D81F60-63DF-4839-8344-0744AF0A8E33}" type="slidenum">
              <a:rPr lang="ru-RU" altLang="ru-RU"/>
              <a:pPr eaLnBrk="1" hangingPunct="1"/>
              <a:t>6</a:t>
            </a:fld>
            <a:endParaRPr lang="ru-RU" altLang="ru-RU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77606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2D81F60-63DF-4839-8344-0744AF0A8E33}" type="slidenum">
              <a:rPr lang="ru-RU" altLang="ru-RU"/>
              <a:pPr eaLnBrk="1" hangingPunct="1"/>
              <a:t>7</a:t>
            </a:fld>
            <a:endParaRPr lang="ru-RU" altLang="ru-RU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55764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2D81F60-63DF-4839-8344-0744AF0A8E33}" type="slidenum">
              <a:rPr lang="ru-RU" altLang="ru-RU"/>
              <a:pPr eaLnBrk="1" hangingPunct="1"/>
              <a:t>8</a:t>
            </a:fld>
            <a:endParaRPr lang="ru-RU" altLang="ru-RU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endParaRPr lang="ru-RU" altLang="ru-RU" sz="1200" dirty="0" smtClean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56820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2D81F60-63DF-4839-8344-0744AF0A8E33}" type="slidenum">
              <a:rPr lang="ru-RU" altLang="ru-RU"/>
              <a:pPr eaLnBrk="1" hangingPunct="1"/>
              <a:t>9</a:t>
            </a:fld>
            <a:endParaRPr lang="ru-RU" altLang="ru-RU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endParaRPr lang="ru-RU" altLang="ru-RU" sz="1200" dirty="0" smtClean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3630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2D81F60-63DF-4839-8344-0744AF0A8E33}" type="slidenum">
              <a:rPr lang="ru-RU" altLang="ru-RU"/>
              <a:pPr eaLnBrk="1" hangingPunct="1"/>
              <a:t>10</a:t>
            </a:fld>
            <a:endParaRPr lang="ru-RU" altLang="ru-RU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fontAlgn="base"/>
            <a:endParaRPr lang="ru-RU" altLang="ru-RU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125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795D81-0AAB-4276-8E8C-6079C9BFBCA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82849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53A503-558A-4464-A143-56B6505D8D6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48793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2CDA8E-9E0D-4765-A3D5-56931565E38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75370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1D2A81-8282-4966-8B54-65EAC65FB2D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97799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F40446-D4E6-4DFD-9DC5-8904A5CE5E6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20601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7D6550-98E3-4374-88D4-29FEF5B0FC9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17142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7CAB6E-2419-4066-B042-87172EC5033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12820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F0DB13-848D-4980-9A36-08D6CDAB8F9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65547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58812E-E068-44C7-8A8B-C5CE7031758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725971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226909-8DE0-44C0-BE88-CACBAB61DE0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9069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5B5300-BC99-4C4F-8341-E106FFC6297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66351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2ABF98E9-2E90-4CDF-9F20-7689C0392515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emf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5"/>
          <p:cNvSpPr txBox="1">
            <a:spLocks noChangeArrowheads="1"/>
          </p:cNvSpPr>
          <p:nvPr/>
        </p:nvSpPr>
        <p:spPr bwMode="auto">
          <a:xfrm>
            <a:off x="4214394" y="5097835"/>
            <a:ext cx="613035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i="1" dirty="0" smtClean="0">
                <a:solidFill>
                  <a:srgbClr val="0066FF"/>
                </a:solidFill>
              </a:rPr>
              <a:t>   </a:t>
            </a:r>
            <a:r>
              <a:rPr lang="ru-RU" altLang="ru-RU" sz="2000" i="1" dirty="0"/>
              <a:t>докладчик к.г.-</a:t>
            </a:r>
            <a:r>
              <a:rPr lang="ru-RU" altLang="ru-RU" sz="2000" i="1" dirty="0" err="1"/>
              <a:t>м.н</a:t>
            </a:r>
            <a:r>
              <a:rPr lang="ru-RU" altLang="ru-RU" sz="2000" i="1" dirty="0"/>
              <a:t>. Тубанов Цырен Алексеевич</a:t>
            </a:r>
            <a:endParaRPr lang="ru-RU" altLang="ru-RU" sz="2000" dirty="0"/>
          </a:p>
        </p:txBody>
      </p:sp>
      <p:sp>
        <p:nvSpPr>
          <p:cNvPr id="2052" name="Text Box 6"/>
          <p:cNvSpPr txBox="1">
            <a:spLocks noChangeArrowheads="1"/>
          </p:cNvSpPr>
          <p:nvPr/>
        </p:nvSpPr>
        <p:spPr bwMode="auto">
          <a:xfrm>
            <a:off x="983432" y="265544"/>
            <a:ext cx="1040386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000" b="1" dirty="0"/>
              <a:t>Триггерные эффекты в </a:t>
            </a:r>
            <a:r>
              <a:rPr lang="ru-RU" altLang="ru-RU" sz="2000" b="1" dirty="0" err="1" smtClean="0"/>
              <a:t>геосистемах</a:t>
            </a:r>
            <a:r>
              <a:rPr lang="ru-RU" altLang="ru-RU" sz="2000" b="1" dirty="0" smtClean="0"/>
              <a:t>, </a:t>
            </a:r>
            <a:r>
              <a:rPr lang="ru-RU" sz="2000" b="1" dirty="0" smtClean="0"/>
              <a:t>21-24 </a:t>
            </a:r>
            <a:r>
              <a:rPr lang="ru-RU" sz="2000" b="1" dirty="0"/>
              <a:t>июня 2022 г / Москва</a:t>
            </a:r>
            <a:r>
              <a:rPr lang="ru-RU" altLang="ru-RU" sz="2000" b="1" dirty="0"/>
              <a:t>  </a:t>
            </a:r>
          </a:p>
        </p:txBody>
      </p:sp>
      <p:grpSp>
        <p:nvGrpSpPr>
          <p:cNvPr id="126" name="Group 4"/>
          <p:cNvGrpSpPr>
            <a:grpSpLocks/>
          </p:cNvGrpSpPr>
          <p:nvPr/>
        </p:nvGrpSpPr>
        <p:grpSpPr bwMode="auto">
          <a:xfrm>
            <a:off x="1127448" y="2276872"/>
            <a:ext cx="4766793" cy="5376068"/>
            <a:chOff x="576" y="912"/>
            <a:chExt cx="2673" cy="4188"/>
          </a:xfrm>
        </p:grpSpPr>
        <p:grpSp>
          <p:nvGrpSpPr>
            <p:cNvPr id="127" name="Group 6"/>
            <p:cNvGrpSpPr>
              <a:grpSpLocks noChangeAspect="1"/>
            </p:cNvGrpSpPr>
            <p:nvPr/>
          </p:nvGrpSpPr>
          <p:grpSpPr bwMode="auto">
            <a:xfrm>
              <a:off x="809" y="1137"/>
              <a:ext cx="280" cy="128"/>
              <a:chOff x="1301" y="1420"/>
              <a:chExt cx="721" cy="418"/>
            </a:xfrm>
          </p:grpSpPr>
          <p:sp>
            <p:nvSpPr>
              <p:cNvPr id="186" name="Freeform 7"/>
              <p:cNvSpPr>
                <a:spLocks noChangeAspect="1"/>
              </p:cNvSpPr>
              <p:nvPr/>
            </p:nvSpPr>
            <p:spPr bwMode="auto">
              <a:xfrm>
                <a:off x="1301" y="1420"/>
                <a:ext cx="721" cy="418"/>
              </a:xfrm>
              <a:custGeom>
                <a:avLst/>
                <a:gdLst>
                  <a:gd name="T0" fmla="*/ 238 w 721"/>
                  <a:gd name="T1" fmla="*/ 7 h 418"/>
                  <a:gd name="T2" fmla="*/ 13 w 721"/>
                  <a:gd name="T3" fmla="*/ 27 h 418"/>
                  <a:gd name="T4" fmla="*/ 5 w 721"/>
                  <a:gd name="T5" fmla="*/ 31 h 418"/>
                  <a:gd name="T6" fmla="*/ 0 w 721"/>
                  <a:gd name="T7" fmla="*/ 36 h 418"/>
                  <a:gd name="T8" fmla="*/ 3 w 721"/>
                  <a:gd name="T9" fmla="*/ 40 h 418"/>
                  <a:gd name="T10" fmla="*/ 5 w 721"/>
                  <a:gd name="T11" fmla="*/ 43 h 418"/>
                  <a:gd name="T12" fmla="*/ 17 w 721"/>
                  <a:gd name="T13" fmla="*/ 46 h 418"/>
                  <a:gd name="T14" fmla="*/ 163 w 721"/>
                  <a:gd name="T15" fmla="*/ 51 h 418"/>
                  <a:gd name="T16" fmla="*/ 215 w 721"/>
                  <a:gd name="T17" fmla="*/ 52 h 418"/>
                  <a:gd name="T18" fmla="*/ 267 w 721"/>
                  <a:gd name="T19" fmla="*/ 60 h 418"/>
                  <a:gd name="T20" fmla="*/ 270 w 721"/>
                  <a:gd name="T21" fmla="*/ 118 h 418"/>
                  <a:gd name="T22" fmla="*/ 258 w 721"/>
                  <a:gd name="T23" fmla="*/ 130 h 418"/>
                  <a:gd name="T24" fmla="*/ 250 w 721"/>
                  <a:gd name="T25" fmla="*/ 142 h 418"/>
                  <a:gd name="T26" fmla="*/ 247 w 721"/>
                  <a:gd name="T27" fmla="*/ 156 h 418"/>
                  <a:gd name="T28" fmla="*/ 247 w 721"/>
                  <a:gd name="T29" fmla="*/ 165 h 418"/>
                  <a:gd name="T30" fmla="*/ 253 w 721"/>
                  <a:gd name="T31" fmla="*/ 175 h 418"/>
                  <a:gd name="T32" fmla="*/ 261 w 721"/>
                  <a:gd name="T33" fmla="*/ 184 h 418"/>
                  <a:gd name="T34" fmla="*/ 282 w 721"/>
                  <a:gd name="T35" fmla="*/ 204 h 418"/>
                  <a:gd name="T36" fmla="*/ 295 w 721"/>
                  <a:gd name="T37" fmla="*/ 211 h 418"/>
                  <a:gd name="T38" fmla="*/ 310 w 721"/>
                  <a:gd name="T39" fmla="*/ 208 h 418"/>
                  <a:gd name="T40" fmla="*/ 322 w 721"/>
                  <a:gd name="T41" fmla="*/ 204 h 418"/>
                  <a:gd name="T42" fmla="*/ 334 w 721"/>
                  <a:gd name="T43" fmla="*/ 196 h 418"/>
                  <a:gd name="T44" fmla="*/ 346 w 721"/>
                  <a:gd name="T45" fmla="*/ 204 h 418"/>
                  <a:gd name="T46" fmla="*/ 357 w 721"/>
                  <a:gd name="T47" fmla="*/ 414 h 418"/>
                  <a:gd name="T48" fmla="*/ 357 w 721"/>
                  <a:gd name="T49" fmla="*/ 415 h 418"/>
                  <a:gd name="T50" fmla="*/ 362 w 721"/>
                  <a:gd name="T51" fmla="*/ 418 h 418"/>
                  <a:gd name="T52" fmla="*/ 365 w 721"/>
                  <a:gd name="T53" fmla="*/ 415 h 418"/>
                  <a:gd name="T54" fmla="*/ 366 w 721"/>
                  <a:gd name="T55" fmla="*/ 414 h 418"/>
                  <a:gd name="T56" fmla="*/ 377 w 721"/>
                  <a:gd name="T57" fmla="*/ 204 h 418"/>
                  <a:gd name="T58" fmla="*/ 386 w 721"/>
                  <a:gd name="T59" fmla="*/ 196 h 418"/>
                  <a:gd name="T60" fmla="*/ 400 w 721"/>
                  <a:gd name="T61" fmla="*/ 204 h 418"/>
                  <a:gd name="T62" fmla="*/ 412 w 721"/>
                  <a:gd name="T63" fmla="*/ 208 h 418"/>
                  <a:gd name="T64" fmla="*/ 426 w 721"/>
                  <a:gd name="T65" fmla="*/ 211 h 418"/>
                  <a:gd name="T66" fmla="*/ 441 w 721"/>
                  <a:gd name="T67" fmla="*/ 204 h 418"/>
                  <a:gd name="T68" fmla="*/ 464 w 721"/>
                  <a:gd name="T69" fmla="*/ 184 h 418"/>
                  <a:gd name="T70" fmla="*/ 471 w 721"/>
                  <a:gd name="T71" fmla="*/ 175 h 418"/>
                  <a:gd name="T72" fmla="*/ 473 w 721"/>
                  <a:gd name="T73" fmla="*/ 165 h 418"/>
                  <a:gd name="T74" fmla="*/ 476 w 721"/>
                  <a:gd name="T75" fmla="*/ 156 h 418"/>
                  <a:gd name="T76" fmla="*/ 471 w 721"/>
                  <a:gd name="T77" fmla="*/ 142 h 418"/>
                  <a:gd name="T78" fmla="*/ 464 w 721"/>
                  <a:gd name="T79" fmla="*/ 130 h 418"/>
                  <a:gd name="T80" fmla="*/ 451 w 721"/>
                  <a:gd name="T81" fmla="*/ 118 h 418"/>
                  <a:gd name="T82" fmla="*/ 456 w 721"/>
                  <a:gd name="T83" fmla="*/ 60 h 418"/>
                  <a:gd name="T84" fmla="*/ 505 w 721"/>
                  <a:gd name="T85" fmla="*/ 52 h 418"/>
                  <a:gd name="T86" fmla="*/ 560 w 721"/>
                  <a:gd name="T87" fmla="*/ 51 h 418"/>
                  <a:gd name="T88" fmla="*/ 703 w 721"/>
                  <a:gd name="T89" fmla="*/ 46 h 418"/>
                  <a:gd name="T90" fmla="*/ 714 w 721"/>
                  <a:gd name="T91" fmla="*/ 46 h 418"/>
                  <a:gd name="T92" fmla="*/ 718 w 721"/>
                  <a:gd name="T93" fmla="*/ 43 h 418"/>
                  <a:gd name="T94" fmla="*/ 721 w 721"/>
                  <a:gd name="T95" fmla="*/ 40 h 418"/>
                  <a:gd name="T96" fmla="*/ 721 w 721"/>
                  <a:gd name="T97" fmla="*/ 36 h 418"/>
                  <a:gd name="T98" fmla="*/ 718 w 721"/>
                  <a:gd name="T99" fmla="*/ 31 h 418"/>
                  <a:gd name="T100" fmla="*/ 708 w 721"/>
                  <a:gd name="T101" fmla="*/ 27 h 418"/>
                  <a:gd name="T102" fmla="*/ 483 w 721"/>
                  <a:gd name="T103" fmla="*/ 7 h 418"/>
                  <a:gd name="T104" fmla="*/ 421 w 721"/>
                  <a:gd name="T105" fmla="*/ 1 h 418"/>
                  <a:gd name="T106" fmla="*/ 362 w 721"/>
                  <a:gd name="T107" fmla="*/ 0 h 418"/>
                  <a:gd name="T108" fmla="*/ 301 w 721"/>
                  <a:gd name="T109" fmla="*/ 1 h 418"/>
                  <a:gd name="T110" fmla="*/ 238 w 721"/>
                  <a:gd name="T111" fmla="*/ 7 h 418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721" h="418">
                    <a:moveTo>
                      <a:pt x="238" y="7"/>
                    </a:moveTo>
                    <a:lnTo>
                      <a:pt x="13" y="27"/>
                    </a:lnTo>
                    <a:lnTo>
                      <a:pt x="5" y="31"/>
                    </a:lnTo>
                    <a:lnTo>
                      <a:pt x="0" y="36"/>
                    </a:lnTo>
                    <a:lnTo>
                      <a:pt x="3" y="40"/>
                    </a:lnTo>
                    <a:lnTo>
                      <a:pt x="5" y="43"/>
                    </a:lnTo>
                    <a:lnTo>
                      <a:pt x="17" y="46"/>
                    </a:lnTo>
                    <a:lnTo>
                      <a:pt x="163" y="51"/>
                    </a:lnTo>
                    <a:lnTo>
                      <a:pt x="215" y="52"/>
                    </a:lnTo>
                    <a:lnTo>
                      <a:pt x="267" y="60"/>
                    </a:lnTo>
                    <a:lnTo>
                      <a:pt x="270" y="118"/>
                    </a:lnTo>
                    <a:lnTo>
                      <a:pt x="258" y="130"/>
                    </a:lnTo>
                    <a:lnTo>
                      <a:pt x="250" y="142"/>
                    </a:lnTo>
                    <a:lnTo>
                      <a:pt x="247" y="156"/>
                    </a:lnTo>
                    <a:lnTo>
                      <a:pt x="247" y="165"/>
                    </a:lnTo>
                    <a:lnTo>
                      <a:pt x="253" y="175"/>
                    </a:lnTo>
                    <a:lnTo>
                      <a:pt x="261" y="184"/>
                    </a:lnTo>
                    <a:lnTo>
                      <a:pt x="282" y="204"/>
                    </a:lnTo>
                    <a:lnTo>
                      <a:pt x="295" y="211"/>
                    </a:lnTo>
                    <a:lnTo>
                      <a:pt x="310" y="208"/>
                    </a:lnTo>
                    <a:lnTo>
                      <a:pt x="322" y="204"/>
                    </a:lnTo>
                    <a:lnTo>
                      <a:pt x="334" y="196"/>
                    </a:lnTo>
                    <a:lnTo>
                      <a:pt x="346" y="204"/>
                    </a:lnTo>
                    <a:lnTo>
                      <a:pt x="357" y="414"/>
                    </a:lnTo>
                    <a:lnTo>
                      <a:pt x="357" y="415"/>
                    </a:lnTo>
                    <a:lnTo>
                      <a:pt x="362" y="418"/>
                    </a:lnTo>
                    <a:lnTo>
                      <a:pt x="365" y="415"/>
                    </a:lnTo>
                    <a:lnTo>
                      <a:pt x="366" y="414"/>
                    </a:lnTo>
                    <a:lnTo>
                      <a:pt x="377" y="204"/>
                    </a:lnTo>
                    <a:lnTo>
                      <a:pt x="386" y="196"/>
                    </a:lnTo>
                    <a:lnTo>
                      <a:pt x="400" y="204"/>
                    </a:lnTo>
                    <a:lnTo>
                      <a:pt x="412" y="208"/>
                    </a:lnTo>
                    <a:lnTo>
                      <a:pt x="426" y="211"/>
                    </a:lnTo>
                    <a:lnTo>
                      <a:pt x="441" y="204"/>
                    </a:lnTo>
                    <a:lnTo>
                      <a:pt x="464" y="184"/>
                    </a:lnTo>
                    <a:lnTo>
                      <a:pt x="471" y="175"/>
                    </a:lnTo>
                    <a:lnTo>
                      <a:pt x="473" y="165"/>
                    </a:lnTo>
                    <a:lnTo>
                      <a:pt x="476" y="156"/>
                    </a:lnTo>
                    <a:lnTo>
                      <a:pt x="471" y="142"/>
                    </a:lnTo>
                    <a:lnTo>
                      <a:pt x="464" y="130"/>
                    </a:lnTo>
                    <a:lnTo>
                      <a:pt x="451" y="118"/>
                    </a:lnTo>
                    <a:lnTo>
                      <a:pt x="456" y="60"/>
                    </a:lnTo>
                    <a:lnTo>
                      <a:pt x="505" y="52"/>
                    </a:lnTo>
                    <a:lnTo>
                      <a:pt x="560" y="51"/>
                    </a:lnTo>
                    <a:lnTo>
                      <a:pt x="703" y="46"/>
                    </a:lnTo>
                    <a:lnTo>
                      <a:pt x="714" y="46"/>
                    </a:lnTo>
                    <a:lnTo>
                      <a:pt x="718" y="43"/>
                    </a:lnTo>
                    <a:lnTo>
                      <a:pt x="721" y="40"/>
                    </a:lnTo>
                    <a:lnTo>
                      <a:pt x="721" y="36"/>
                    </a:lnTo>
                    <a:lnTo>
                      <a:pt x="718" y="31"/>
                    </a:lnTo>
                    <a:lnTo>
                      <a:pt x="708" y="27"/>
                    </a:lnTo>
                    <a:lnTo>
                      <a:pt x="483" y="7"/>
                    </a:lnTo>
                    <a:lnTo>
                      <a:pt x="421" y="1"/>
                    </a:lnTo>
                    <a:lnTo>
                      <a:pt x="362" y="0"/>
                    </a:lnTo>
                    <a:lnTo>
                      <a:pt x="301" y="1"/>
                    </a:lnTo>
                    <a:lnTo>
                      <a:pt x="238" y="7"/>
                    </a:ln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7" name="Freeform 8"/>
              <p:cNvSpPr>
                <a:spLocks noChangeAspect="1"/>
              </p:cNvSpPr>
              <p:nvPr/>
            </p:nvSpPr>
            <p:spPr bwMode="auto">
              <a:xfrm>
                <a:off x="1301" y="1420"/>
                <a:ext cx="721" cy="418"/>
              </a:xfrm>
              <a:custGeom>
                <a:avLst/>
                <a:gdLst>
                  <a:gd name="T0" fmla="*/ 238 w 721"/>
                  <a:gd name="T1" fmla="*/ 7 h 418"/>
                  <a:gd name="T2" fmla="*/ 13 w 721"/>
                  <a:gd name="T3" fmla="*/ 27 h 418"/>
                  <a:gd name="T4" fmla="*/ 5 w 721"/>
                  <a:gd name="T5" fmla="*/ 31 h 418"/>
                  <a:gd name="T6" fmla="*/ 0 w 721"/>
                  <a:gd name="T7" fmla="*/ 36 h 418"/>
                  <a:gd name="T8" fmla="*/ 3 w 721"/>
                  <a:gd name="T9" fmla="*/ 40 h 418"/>
                  <a:gd name="T10" fmla="*/ 5 w 721"/>
                  <a:gd name="T11" fmla="*/ 43 h 418"/>
                  <a:gd name="T12" fmla="*/ 17 w 721"/>
                  <a:gd name="T13" fmla="*/ 46 h 418"/>
                  <a:gd name="T14" fmla="*/ 163 w 721"/>
                  <a:gd name="T15" fmla="*/ 51 h 418"/>
                  <a:gd name="T16" fmla="*/ 215 w 721"/>
                  <a:gd name="T17" fmla="*/ 52 h 418"/>
                  <a:gd name="T18" fmla="*/ 267 w 721"/>
                  <a:gd name="T19" fmla="*/ 60 h 418"/>
                  <a:gd name="T20" fmla="*/ 270 w 721"/>
                  <a:gd name="T21" fmla="*/ 118 h 418"/>
                  <a:gd name="T22" fmla="*/ 258 w 721"/>
                  <a:gd name="T23" fmla="*/ 130 h 418"/>
                  <a:gd name="T24" fmla="*/ 250 w 721"/>
                  <a:gd name="T25" fmla="*/ 142 h 418"/>
                  <a:gd name="T26" fmla="*/ 247 w 721"/>
                  <a:gd name="T27" fmla="*/ 156 h 418"/>
                  <a:gd name="T28" fmla="*/ 247 w 721"/>
                  <a:gd name="T29" fmla="*/ 165 h 418"/>
                  <a:gd name="T30" fmla="*/ 253 w 721"/>
                  <a:gd name="T31" fmla="*/ 175 h 418"/>
                  <a:gd name="T32" fmla="*/ 261 w 721"/>
                  <a:gd name="T33" fmla="*/ 184 h 418"/>
                  <a:gd name="T34" fmla="*/ 282 w 721"/>
                  <a:gd name="T35" fmla="*/ 204 h 418"/>
                  <a:gd name="T36" fmla="*/ 295 w 721"/>
                  <a:gd name="T37" fmla="*/ 211 h 418"/>
                  <a:gd name="T38" fmla="*/ 310 w 721"/>
                  <a:gd name="T39" fmla="*/ 208 h 418"/>
                  <a:gd name="T40" fmla="*/ 322 w 721"/>
                  <a:gd name="T41" fmla="*/ 204 h 418"/>
                  <a:gd name="T42" fmla="*/ 334 w 721"/>
                  <a:gd name="T43" fmla="*/ 196 h 418"/>
                  <a:gd name="T44" fmla="*/ 346 w 721"/>
                  <a:gd name="T45" fmla="*/ 204 h 418"/>
                  <a:gd name="T46" fmla="*/ 357 w 721"/>
                  <a:gd name="T47" fmla="*/ 414 h 418"/>
                  <a:gd name="T48" fmla="*/ 357 w 721"/>
                  <a:gd name="T49" fmla="*/ 415 h 418"/>
                  <a:gd name="T50" fmla="*/ 362 w 721"/>
                  <a:gd name="T51" fmla="*/ 418 h 418"/>
                  <a:gd name="T52" fmla="*/ 365 w 721"/>
                  <a:gd name="T53" fmla="*/ 415 h 418"/>
                  <a:gd name="T54" fmla="*/ 366 w 721"/>
                  <a:gd name="T55" fmla="*/ 414 h 418"/>
                  <a:gd name="T56" fmla="*/ 377 w 721"/>
                  <a:gd name="T57" fmla="*/ 204 h 418"/>
                  <a:gd name="T58" fmla="*/ 386 w 721"/>
                  <a:gd name="T59" fmla="*/ 196 h 418"/>
                  <a:gd name="T60" fmla="*/ 400 w 721"/>
                  <a:gd name="T61" fmla="*/ 204 h 418"/>
                  <a:gd name="T62" fmla="*/ 412 w 721"/>
                  <a:gd name="T63" fmla="*/ 208 h 418"/>
                  <a:gd name="T64" fmla="*/ 426 w 721"/>
                  <a:gd name="T65" fmla="*/ 211 h 418"/>
                  <a:gd name="T66" fmla="*/ 441 w 721"/>
                  <a:gd name="T67" fmla="*/ 204 h 418"/>
                  <a:gd name="T68" fmla="*/ 464 w 721"/>
                  <a:gd name="T69" fmla="*/ 184 h 418"/>
                  <a:gd name="T70" fmla="*/ 471 w 721"/>
                  <a:gd name="T71" fmla="*/ 175 h 418"/>
                  <a:gd name="T72" fmla="*/ 473 w 721"/>
                  <a:gd name="T73" fmla="*/ 165 h 418"/>
                  <a:gd name="T74" fmla="*/ 476 w 721"/>
                  <a:gd name="T75" fmla="*/ 156 h 418"/>
                  <a:gd name="T76" fmla="*/ 471 w 721"/>
                  <a:gd name="T77" fmla="*/ 142 h 418"/>
                  <a:gd name="T78" fmla="*/ 464 w 721"/>
                  <a:gd name="T79" fmla="*/ 130 h 418"/>
                  <a:gd name="T80" fmla="*/ 451 w 721"/>
                  <a:gd name="T81" fmla="*/ 118 h 418"/>
                  <a:gd name="T82" fmla="*/ 456 w 721"/>
                  <a:gd name="T83" fmla="*/ 60 h 418"/>
                  <a:gd name="T84" fmla="*/ 505 w 721"/>
                  <a:gd name="T85" fmla="*/ 52 h 418"/>
                  <a:gd name="T86" fmla="*/ 560 w 721"/>
                  <a:gd name="T87" fmla="*/ 51 h 418"/>
                  <a:gd name="T88" fmla="*/ 703 w 721"/>
                  <a:gd name="T89" fmla="*/ 46 h 418"/>
                  <a:gd name="T90" fmla="*/ 714 w 721"/>
                  <a:gd name="T91" fmla="*/ 46 h 418"/>
                  <a:gd name="T92" fmla="*/ 718 w 721"/>
                  <a:gd name="T93" fmla="*/ 43 h 418"/>
                  <a:gd name="T94" fmla="*/ 721 w 721"/>
                  <a:gd name="T95" fmla="*/ 40 h 418"/>
                  <a:gd name="T96" fmla="*/ 721 w 721"/>
                  <a:gd name="T97" fmla="*/ 36 h 418"/>
                  <a:gd name="T98" fmla="*/ 718 w 721"/>
                  <a:gd name="T99" fmla="*/ 31 h 418"/>
                  <a:gd name="T100" fmla="*/ 708 w 721"/>
                  <a:gd name="T101" fmla="*/ 27 h 418"/>
                  <a:gd name="T102" fmla="*/ 483 w 721"/>
                  <a:gd name="T103" fmla="*/ 7 h 418"/>
                  <a:gd name="T104" fmla="*/ 421 w 721"/>
                  <a:gd name="T105" fmla="*/ 1 h 418"/>
                  <a:gd name="T106" fmla="*/ 362 w 721"/>
                  <a:gd name="T107" fmla="*/ 0 h 418"/>
                  <a:gd name="T108" fmla="*/ 301 w 721"/>
                  <a:gd name="T109" fmla="*/ 1 h 418"/>
                  <a:gd name="T110" fmla="*/ 238 w 721"/>
                  <a:gd name="T111" fmla="*/ 7 h 418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721" h="418">
                    <a:moveTo>
                      <a:pt x="238" y="7"/>
                    </a:moveTo>
                    <a:lnTo>
                      <a:pt x="13" y="27"/>
                    </a:lnTo>
                    <a:lnTo>
                      <a:pt x="5" y="31"/>
                    </a:lnTo>
                    <a:lnTo>
                      <a:pt x="0" y="36"/>
                    </a:lnTo>
                    <a:lnTo>
                      <a:pt x="3" y="40"/>
                    </a:lnTo>
                    <a:lnTo>
                      <a:pt x="5" y="43"/>
                    </a:lnTo>
                    <a:lnTo>
                      <a:pt x="17" y="46"/>
                    </a:lnTo>
                    <a:lnTo>
                      <a:pt x="163" y="51"/>
                    </a:lnTo>
                    <a:lnTo>
                      <a:pt x="215" y="52"/>
                    </a:lnTo>
                    <a:lnTo>
                      <a:pt x="267" y="60"/>
                    </a:lnTo>
                    <a:lnTo>
                      <a:pt x="270" y="118"/>
                    </a:lnTo>
                    <a:lnTo>
                      <a:pt x="258" y="130"/>
                    </a:lnTo>
                    <a:lnTo>
                      <a:pt x="250" y="142"/>
                    </a:lnTo>
                    <a:lnTo>
                      <a:pt x="247" y="156"/>
                    </a:lnTo>
                    <a:lnTo>
                      <a:pt x="247" y="165"/>
                    </a:lnTo>
                    <a:lnTo>
                      <a:pt x="253" y="175"/>
                    </a:lnTo>
                    <a:lnTo>
                      <a:pt x="261" y="184"/>
                    </a:lnTo>
                    <a:lnTo>
                      <a:pt x="282" y="204"/>
                    </a:lnTo>
                    <a:lnTo>
                      <a:pt x="295" y="211"/>
                    </a:lnTo>
                    <a:lnTo>
                      <a:pt x="310" y="208"/>
                    </a:lnTo>
                    <a:lnTo>
                      <a:pt x="322" y="204"/>
                    </a:lnTo>
                    <a:lnTo>
                      <a:pt x="334" y="196"/>
                    </a:lnTo>
                    <a:lnTo>
                      <a:pt x="346" y="204"/>
                    </a:lnTo>
                    <a:lnTo>
                      <a:pt x="357" y="414"/>
                    </a:lnTo>
                    <a:lnTo>
                      <a:pt x="357" y="415"/>
                    </a:lnTo>
                    <a:lnTo>
                      <a:pt x="362" y="418"/>
                    </a:lnTo>
                    <a:lnTo>
                      <a:pt x="365" y="415"/>
                    </a:lnTo>
                    <a:lnTo>
                      <a:pt x="366" y="414"/>
                    </a:lnTo>
                    <a:lnTo>
                      <a:pt x="377" y="204"/>
                    </a:lnTo>
                    <a:lnTo>
                      <a:pt x="386" y="196"/>
                    </a:lnTo>
                    <a:lnTo>
                      <a:pt x="400" y="204"/>
                    </a:lnTo>
                    <a:lnTo>
                      <a:pt x="412" y="208"/>
                    </a:lnTo>
                    <a:lnTo>
                      <a:pt x="426" y="211"/>
                    </a:lnTo>
                    <a:lnTo>
                      <a:pt x="441" y="204"/>
                    </a:lnTo>
                    <a:lnTo>
                      <a:pt x="464" y="184"/>
                    </a:lnTo>
                    <a:lnTo>
                      <a:pt x="471" y="175"/>
                    </a:lnTo>
                    <a:lnTo>
                      <a:pt x="473" y="165"/>
                    </a:lnTo>
                    <a:lnTo>
                      <a:pt x="476" y="156"/>
                    </a:lnTo>
                    <a:lnTo>
                      <a:pt x="471" y="142"/>
                    </a:lnTo>
                    <a:lnTo>
                      <a:pt x="464" y="130"/>
                    </a:lnTo>
                    <a:lnTo>
                      <a:pt x="451" y="118"/>
                    </a:lnTo>
                    <a:lnTo>
                      <a:pt x="456" y="60"/>
                    </a:lnTo>
                    <a:lnTo>
                      <a:pt x="505" y="52"/>
                    </a:lnTo>
                    <a:lnTo>
                      <a:pt x="560" y="51"/>
                    </a:lnTo>
                    <a:lnTo>
                      <a:pt x="703" y="46"/>
                    </a:lnTo>
                    <a:lnTo>
                      <a:pt x="714" y="46"/>
                    </a:lnTo>
                    <a:lnTo>
                      <a:pt x="718" y="43"/>
                    </a:lnTo>
                    <a:lnTo>
                      <a:pt x="721" y="40"/>
                    </a:lnTo>
                    <a:lnTo>
                      <a:pt x="721" y="36"/>
                    </a:lnTo>
                    <a:lnTo>
                      <a:pt x="718" y="31"/>
                    </a:lnTo>
                    <a:lnTo>
                      <a:pt x="708" y="27"/>
                    </a:lnTo>
                    <a:lnTo>
                      <a:pt x="483" y="7"/>
                    </a:lnTo>
                    <a:lnTo>
                      <a:pt x="421" y="1"/>
                    </a:lnTo>
                    <a:lnTo>
                      <a:pt x="362" y="0"/>
                    </a:lnTo>
                    <a:lnTo>
                      <a:pt x="301" y="1"/>
                    </a:lnTo>
                    <a:lnTo>
                      <a:pt x="238" y="7"/>
                    </a:lnTo>
                  </a:path>
                </a:pathLst>
              </a:custGeom>
              <a:noFill/>
              <a:ln w="0" cap="sq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8" name="Freeform 9"/>
              <p:cNvSpPr>
                <a:spLocks noChangeAspect="1"/>
              </p:cNvSpPr>
              <p:nvPr/>
            </p:nvSpPr>
            <p:spPr bwMode="auto">
              <a:xfrm>
                <a:off x="1582" y="1429"/>
                <a:ext cx="163" cy="174"/>
              </a:xfrm>
              <a:custGeom>
                <a:avLst/>
                <a:gdLst>
                  <a:gd name="T0" fmla="*/ 81 w 163"/>
                  <a:gd name="T1" fmla="*/ 0 h 174"/>
                  <a:gd name="T2" fmla="*/ 56 w 163"/>
                  <a:gd name="T3" fmla="*/ 0 h 174"/>
                  <a:gd name="T4" fmla="*/ 36 w 163"/>
                  <a:gd name="T5" fmla="*/ 4 h 174"/>
                  <a:gd name="T6" fmla="*/ 20 w 163"/>
                  <a:gd name="T7" fmla="*/ 10 h 174"/>
                  <a:gd name="T8" fmla="*/ 9 w 163"/>
                  <a:gd name="T9" fmla="*/ 16 h 174"/>
                  <a:gd name="T10" fmla="*/ 1 w 163"/>
                  <a:gd name="T11" fmla="*/ 24 h 174"/>
                  <a:gd name="T12" fmla="*/ 0 w 163"/>
                  <a:gd name="T13" fmla="*/ 31 h 174"/>
                  <a:gd name="T14" fmla="*/ 0 w 163"/>
                  <a:gd name="T15" fmla="*/ 39 h 174"/>
                  <a:gd name="T16" fmla="*/ 1 w 163"/>
                  <a:gd name="T17" fmla="*/ 43 h 174"/>
                  <a:gd name="T18" fmla="*/ 1 w 163"/>
                  <a:gd name="T19" fmla="*/ 127 h 174"/>
                  <a:gd name="T20" fmla="*/ 1 w 163"/>
                  <a:gd name="T21" fmla="*/ 136 h 174"/>
                  <a:gd name="T22" fmla="*/ 7 w 163"/>
                  <a:gd name="T23" fmla="*/ 144 h 174"/>
                  <a:gd name="T24" fmla="*/ 14 w 163"/>
                  <a:gd name="T25" fmla="*/ 154 h 174"/>
                  <a:gd name="T26" fmla="*/ 24 w 163"/>
                  <a:gd name="T27" fmla="*/ 159 h 174"/>
                  <a:gd name="T28" fmla="*/ 36 w 163"/>
                  <a:gd name="T29" fmla="*/ 163 h 174"/>
                  <a:gd name="T30" fmla="*/ 49 w 163"/>
                  <a:gd name="T31" fmla="*/ 169 h 174"/>
                  <a:gd name="T32" fmla="*/ 64 w 163"/>
                  <a:gd name="T33" fmla="*/ 171 h 174"/>
                  <a:gd name="T34" fmla="*/ 81 w 163"/>
                  <a:gd name="T35" fmla="*/ 174 h 174"/>
                  <a:gd name="T36" fmla="*/ 96 w 163"/>
                  <a:gd name="T37" fmla="*/ 171 h 174"/>
                  <a:gd name="T38" fmla="*/ 111 w 163"/>
                  <a:gd name="T39" fmla="*/ 169 h 174"/>
                  <a:gd name="T40" fmla="*/ 126 w 163"/>
                  <a:gd name="T41" fmla="*/ 163 h 174"/>
                  <a:gd name="T42" fmla="*/ 138 w 163"/>
                  <a:gd name="T43" fmla="*/ 159 h 174"/>
                  <a:gd name="T44" fmla="*/ 146 w 163"/>
                  <a:gd name="T45" fmla="*/ 154 h 174"/>
                  <a:gd name="T46" fmla="*/ 152 w 163"/>
                  <a:gd name="T47" fmla="*/ 144 h 174"/>
                  <a:gd name="T48" fmla="*/ 158 w 163"/>
                  <a:gd name="T49" fmla="*/ 136 h 174"/>
                  <a:gd name="T50" fmla="*/ 160 w 163"/>
                  <a:gd name="T51" fmla="*/ 127 h 174"/>
                  <a:gd name="T52" fmla="*/ 160 w 163"/>
                  <a:gd name="T53" fmla="*/ 43 h 174"/>
                  <a:gd name="T54" fmla="*/ 163 w 163"/>
                  <a:gd name="T55" fmla="*/ 39 h 174"/>
                  <a:gd name="T56" fmla="*/ 163 w 163"/>
                  <a:gd name="T57" fmla="*/ 31 h 174"/>
                  <a:gd name="T58" fmla="*/ 158 w 163"/>
                  <a:gd name="T59" fmla="*/ 24 h 174"/>
                  <a:gd name="T60" fmla="*/ 152 w 163"/>
                  <a:gd name="T61" fmla="*/ 16 h 174"/>
                  <a:gd name="T62" fmla="*/ 140 w 163"/>
                  <a:gd name="T63" fmla="*/ 10 h 174"/>
                  <a:gd name="T64" fmla="*/ 126 w 163"/>
                  <a:gd name="T65" fmla="*/ 4 h 174"/>
                  <a:gd name="T66" fmla="*/ 106 w 163"/>
                  <a:gd name="T67" fmla="*/ 0 h 174"/>
                  <a:gd name="T68" fmla="*/ 81 w 163"/>
                  <a:gd name="T69" fmla="*/ 0 h 17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63" h="174">
                    <a:moveTo>
                      <a:pt x="81" y="0"/>
                    </a:moveTo>
                    <a:lnTo>
                      <a:pt x="56" y="0"/>
                    </a:lnTo>
                    <a:lnTo>
                      <a:pt x="36" y="4"/>
                    </a:lnTo>
                    <a:lnTo>
                      <a:pt x="20" y="10"/>
                    </a:lnTo>
                    <a:lnTo>
                      <a:pt x="9" y="16"/>
                    </a:lnTo>
                    <a:lnTo>
                      <a:pt x="1" y="24"/>
                    </a:lnTo>
                    <a:lnTo>
                      <a:pt x="0" y="31"/>
                    </a:lnTo>
                    <a:lnTo>
                      <a:pt x="0" y="39"/>
                    </a:lnTo>
                    <a:lnTo>
                      <a:pt x="1" y="43"/>
                    </a:lnTo>
                    <a:lnTo>
                      <a:pt x="1" y="127"/>
                    </a:lnTo>
                    <a:lnTo>
                      <a:pt x="1" y="136"/>
                    </a:lnTo>
                    <a:lnTo>
                      <a:pt x="7" y="144"/>
                    </a:lnTo>
                    <a:lnTo>
                      <a:pt x="14" y="154"/>
                    </a:lnTo>
                    <a:lnTo>
                      <a:pt x="24" y="159"/>
                    </a:lnTo>
                    <a:lnTo>
                      <a:pt x="36" y="163"/>
                    </a:lnTo>
                    <a:lnTo>
                      <a:pt x="49" y="169"/>
                    </a:lnTo>
                    <a:lnTo>
                      <a:pt x="64" y="171"/>
                    </a:lnTo>
                    <a:lnTo>
                      <a:pt x="81" y="174"/>
                    </a:lnTo>
                    <a:lnTo>
                      <a:pt x="96" y="171"/>
                    </a:lnTo>
                    <a:lnTo>
                      <a:pt x="111" y="169"/>
                    </a:lnTo>
                    <a:lnTo>
                      <a:pt x="126" y="163"/>
                    </a:lnTo>
                    <a:lnTo>
                      <a:pt x="138" y="159"/>
                    </a:lnTo>
                    <a:lnTo>
                      <a:pt x="146" y="154"/>
                    </a:lnTo>
                    <a:lnTo>
                      <a:pt x="152" y="144"/>
                    </a:lnTo>
                    <a:lnTo>
                      <a:pt x="158" y="136"/>
                    </a:lnTo>
                    <a:lnTo>
                      <a:pt x="160" y="127"/>
                    </a:lnTo>
                    <a:lnTo>
                      <a:pt x="160" y="43"/>
                    </a:lnTo>
                    <a:lnTo>
                      <a:pt x="163" y="39"/>
                    </a:lnTo>
                    <a:lnTo>
                      <a:pt x="163" y="31"/>
                    </a:lnTo>
                    <a:lnTo>
                      <a:pt x="158" y="24"/>
                    </a:lnTo>
                    <a:lnTo>
                      <a:pt x="152" y="16"/>
                    </a:lnTo>
                    <a:lnTo>
                      <a:pt x="140" y="10"/>
                    </a:lnTo>
                    <a:lnTo>
                      <a:pt x="126" y="4"/>
                    </a:lnTo>
                    <a:lnTo>
                      <a:pt x="106" y="0"/>
                    </a:lnTo>
                    <a:lnTo>
                      <a:pt x="81" y="0"/>
                    </a:lnTo>
                  </a:path>
                </a:pathLst>
              </a:custGeom>
              <a:noFill/>
              <a:ln w="0" cap="sq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9" name="Freeform 10"/>
              <p:cNvSpPr>
                <a:spLocks noChangeAspect="1"/>
              </p:cNvSpPr>
              <p:nvPr/>
            </p:nvSpPr>
            <p:spPr bwMode="auto">
              <a:xfrm>
                <a:off x="1602" y="1439"/>
                <a:ext cx="120" cy="102"/>
              </a:xfrm>
              <a:custGeom>
                <a:avLst/>
                <a:gdLst>
                  <a:gd name="T0" fmla="*/ 61 w 120"/>
                  <a:gd name="T1" fmla="*/ 0 h 102"/>
                  <a:gd name="T2" fmla="*/ 29 w 120"/>
                  <a:gd name="T3" fmla="*/ 3 h 102"/>
                  <a:gd name="T4" fmla="*/ 12 w 120"/>
                  <a:gd name="T5" fmla="*/ 11 h 102"/>
                  <a:gd name="T6" fmla="*/ 3 w 120"/>
                  <a:gd name="T7" fmla="*/ 23 h 102"/>
                  <a:gd name="T8" fmla="*/ 0 w 120"/>
                  <a:gd name="T9" fmla="*/ 39 h 102"/>
                  <a:gd name="T10" fmla="*/ 3 w 120"/>
                  <a:gd name="T11" fmla="*/ 54 h 102"/>
                  <a:gd name="T12" fmla="*/ 3 w 120"/>
                  <a:gd name="T13" fmla="*/ 66 h 102"/>
                  <a:gd name="T14" fmla="*/ 7 w 120"/>
                  <a:gd name="T15" fmla="*/ 78 h 102"/>
                  <a:gd name="T16" fmla="*/ 12 w 120"/>
                  <a:gd name="T17" fmla="*/ 86 h 102"/>
                  <a:gd name="T18" fmla="*/ 19 w 120"/>
                  <a:gd name="T19" fmla="*/ 92 h 102"/>
                  <a:gd name="T20" fmla="*/ 29 w 120"/>
                  <a:gd name="T21" fmla="*/ 98 h 102"/>
                  <a:gd name="T22" fmla="*/ 44 w 120"/>
                  <a:gd name="T23" fmla="*/ 99 h 102"/>
                  <a:gd name="T24" fmla="*/ 61 w 120"/>
                  <a:gd name="T25" fmla="*/ 102 h 102"/>
                  <a:gd name="T26" fmla="*/ 79 w 120"/>
                  <a:gd name="T27" fmla="*/ 99 h 102"/>
                  <a:gd name="T28" fmla="*/ 91 w 120"/>
                  <a:gd name="T29" fmla="*/ 98 h 102"/>
                  <a:gd name="T30" fmla="*/ 100 w 120"/>
                  <a:gd name="T31" fmla="*/ 92 h 102"/>
                  <a:gd name="T32" fmla="*/ 108 w 120"/>
                  <a:gd name="T33" fmla="*/ 86 h 102"/>
                  <a:gd name="T34" fmla="*/ 115 w 120"/>
                  <a:gd name="T35" fmla="*/ 78 h 102"/>
                  <a:gd name="T36" fmla="*/ 118 w 120"/>
                  <a:gd name="T37" fmla="*/ 66 h 102"/>
                  <a:gd name="T38" fmla="*/ 120 w 120"/>
                  <a:gd name="T39" fmla="*/ 39 h 102"/>
                  <a:gd name="T40" fmla="*/ 118 w 120"/>
                  <a:gd name="T41" fmla="*/ 23 h 102"/>
                  <a:gd name="T42" fmla="*/ 111 w 120"/>
                  <a:gd name="T43" fmla="*/ 11 h 102"/>
                  <a:gd name="T44" fmla="*/ 93 w 120"/>
                  <a:gd name="T45" fmla="*/ 3 h 102"/>
                  <a:gd name="T46" fmla="*/ 61 w 120"/>
                  <a:gd name="T47" fmla="*/ 0 h 102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20" h="102">
                    <a:moveTo>
                      <a:pt x="61" y="0"/>
                    </a:moveTo>
                    <a:lnTo>
                      <a:pt x="29" y="3"/>
                    </a:lnTo>
                    <a:lnTo>
                      <a:pt x="12" y="11"/>
                    </a:lnTo>
                    <a:lnTo>
                      <a:pt x="3" y="23"/>
                    </a:lnTo>
                    <a:lnTo>
                      <a:pt x="0" y="39"/>
                    </a:lnTo>
                    <a:lnTo>
                      <a:pt x="3" y="54"/>
                    </a:lnTo>
                    <a:lnTo>
                      <a:pt x="3" y="66"/>
                    </a:lnTo>
                    <a:lnTo>
                      <a:pt x="7" y="78"/>
                    </a:lnTo>
                    <a:lnTo>
                      <a:pt x="12" y="86"/>
                    </a:lnTo>
                    <a:lnTo>
                      <a:pt x="19" y="92"/>
                    </a:lnTo>
                    <a:lnTo>
                      <a:pt x="29" y="98"/>
                    </a:lnTo>
                    <a:lnTo>
                      <a:pt x="44" y="99"/>
                    </a:lnTo>
                    <a:lnTo>
                      <a:pt x="61" y="102"/>
                    </a:lnTo>
                    <a:lnTo>
                      <a:pt x="79" y="99"/>
                    </a:lnTo>
                    <a:lnTo>
                      <a:pt x="91" y="98"/>
                    </a:lnTo>
                    <a:lnTo>
                      <a:pt x="100" y="92"/>
                    </a:lnTo>
                    <a:lnTo>
                      <a:pt x="108" y="86"/>
                    </a:lnTo>
                    <a:lnTo>
                      <a:pt x="115" y="78"/>
                    </a:lnTo>
                    <a:lnTo>
                      <a:pt x="118" y="66"/>
                    </a:lnTo>
                    <a:lnTo>
                      <a:pt x="120" y="39"/>
                    </a:lnTo>
                    <a:lnTo>
                      <a:pt x="118" y="23"/>
                    </a:lnTo>
                    <a:lnTo>
                      <a:pt x="111" y="11"/>
                    </a:lnTo>
                    <a:lnTo>
                      <a:pt x="93" y="3"/>
                    </a:lnTo>
                    <a:lnTo>
                      <a:pt x="61" y="0"/>
                    </a:lnTo>
                  </a:path>
                </a:pathLst>
              </a:custGeom>
              <a:noFill/>
              <a:ln w="0" cap="sq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0" name="Freeform 11"/>
              <p:cNvSpPr>
                <a:spLocks noChangeAspect="1"/>
              </p:cNvSpPr>
              <p:nvPr/>
            </p:nvSpPr>
            <p:spPr bwMode="auto">
              <a:xfrm>
                <a:off x="1602" y="1478"/>
                <a:ext cx="120" cy="35"/>
              </a:xfrm>
              <a:custGeom>
                <a:avLst/>
                <a:gdLst>
                  <a:gd name="T0" fmla="*/ 0 w 120"/>
                  <a:gd name="T1" fmla="*/ 0 h 35"/>
                  <a:gd name="T2" fmla="*/ 29 w 120"/>
                  <a:gd name="T3" fmla="*/ 0 h 35"/>
                  <a:gd name="T4" fmla="*/ 32 w 120"/>
                  <a:gd name="T5" fmla="*/ 15 h 35"/>
                  <a:gd name="T6" fmla="*/ 39 w 120"/>
                  <a:gd name="T7" fmla="*/ 27 h 35"/>
                  <a:gd name="T8" fmla="*/ 48 w 120"/>
                  <a:gd name="T9" fmla="*/ 32 h 35"/>
                  <a:gd name="T10" fmla="*/ 61 w 120"/>
                  <a:gd name="T11" fmla="*/ 35 h 35"/>
                  <a:gd name="T12" fmla="*/ 71 w 120"/>
                  <a:gd name="T13" fmla="*/ 32 h 35"/>
                  <a:gd name="T14" fmla="*/ 80 w 120"/>
                  <a:gd name="T15" fmla="*/ 27 h 35"/>
                  <a:gd name="T16" fmla="*/ 88 w 120"/>
                  <a:gd name="T17" fmla="*/ 15 h 35"/>
                  <a:gd name="T18" fmla="*/ 91 w 120"/>
                  <a:gd name="T19" fmla="*/ 0 h 35"/>
                  <a:gd name="T20" fmla="*/ 120 w 120"/>
                  <a:gd name="T21" fmla="*/ 0 h 3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20" h="35">
                    <a:moveTo>
                      <a:pt x="0" y="0"/>
                    </a:moveTo>
                    <a:lnTo>
                      <a:pt x="29" y="0"/>
                    </a:lnTo>
                    <a:lnTo>
                      <a:pt x="32" y="15"/>
                    </a:lnTo>
                    <a:lnTo>
                      <a:pt x="39" y="27"/>
                    </a:lnTo>
                    <a:lnTo>
                      <a:pt x="48" y="32"/>
                    </a:lnTo>
                    <a:lnTo>
                      <a:pt x="61" y="35"/>
                    </a:lnTo>
                    <a:lnTo>
                      <a:pt x="71" y="32"/>
                    </a:lnTo>
                    <a:lnTo>
                      <a:pt x="80" y="27"/>
                    </a:lnTo>
                    <a:lnTo>
                      <a:pt x="88" y="15"/>
                    </a:lnTo>
                    <a:lnTo>
                      <a:pt x="91" y="0"/>
                    </a:lnTo>
                    <a:lnTo>
                      <a:pt x="120" y="0"/>
                    </a:lnTo>
                  </a:path>
                </a:pathLst>
              </a:custGeom>
              <a:noFill/>
              <a:ln w="0" cap="sq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1" name="Freeform 12"/>
              <p:cNvSpPr>
                <a:spLocks noChangeAspect="1"/>
              </p:cNvSpPr>
              <p:nvPr/>
            </p:nvSpPr>
            <p:spPr bwMode="auto">
              <a:xfrm>
                <a:off x="1606" y="1558"/>
                <a:ext cx="18" cy="24"/>
              </a:xfrm>
              <a:custGeom>
                <a:avLst/>
                <a:gdLst>
                  <a:gd name="T0" fmla="*/ 0 w 18"/>
                  <a:gd name="T1" fmla="*/ 0 h 24"/>
                  <a:gd name="T2" fmla="*/ 0 w 18"/>
                  <a:gd name="T3" fmla="*/ 7 h 24"/>
                  <a:gd name="T4" fmla="*/ 15 w 18"/>
                  <a:gd name="T5" fmla="*/ 24 h 24"/>
                  <a:gd name="T6" fmla="*/ 18 w 18"/>
                  <a:gd name="T7" fmla="*/ 24 h 24"/>
                  <a:gd name="T8" fmla="*/ 0 w 18"/>
                  <a:gd name="T9" fmla="*/ 0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" h="24">
                    <a:moveTo>
                      <a:pt x="0" y="0"/>
                    </a:moveTo>
                    <a:lnTo>
                      <a:pt x="0" y="7"/>
                    </a:lnTo>
                    <a:lnTo>
                      <a:pt x="15" y="24"/>
                    </a:lnTo>
                    <a:lnTo>
                      <a:pt x="18" y="24"/>
                    </a:lnTo>
                    <a:lnTo>
                      <a:pt x="0" y="0"/>
                    </a:lnTo>
                  </a:path>
                </a:pathLst>
              </a:custGeom>
              <a:noFill/>
              <a:ln w="0" cap="sq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2" name="Freeform 13"/>
              <p:cNvSpPr>
                <a:spLocks noChangeAspect="1"/>
              </p:cNvSpPr>
              <p:nvPr/>
            </p:nvSpPr>
            <p:spPr bwMode="auto">
              <a:xfrm>
                <a:off x="1617" y="1558"/>
                <a:ext cx="18" cy="24"/>
              </a:xfrm>
              <a:custGeom>
                <a:avLst/>
                <a:gdLst>
                  <a:gd name="T0" fmla="*/ 1 w 18"/>
                  <a:gd name="T1" fmla="*/ 0 h 24"/>
                  <a:gd name="T2" fmla="*/ 0 w 18"/>
                  <a:gd name="T3" fmla="*/ 0 h 24"/>
                  <a:gd name="T4" fmla="*/ 0 w 18"/>
                  <a:gd name="T5" fmla="*/ 3 h 24"/>
                  <a:gd name="T6" fmla="*/ 12 w 18"/>
                  <a:gd name="T7" fmla="*/ 24 h 24"/>
                  <a:gd name="T8" fmla="*/ 18 w 18"/>
                  <a:gd name="T9" fmla="*/ 22 h 24"/>
                  <a:gd name="T10" fmla="*/ 17 w 18"/>
                  <a:gd name="T11" fmla="*/ 10 h 24"/>
                  <a:gd name="T12" fmla="*/ 12 w 18"/>
                  <a:gd name="T13" fmla="*/ 6 h 24"/>
                  <a:gd name="T14" fmla="*/ 1 w 18"/>
                  <a:gd name="T15" fmla="*/ 0 h 2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8" h="24">
                    <a:moveTo>
                      <a:pt x="1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12" y="24"/>
                    </a:lnTo>
                    <a:lnTo>
                      <a:pt x="18" y="22"/>
                    </a:lnTo>
                    <a:lnTo>
                      <a:pt x="17" y="10"/>
                    </a:lnTo>
                    <a:lnTo>
                      <a:pt x="12" y="6"/>
                    </a:lnTo>
                    <a:lnTo>
                      <a:pt x="1" y="0"/>
                    </a:lnTo>
                  </a:path>
                </a:pathLst>
              </a:custGeom>
              <a:noFill/>
              <a:ln w="0" cap="sq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3" name="Freeform 14"/>
              <p:cNvSpPr>
                <a:spLocks noChangeAspect="1"/>
              </p:cNvSpPr>
              <p:nvPr/>
            </p:nvSpPr>
            <p:spPr bwMode="auto">
              <a:xfrm>
                <a:off x="1638" y="1564"/>
                <a:ext cx="20" cy="18"/>
              </a:xfrm>
              <a:custGeom>
                <a:avLst/>
                <a:gdLst>
                  <a:gd name="T0" fmla="*/ 0 w 20"/>
                  <a:gd name="T1" fmla="*/ 1 h 18"/>
                  <a:gd name="T2" fmla="*/ 3 w 20"/>
                  <a:gd name="T3" fmla="*/ 18 h 18"/>
                  <a:gd name="T4" fmla="*/ 15 w 20"/>
                  <a:gd name="T5" fmla="*/ 18 h 18"/>
                  <a:gd name="T6" fmla="*/ 20 w 20"/>
                  <a:gd name="T7" fmla="*/ 6 h 18"/>
                  <a:gd name="T8" fmla="*/ 20 w 20"/>
                  <a:gd name="T9" fmla="*/ 1 h 18"/>
                  <a:gd name="T10" fmla="*/ 15 w 20"/>
                  <a:gd name="T11" fmla="*/ 0 h 18"/>
                  <a:gd name="T12" fmla="*/ 0 w 20"/>
                  <a:gd name="T13" fmla="*/ 1 h 1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0" h="18">
                    <a:moveTo>
                      <a:pt x="0" y="1"/>
                    </a:moveTo>
                    <a:lnTo>
                      <a:pt x="3" y="18"/>
                    </a:lnTo>
                    <a:lnTo>
                      <a:pt x="15" y="18"/>
                    </a:lnTo>
                    <a:lnTo>
                      <a:pt x="20" y="6"/>
                    </a:lnTo>
                    <a:lnTo>
                      <a:pt x="20" y="1"/>
                    </a:lnTo>
                    <a:lnTo>
                      <a:pt x="15" y="0"/>
                    </a:lnTo>
                    <a:lnTo>
                      <a:pt x="0" y="1"/>
                    </a:lnTo>
                  </a:path>
                </a:pathLst>
              </a:custGeom>
              <a:noFill/>
              <a:ln w="0" cap="sq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4" name="Freeform 15"/>
              <p:cNvSpPr>
                <a:spLocks noChangeAspect="1"/>
              </p:cNvSpPr>
              <p:nvPr/>
            </p:nvSpPr>
            <p:spPr bwMode="auto">
              <a:xfrm>
                <a:off x="1669" y="1564"/>
                <a:ext cx="19" cy="18"/>
              </a:xfrm>
              <a:custGeom>
                <a:avLst/>
                <a:gdLst>
                  <a:gd name="T0" fmla="*/ 4 w 19"/>
                  <a:gd name="T1" fmla="*/ 0 h 18"/>
                  <a:gd name="T2" fmla="*/ 0 w 19"/>
                  <a:gd name="T3" fmla="*/ 1 h 18"/>
                  <a:gd name="T4" fmla="*/ 0 w 19"/>
                  <a:gd name="T5" fmla="*/ 6 h 18"/>
                  <a:gd name="T6" fmla="*/ 4 w 19"/>
                  <a:gd name="T7" fmla="*/ 18 h 18"/>
                  <a:gd name="T8" fmla="*/ 16 w 19"/>
                  <a:gd name="T9" fmla="*/ 18 h 18"/>
                  <a:gd name="T10" fmla="*/ 19 w 19"/>
                  <a:gd name="T11" fmla="*/ 1 h 18"/>
                  <a:gd name="T12" fmla="*/ 4 w 19"/>
                  <a:gd name="T13" fmla="*/ 0 h 1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9" h="18">
                    <a:moveTo>
                      <a:pt x="4" y="0"/>
                    </a:moveTo>
                    <a:lnTo>
                      <a:pt x="0" y="1"/>
                    </a:lnTo>
                    <a:lnTo>
                      <a:pt x="0" y="6"/>
                    </a:lnTo>
                    <a:lnTo>
                      <a:pt x="4" y="18"/>
                    </a:lnTo>
                    <a:lnTo>
                      <a:pt x="16" y="18"/>
                    </a:lnTo>
                    <a:lnTo>
                      <a:pt x="19" y="1"/>
                    </a:lnTo>
                    <a:lnTo>
                      <a:pt x="4" y="0"/>
                    </a:lnTo>
                  </a:path>
                </a:pathLst>
              </a:custGeom>
              <a:noFill/>
              <a:ln w="0" cap="sq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5" name="Freeform 16"/>
              <p:cNvSpPr>
                <a:spLocks noChangeAspect="1"/>
              </p:cNvSpPr>
              <p:nvPr/>
            </p:nvSpPr>
            <p:spPr bwMode="auto">
              <a:xfrm>
                <a:off x="1690" y="1558"/>
                <a:ext cx="20" cy="24"/>
              </a:xfrm>
              <a:custGeom>
                <a:avLst/>
                <a:gdLst>
                  <a:gd name="T0" fmla="*/ 5 w 20"/>
                  <a:gd name="T1" fmla="*/ 6 h 24"/>
                  <a:gd name="T2" fmla="*/ 3 w 20"/>
                  <a:gd name="T3" fmla="*/ 10 h 24"/>
                  <a:gd name="T4" fmla="*/ 0 w 20"/>
                  <a:gd name="T5" fmla="*/ 22 h 24"/>
                  <a:gd name="T6" fmla="*/ 8 w 20"/>
                  <a:gd name="T7" fmla="*/ 24 h 24"/>
                  <a:gd name="T8" fmla="*/ 20 w 20"/>
                  <a:gd name="T9" fmla="*/ 3 h 24"/>
                  <a:gd name="T10" fmla="*/ 20 w 20"/>
                  <a:gd name="T11" fmla="*/ 0 h 24"/>
                  <a:gd name="T12" fmla="*/ 17 w 20"/>
                  <a:gd name="T13" fmla="*/ 0 h 24"/>
                  <a:gd name="T14" fmla="*/ 5 w 20"/>
                  <a:gd name="T15" fmla="*/ 6 h 2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0" h="24">
                    <a:moveTo>
                      <a:pt x="5" y="6"/>
                    </a:moveTo>
                    <a:lnTo>
                      <a:pt x="3" y="10"/>
                    </a:lnTo>
                    <a:lnTo>
                      <a:pt x="0" y="22"/>
                    </a:lnTo>
                    <a:lnTo>
                      <a:pt x="8" y="24"/>
                    </a:lnTo>
                    <a:lnTo>
                      <a:pt x="20" y="3"/>
                    </a:lnTo>
                    <a:lnTo>
                      <a:pt x="20" y="0"/>
                    </a:lnTo>
                    <a:lnTo>
                      <a:pt x="17" y="0"/>
                    </a:lnTo>
                    <a:lnTo>
                      <a:pt x="5" y="6"/>
                    </a:lnTo>
                  </a:path>
                </a:pathLst>
              </a:custGeom>
              <a:noFill/>
              <a:ln w="0" cap="sq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6" name="Freeform 17"/>
              <p:cNvSpPr>
                <a:spLocks noChangeAspect="1"/>
              </p:cNvSpPr>
              <p:nvPr/>
            </p:nvSpPr>
            <p:spPr bwMode="auto">
              <a:xfrm>
                <a:off x="1701" y="1558"/>
                <a:ext cx="19" cy="24"/>
              </a:xfrm>
              <a:custGeom>
                <a:avLst/>
                <a:gdLst>
                  <a:gd name="T0" fmla="*/ 16 w 19"/>
                  <a:gd name="T1" fmla="*/ 0 h 24"/>
                  <a:gd name="T2" fmla="*/ 0 w 19"/>
                  <a:gd name="T3" fmla="*/ 24 h 24"/>
                  <a:gd name="T4" fmla="*/ 1 w 19"/>
                  <a:gd name="T5" fmla="*/ 24 h 24"/>
                  <a:gd name="T6" fmla="*/ 19 w 19"/>
                  <a:gd name="T7" fmla="*/ 7 h 24"/>
                  <a:gd name="T8" fmla="*/ 16 w 19"/>
                  <a:gd name="T9" fmla="*/ 0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" h="24">
                    <a:moveTo>
                      <a:pt x="16" y="0"/>
                    </a:moveTo>
                    <a:lnTo>
                      <a:pt x="0" y="24"/>
                    </a:lnTo>
                    <a:lnTo>
                      <a:pt x="1" y="24"/>
                    </a:lnTo>
                    <a:lnTo>
                      <a:pt x="19" y="7"/>
                    </a:lnTo>
                    <a:lnTo>
                      <a:pt x="16" y="0"/>
                    </a:lnTo>
                  </a:path>
                </a:pathLst>
              </a:custGeom>
              <a:noFill/>
              <a:ln w="0" cap="sq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7" name="Freeform 18"/>
              <p:cNvSpPr>
                <a:spLocks noChangeAspect="1"/>
              </p:cNvSpPr>
              <p:nvPr/>
            </p:nvSpPr>
            <p:spPr bwMode="auto">
              <a:xfrm>
                <a:off x="1638" y="1451"/>
                <a:ext cx="50" cy="48"/>
              </a:xfrm>
              <a:custGeom>
                <a:avLst/>
                <a:gdLst>
                  <a:gd name="T0" fmla="*/ 26 w 50"/>
                  <a:gd name="T1" fmla="*/ 0 h 48"/>
                  <a:gd name="T2" fmla="*/ 12 w 50"/>
                  <a:gd name="T3" fmla="*/ 3 h 48"/>
                  <a:gd name="T4" fmla="*/ 6 w 50"/>
                  <a:gd name="T5" fmla="*/ 8 h 48"/>
                  <a:gd name="T6" fmla="*/ 0 w 50"/>
                  <a:gd name="T7" fmla="*/ 17 h 48"/>
                  <a:gd name="T8" fmla="*/ 0 w 50"/>
                  <a:gd name="T9" fmla="*/ 24 h 48"/>
                  <a:gd name="T10" fmla="*/ 0 w 50"/>
                  <a:gd name="T11" fmla="*/ 35 h 48"/>
                  <a:gd name="T12" fmla="*/ 6 w 50"/>
                  <a:gd name="T13" fmla="*/ 41 h 48"/>
                  <a:gd name="T14" fmla="*/ 12 w 50"/>
                  <a:gd name="T15" fmla="*/ 47 h 48"/>
                  <a:gd name="T16" fmla="*/ 26 w 50"/>
                  <a:gd name="T17" fmla="*/ 48 h 48"/>
                  <a:gd name="T18" fmla="*/ 35 w 50"/>
                  <a:gd name="T19" fmla="*/ 47 h 48"/>
                  <a:gd name="T20" fmla="*/ 43 w 50"/>
                  <a:gd name="T21" fmla="*/ 41 h 48"/>
                  <a:gd name="T22" fmla="*/ 47 w 50"/>
                  <a:gd name="T23" fmla="*/ 35 h 48"/>
                  <a:gd name="T24" fmla="*/ 50 w 50"/>
                  <a:gd name="T25" fmla="*/ 24 h 48"/>
                  <a:gd name="T26" fmla="*/ 47 w 50"/>
                  <a:gd name="T27" fmla="*/ 17 h 48"/>
                  <a:gd name="T28" fmla="*/ 43 w 50"/>
                  <a:gd name="T29" fmla="*/ 8 h 48"/>
                  <a:gd name="T30" fmla="*/ 35 w 50"/>
                  <a:gd name="T31" fmla="*/ 3 h 48"/>
                  <a:gd name="T32" fmla="*/ 26 w 50"/>
                  <a:gd name="T33" fmla="*/ 0 h 4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0" h="48">
                    <a:moveTo>
                      <a:pt x="26" y="0"/>
                    </a:moveTo>
                    <a:lnTo>
                      <a:pt x="12" y="3"/>
                    </a:lnTo>
                    <a:lnTo>
                      <a:pt x="6" y="8"/>
                    </a:lnTo>
                    <a:lnTo>
                      <a:pt x="0" y="17"/>
                    </a:lnTo>
                    <a:lnTo>
                      <a:pt x="0" y="24"/>
                    </a:lnTo>
                    <a:lnTo>
                      <a:pt x="0" y="35"/>
                    </a:lnTo>
                    <a:lnTo>
                      <a:pt x="6" y="41"/>
                    </a:lnTo>
                    <a:lnTo>
                      <a:pt x="12" y="47"/>
                    </a:lnTo>
                    <a:lnTo>
                      <a:pt x="26" y="48"/>
                    </a:lnTo>
                    <a:lnTo>
                      <a:pt x="35" y="47"/>
                    </a:lnTo>
                    <a:lnTo>
                      <a:pt x="43" y="41"/>
                    </a:lnTo>
                    <a:lnTo>
                      <a:pt x="47" y="35"/>
                    </a:lnTo>
                    <a:lnTo>
                      <a:pt x="50" y="24"/>
                    </a:lnTo>
                    <a:lnTo>
                      <a:pt x="47" y="17"/>
                    </a:lnTo>
                    <a:lnTo>
                      <a:pt x="43" y="8"/>
                    </a:lnTo>
                    <a:lnTo>
                      <a:pt x="35" y="3"/>
                    </a:lnTo>
                    <a:lnTo>
                      <a:pt x="26" y="0"/>
                    </a:lnTo>
                  </a:path>
                </a:pathLst>
              </a:custGeom>
              <a:noFill/>
              <a:ln w="0" cap="sq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8" name="Line 19"/>
              <p:cNvSpPr>
                <a:spLocks noChangeAspect="1" noChangeShapeType="1"/>
              </p:cNvSpPr>
              <p:nvPr/>
            </p:nvSpPr>
            <p:spPr bwMode="auto">
              <a:xfrm>
                <a:off x="1644" y="1441"/>
                <a:ext cx="1" cy="19"/>
              </a:xfrm>
              <a:prstGeom prst="line">
                <a:avLst/>
              </a:prstGeom>
              <a:noFill/>
              <a:ln w="0" cap="sq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9" name="Line 20"/>
              <p:cNvSpPr>
                <a:spLocks noChangeAspect="1" noChangeShapeType="1"/>
              </p:cNvSpPr>
              <p:nvPr/>
            </p:nvSpPr>
            <p:spPr bwMode="auto">
              <a:xfrm flipV="1">
                <a:off x="1661" y="1441"/>
                <a:ext cx="1" cy="13"/>
              </a:xfrm>
              <a:prstGeom prst="line">
                <a:avLst/>
              </a:prstGeom>
              <a:noFill/>
              <a:ln w="0" cap="sq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0" name="Line 21"/>
              <p:cNvSpPr>
                <a:spLocks noChangeAspect="1" noChangeShapeType="1"/>
              </p:cNvSpPr>
              <p:nvPr/>
            </p:nvSpPr>
            <p:spPr bwMode="auto">
              <a:xfrm>
                <a:off x="1678" y="1441"/>
                <a:ext cx="1" cy="19"/>
              </a:xfrm>
              <a:prstGeom prst="line">
                <a:avLst/>
              </a:prstGeom>
              <a:noFill/>
              <a:ln w="0" cap="sq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1" name="Line 22"/>
              <p:cNvSpPr>
                <a:spLocks noChangeAspect="1" noChangeShapeType="1"/>
              </p:cNvSpPr>
              <p:nvPr/>
            </p:nvSpPr>
            <p:spPr bwMode="auto">
              <a:xfrm>
                <a:off x="1567" y="1483"/>
                <a:ext cx="15" cy="3"/>
              </a:xfrm>
              <a:prstGeom prst="line">
                <a:avLst/>
              </a:prstGeom>
              <a:noFill/>
              <a:ln w="0" cap="sq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2" name="Line 23"/>
              <p:cNvSpPr>
                <a:spLocks noChangeAspect="1" noChangeShapeType="1"/>
              </p:cNvSpPr>
              <p:nvPr/>
            </p:nvSpPr>
            <p:spPr bwMode="auto">
              <a:xfrm>
                <a:off x="1571" y="1540"/>
                <a:ext cx="11" cy="1"/>
              </a:xfrm>
              <a:prstGeom prst="line">
                <a:avLst/>
              </a:prstGeom>
              <a:noFill/>
              <a:ln w="0" cap="sq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3" name="Freeform 24"/>
              <p:cNvSpPr>
                <a:spLocks noChangeAspect="1"/>
              </p:cNvSpPr>
              <p:nvPr/>
            </p:nvSpPr>
            <p:spPr bwMode="auto">
              <a:xfrm>
                <a:off x="1634" y="1600"/>
                <a:ext cx="15" cy="24"/>
              </a:xfrm>
              <a:custGeom>
                <a:avLst/>
                <a:gdLst>
                  <a:gd name="T0" fmla="*/ 0 w 15"/>
                  <a:gd name="T1" fmla="*/ 0 h 24"/>
                  <a:gd name="T2" fmla="*/ 3 w 15"/>
                  <a:gd name="T3" fmla="*/ 7 h 24"/>
                  <a:gd name="T4" fmla="*/ 3 w 15"/>
                  <a:gd name="T5" fmla="*/ 16 h 24"/>
                  <a:gd name="T6" fmla="*/ 15 w 15"/>
                  <a:gd name="T7" fmla="*/ 19 h 24"/>
                  <a:gd name="T8" fmla="*/ 15 w 15"/>
                  <a:gd name="T9" fmla="*/ 24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5" h="24">
                    <a:moveTo>
                      <a:pt x="0" y="0"/>
                    </a:moveTo>
                    <a:lnTo>
                      <a:pt x="3" y="7"/>
                    </a:lnTo>
                    <a:lnTo>
                      <a:pt x="3" y="16"/>
                    </a:lnTo>
                    <a:lnTo>
                      <a:pt x="15" y="19"/>
                    </a:lnTo>
                    <a:lnTo>
                      <a:pt x="15" y="24"/>
                    </a:lnTo>
                  </a:path>
                </a:pathLst>
              </a:custGeom>
              <a:noFill/>
              <a:ln w="0" cap="sq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4" name="Line 25"/>
              <p:cNvSpPr>
                <a:spLocks noChangeAspect="1" noChangeShapeType="1"/>
              </p:cNvSpPr>
              <p:nvPr/>
            </p:nvSpPr>
            <p:spPr bwMode="auto">
              <a:xfrm flipV="1">
                <a:off x="1646" y="1603"/>
                <a:ext cx="12" cy="16"/>
              </a:xfrm>
              <a:prstGeom prst="line">
                <a:avLst/>
              </a:prstGeom>
              <a:noFill/>
              <a:ln w="0" cap="sq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5" name="Freeform 26"/>
              <p:cNvSpPr>
                <a:spLocks noChangeAspect="1"/>
              </p:cNvSpPr>
              <p:nvPr/>
            </p:nvSpPr>
            <p:spPr bwMode="auto">
              <a:xfrm>
                <a:off x="1666" y="1603"/>
                <a:ext cx="12" cy="21"/>
              </a:xfrm>
              <a:custGeom>
                <a:avLst/>
                <a:gdLst>
                  <a:gd name="T0" fmla="*/ 0 w 12"/>
                  <a:gd name="T1" fmla="*/ 0 h 21"/>
                  <a:gd name="T2" fmla="*/ 12 w 12"/>
                  <a:gd name="T3" fmla="*/ 16 h 21"/>
                  <a:gd name="T4" fmla="*/ 12 w 12"/>
                  <a:gd name="T5" fmla="*/ 21 h 2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2" h="21">
                    <a:moveTo>
                      <a:pt x="0" y="0"/>
                    </a:moveTo>
                    <a:lnTo>
                      <a:pt x="12" y="16"/>
                    </a:lnTo>
                    <a:lnTo>
                      <a:pt x="12" y="21"/>
                    </a:lnTo>
                  </a:path>
                </a:pathLst>
              </a:custGeom>
              <a:noFill/>
              <a:ln w="0" cap="sq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6" name="Freeform 27"/>
              <p:cNvSpPr>
                <a:spLocks noChangeAspect="1"/>
              </p:cNvSpPr>
              <p:nvPr/>
            </p:nvSpPr>
            <p:spPr bwMode="auto">
              <a:xfrm>
                <a:off x="1678" y="1600"/>
                <a:ext cx="12" cy="19"/>
              </a:xfrm>
              <a:custGeom>
                <a:avLst/>
                <a:gdLst>
                  <a:gd name="T0" fmla="*/ 0 w 12"/>
                  <a:gd name="T1" fmla="*/ 19 h 19"/>
                  <a:gd name="T2" fmla="*/ 10 w 12"/>
                  <a:gd name="T3" fmla="*/ 18 h 19"/>
                  <a:gd name="T4" fmla="*/ 10 w 12"/>
                  <a:gd name="T5" fmla="*/ 7 h 19"/>
                  <a:gd name="T6" fmla="*/ 12 w 12"/>
                  <a:gd name="T7" fmla="*/ 0 h 1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2" h="19">
                    <a:moveTo>
                      <a:pt x="0" y="19"/>
                    </a:moveTo>
                    <a:lnTo>
                      <a:pt x="10" y="18"/>
                    </a:lnTo>
                    <a:lnTo>
                      <a:pt x="10" y="7"/>
                    </a:lnTo>
                    <a:lnTo>
                      <a:pt x="12" y="0"/>
                    </a:lnTo>
                  </a:path>
                </a:pathLst>
              </a:custGeom>
              <a:noFill/>
              <a:ln w="0" cap="sq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7" name="Line 28"/>
              <p:cNvSpPr>
                <a:spLocks noChangeAspect="1" noChangeShapeType="1"/>
              </p:cNvSpPr>
              <p:nvPr/>
            </p:nvSpPr>
            <p:spPr bwMode="auto">
              <a:xfrm flipV="1">
                <a:off x="1661" y="1603"/>
                <a:ext cx="1" cy="235"/>
              </a:xfrm>
              <a:prstGeom prst="line">
                <a:avLst/>
              </a:prstGeom>
              <a:noFill/>
              <a:ln w="0" cap="sq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8" name="Line 29"/>
              <p:cNvSpPr>
                <a:spLocks noChangeAspect="1" noChangeShapeType="1"/>
              </p:cNvSpPr>
              <p:nvPr/>
            </p:nvSpPr>
            <p:spPr bwMode="auto">
              <a:xfrm>
                <a:off x="1740" y="1540"/>
                <a:ext cx="12" cy="1"/>
              </a:xfrm>
              <a:prstGeom prst="line">
                <a:avLst/>
              </a:prstGeom>
              <a:noFill/>
              <a:ln w="0" cap="sq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9" name="Line 30"/>
              <p:cNvSpPr>
                <a:spLocks noChangeAspect="1" noChangeShapeType="1"/>
              </p:cNvSpPr>
              <p:nvPr/>
            </p:nvSpPr>
            <p:spPr bwMode="auto">
              <a:xfrm flipV="1">
                <a:off x="1740" y="1483"/>
                <a:ext cx="14" cy="3"/>
              </a:xfrm>
              <a:prstGeom prst="line">
                <a:avLst/>
              </a:prstGeom>
              <a:noFill/>
              <a:ln w="0" cap="sq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0" name="Freeform 31"/>
              <p:cNvSpPr>
                <a:spLocks noChangeAspect="1"/>
              </p:cNvSpPr>
              <p:nvPr/>
            </p:nvSpPr>
            <p:spPr bwMode="auto">
              <a:xfrm>
                <a:off x="1742" y="1424"/>
                <a:ext cx="38" cy="51"/>
              </a:xfrm>
              <a:custGeom>
                <a:avLst/>
                <a:gdLst>
                  <a:gd name="T0" fmla="*/ 0 w 38"/>
                  <a:gd name="T1" fmla="*/ 0 h 51"/>
                  <a:gd name="T2" fmla="*/ 3 w 38"/>
                  <a:gd name="T3" fmla="*/ 12 h 51"/>
                  <a:gd name="T4" fmla="*/ 30 w 38"/>
                  <a:gd name="T5" fmla="*/ 20 h 51"/>
                  <a:gd name="T6" fmla="*/ 35 w 38"/>
                  <a:gd name="T7" fmla="*/ 24 h 51"/>
                  <a:gd name="T8" fmla="*/ 38 w 38"/>
                  <a:gd name="T9" fmla="*/ 30 h 51"/>
                  <a:gd name="T10" fmla="*/ 35 w 38"/>
                  <a:gd name="T11" fmla="*/ 35 h 51"/>
                  <a:gd name="T12" fmla="*/ 27 w 38"/>
                  <a:gd name="T13" fmla="*/ 39 h 51"/>
                  <a:gd name="T14" fmla="*/ 0 w 38"/>
                  <a:gd name="T15" fmla="*/ 51 h 5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8" h="51">
                    <a:moveTo>
                      <a:pt x="0" y="0"/>
                    </a:moveTo>
                    <a:lnTo>
                      <a:pt x="3" y="12"/>
                    </a:lnTo>
                    <a:lnTo>
                      <a:pt x="30" y="20"/>
                    </a:lnTo>
                    <a:lnTo>
                      <a:pt x="35" y="24"/>
                    </a:lnTo>
                    <a:lnTo>
                      <a:pt x="38" y="30"/>
                    </a:lnTo>
                    <a:lnTo>
                      <a:pt x="35" y="35"/>
                    </a:lnTo>
                    <a:lnTo>
                      <a:pt x="27" y="39"/>
                    </a:lnTo>
                    <a:lnTo>
                      <a:pt x="0" y="51"/>
                    </a:lnTo>
                  </a:path>
                </a:pathLst>
              </a:custGeom>
              <a:noFill/>
              <a:ln w="0" cap="sq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1" name="Freeform 32"/>
              <p:cNvSpPr>
                <a:spLocks noChangeAspect="1"/>
              </p:cNvSpPr>
              <p:nvPr/>
            </p:nvSpPr>
            <p:spPr bwMode="auto">
              <a:xfrm>
                <a:off x="1768" y="1460"/>
                <a:ext cx="248" cy="6"/>
              </a:xfrm>
              <a:custGeom>
                <a:avLst/>
                <a:gdLst>
                  <a:gd name="T0" fmla="*/ 0 w 248"/>
                  <a:gd name="T1" fmla="*/ 6 h 6"/>
                  <a:gd name="T2" fmla="*/ 36 w 248"/>
                  <a:gd name="T3" fmla="*/ 3 h 6"/>
                  <a:gd name="T4" fmla="*/ 91 w 248"/>
                  <a:gd name="T5" fmla="*/ 0 h 6"/>
                  <a:gd name="T6" fmla="*/ 248 w 248"/>
                  <a:gd name="T7" fmla="*/ 3 h 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48" h="6">
                    <a:moveTo>
                      <a:pt x="0" y="6"/>
                    </a:moveTo>
                    <a:lnTo>
                      <a:pt x="36" y="3"/>
                    </a:lnTo>
                    <a:lnTo>
                      <a:pt x="91" y="0"/>
                    </a:lnTo>
                    <a:lnTo>
                      <a:pt x="248" y="3"/>
                    </a:lnTo>
                  </a:path>
                </a:pathLst>
              </a:custGeom>
              <a:noFill/>
              <a:ln w="0" cap="sq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2" name="Freeform 33"/>
              <p:cNvSpPr>
                <a:spLocks noChangeAspect="1"/>
              </p:cNvSpPr>
              <p:nvPr/>
            </p:nvSpPr>
            <p:spPr bwMode="auto">
              <a:xfrm>
                <a:off x="1780" y="1450"/>
                <a:ext cx="242" cy="6"/>
              </a:xfrm>
              <a:custGeom>
                <a:avLst/>
                <a:gdLst>
                  <a:gd name="T0" fmla="*/ 242 w 242"/>
                  <a:gd name="T1" fmla="*/ 6 h 6"/>
                  <a:gd name="T2" fmla="*/ 62 w 242"/>
                  <a:gd name="T3" fmla="*/ 0 h 6"/>
                  <a:gd name="T4" fmla="*/ 29 w 242"/>
                  <a:gd name="T5" fmla="*/ 0 h 6"/>
                  <a:gd name="T6" fmla="*/ 0 w 242"/>
                  <a:gd name="T7" fmla="*/ 4 h 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42" h="6">
                    <a:moveTo>
                      <a:pt x="242" y="6"/>
                    </a:moveTo>
                    <a:lnTo>
                      <a:pt x="62" y="0"/>
                    </a:lnTo>
                    <a:lnTo>
                      <a:pt x="29" y="0"/>
                    </a:lnTo>
                    <a:lnTo>
                      <a:pt x="0" y="4"/>
                    </a:lnTo>
                  </a:path>
                </a:pathLst>
              </a:custGeom>
              <a:noFill/>
              <a:ln w="0" cap="sq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3" name="Freeform 34"/>
              <p:cNvSpPr>
                <a:spLocks noChangeAspect="1"/>
              </p:cNvSpPr>
              <p:nvPr/>
            </p:nvSpPr>
            <p:spPr bwMode="auto">
              <a:xfrm>
                <a:off x="1772" y="1432"/>
                <a:ext cx="77" cy="12"/>
              </a:xfrm>
              <a:custGeom>
                <a:avLst/>
                <a:gdLst>
                  <a:gd name="T0" fmla="*/ 0 w 77"/>
                  <a:gd name="T1" fmla="*/ 12 h 12"/>
                  <a:gd name="T2" fmla="*/ 37 w 77"/>
                  <a:gd name="T3" fmla="*/ 3 h 12"/>
                  <a:gd name="T4" fmla="*/ 60 w 77"/>
                  <a:gd name="T5" fmla="*/ 0 h 12"/>
                  <a:gd name="T6" fmla="*/ 77 w 77"/>
                  <a:gd name="T7" fmla="*/ 0 h 1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77" h="12">
                    <a:moveTo>
                      <a:pt x="0" y="12"/>
                    </a:moveTo>
                    <a:lnTo>
                      <a:pt x="37" y="3"/>
                    </a:lnTo>
                    <a:lnTo>
                      <a:pt x="60" y="0"/>
                    </a:lnTo>
                    <a:lnTo>
                      <a:pt x="77" y="0"/>
                    </a:lnTo>
                  </a:path>
                </a:pathLst>
              </a:custGeom>
              <a:noFill/>
              <a:ln w="0" cap="sq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4" name="Freeform 35"/>
              <p:cNvSpPr>
                <a:spLocks noChangeAspect="1"/>
              </p:cNvSpPr>
              <p:nvPr/>
            </p:nvSpPr>
            <p:spPr bwMode="auto">
              <a:xfrm>
                <a:off x="1544" y="1424"/>
                <a:ext cx="39" cy="51"/>
              </a:xfrm>
              <a:custGeom>
                <a:avLst/>
                <a:gdLst>
                  <a:gd name="T0" fmla="*/ 38 w 39"/>
                  <a:gd name="T1" fmla="*/ 0 h 51"/>
                  <a:gd name="T2" fmla="*/ 38 w 39"/>
                  <a:gd name="T3" fmla="*/ 12 h 51"/>
                  <a:gd name="T4" fmla="*/ 10 w 39"/>
                  <a:gd name="T5" fmla="*/ 20 h 51"/>
                  <a:gd name="T6" fmla="*/ 3 w 39"/>
                  <a:gd name="T7" fmla="*/ 24 h 51"/>
                  <a:gd name="T8" fmla="*/ 0 w 39"/>
                  <a:gd name="T9" fmla="*/ 30 h 51"/>
                  <a:gd name="T10" fmla="*/ 3 w 39"/>
                  <a:gd name="T11" fmla="*/ 35 h 51"/>
                  <a:gd name="T12" fmla="*/ 10 w 39"/>
                  <a:gd name="T13" fmla="*/ 39 h 51"/>
                  <a:gd name="T14" fmla="*/ 39 w 39"/>
                  <a:gd name="T15" fmla="*/ 51 h 5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9" h="51">
                    <a:moveTo>
                      <a:pt x="38" y="0"/>
                    </a:moveTo>
                    <a:lnTo>
                      <a:pt x="38" y="12"/>
                    </a:lnTo>
                    <a:lnTo>
                      <a:pt x="10" y="20"/>
                    </a:lnTo>
                    <a:lnTo>
                      <a:pt x="3" y="24"/>
                    </a:lnTo>
                    <a:lnTo>
                      <a:pt x="0" y="30"/>
                    </a:lnTo>
                    <a:lnTo>
                      <a:pt x="3" y="35"/>
                    </a:lnTo>
                    <a:lnTo>
                      <a:pt x="10" y="39"/>
                    </a:lnTo>
                    <a:lnTo>
                      <a:pt x="39" y="51"/>
                    </a:lnTo>
                  </a:path>
                </a:pathLst>
              </a:custGeom>
              <a:noFill/>
              <a:ln w="0" cap="sq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5" name="Freeform 36"/>
              <p:cNvSpPr>
                <a:spLocks noChangeAspect="1"/>
              </p:cNvSpPr>
              <p:nvPr/>
            </p:nvSpPr>
            <p:spPr bwMode="auto">
              <a:xfrm>
                <a:off x="1309" y="1460"/>
                <a:ext cx="250" cy="6"/>
              </a:xfrm>
              <a:custGeom>
                <a:avLst/>
                <a:gdLst>
                  <a:gd name="T0" fmla="*/ 250 w 250"/>
                  <a:gd name="T1" fmla="*/ 6 h 6"/>
                  <a:gd name="T2" fmla="*/ 210 w 250"/>
                  <a:gd name="T3" fmla="*/ 3 h 6"/>
                  <a:gd name="T4" fmla="*/ 158 w 250"/>
                  <a:gd name="T5" fmla="*/ 0 h 6"/>
                  <a:gd name="T6" fmla="*/ 0 w 250"/>
                  <a:gd name="T7" fmla="*/ 3 h 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50" h="6">
                    <a:moveTo>
                      <a:pt x="250" y="6"/>
                    </a:moveTo>
                    <a:lnTo>
                      <a:pt x="210" y="3"/>
                    </a:lnTo>
                    <a:lnTo>
                      <a:pt x="158" y="0"/>
                    </a:lnTo>
                    <a:lnTo>
                      <a:pt x="0" y="3"/>
                    </a:lnTo>
                  </a:path>
                </a:pathLst>
              </a:custGeom>
              <a:noFill/>
              <a:ln w="0" cap="sq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6" name="Freeform 37"/>
              <p:cNvSpPr>
                <a:spLocks noChangeAspect="1"/>
              </p:cNvSpPr>
              <p:nvPr/>
            </p:nvSpPr>
            <p:spPr bwMode="auto">
              <a:xfrm>
                <a:off x="1301" y="1450"/>
                <a:ext cx="243" cy="6"/>
              </a:xfrm>
              <a:custGeom>
                <a:avLst/>
                <a:gdLst>
                  <a:gd name="T0" fmla="*/ 0 w 243"/>
                  <a:gd name="T1" fmla="*/ 6 h 6"/>
                  <a:gd name="T2" fmla="*/ 182 w 243"/>
                  <a:gd name="T3" fmla="*/ 0 h 6"/>
                  <a:gd name="T4" fmla="*/ 214 w 243"/>
                  <a:gd name="T5" fmla="*/ 0 h 6"/>
                  <a:gd name="T6" fmla="*/ 243 w 243"/>
                  <a:gd name="T7" fmla="*/ 4 h 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43" h="6">
                    <a:moveTo>
                      <a:pt x="0" y="6"/>
                    </a:moveTo>
                    <a:lnTo>
                      <a:pt x="182" y="0"/>
                    </a:lnTo>
                    <a:lnTo>
                      <a:pt x="214" y="0"/>
                    </a:lnTo>
                    <a:lnTo>
                      <a:pt x="243" y="4"/>
                    </a:lnTo>
                  </a:path>
                </a:pathLst>
              </a:custGeom>
              <a:noFill/>
              <a:ln w="0" cap="sq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7" name="Freeform 38"/>
              <p:cNvSpPr>
                <a:spLocks noChangeAspect="1"/>
              </p:cNvSpPr>
              <p:nvPr/>
            </p:nvSpPr>
            <p:spPr bwMode="auto">
              <a:xfrm>
                <a:off x="1475" y="1432"/>
                <a:ext cx="79" cy="12"/>
              </a:xfrm>
              <a:custGeom>
                <a:avLst/>
                <a:gdLst>
                  <a:gd name="T0" fmla="*/ 79 w 79"/>
                  <a:gd name="T1" fmla="*/ 12 h 12"/>
                  <a:gd name="T2" fmla="*/ 41 w 79"/>
                  <a:gd name="T3" fmla="*/ 3 h 12"/>
                  <a:gd name="T4" fmla="*/ 20 w 79"/>
                  <a:gd name="T5" fmla="*/ 0 h 12"/>
                  <a:gd name="T6" fmla="*/ 0 w 79"/>
                  <a:gd name="T7" fmla="*/ 0 h 1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79" h="12">
                    <a:moveTo>
                      <a:pt x="79" y="12"/>
                    </a:moveTo>
                    <a:lnTo>
                      <a:pt x="41" y="3"/>
                    </a:lnTo>
                    <a:lnTo>
                      <a:pt x="20" y="0"/>
                    </a:lnTo>
                    <a:lnTo>
                      <a:pt x="0" y="0"/>
                    </a:lnTo>
                  </a:path>
                </a:pathLst>
              </a:custGeom>
              <a:noFill/>
              <a:ln w="0" cap="sq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8" name="Freeform 39"/>
              <p:cNvSpPr>
                <a:spLocks noChangeAspect="1"/>
              </p:cNvSpPr>
              <p:nvPr/>
            </p:nvSpPr>
            <p:spPr bwMode="auto">
              <a:xfrm>
                <a:off x="1606" y="1558"/>
                <a:ext cx="18" cy="24"/>
              </a:xfrm>
              <a:custGeom>
                <a:avLst/>
                <a:gdLst>
                  <a:gd name="T0" fmla="*/ 0 w 18"/>
                  <a:gd name="T1" fmla="*/ 0 h 24"/>
                  <a:gd name="T2" fmla="*/ 0 w 18"/>
                  <a:gd name="T3" fmla="*/ 7 h 24"/>
                  <a:gd name="T4" fmla="*/ 15 w 18"/>
                  <a:gd name="T5" fmla="*/ 24 h 24"/>
                  <a:gd name="T6" fmla="*/ 18 w 18"/>
                  <a:gd name="T7" fmla="*/ 24 h 24"/>
                  <a:gd name="T8" fmla="*/ 0 w 18"/>
                  <a:gd name="T9" fmla="*/ 0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" h="24">
                    <a:moveTo>
                      <a:pt x="0" y="0"/>
                    </a:moveTo>
                    <a:lnTo>
                      <a:pt x="0" y="7"/>
                    </a:lnTo>
                    <a:lnTo>
                      <a:pt x="15" y="24"/>
                    </a:lnTo>
                    <a:lnTo>
                      <a:pt x="18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E7E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9" name="Freeform 40"/>
              <p:cNvSpPr>
                <a:spLocks noChangeAspect="1"/>
              </p:cNvSpPr>
              <p:nvPr/>
            </p:nvSpPr>
            <p:spPr bwMode="auto">
              <a:xfrm>
                <a:off x="1617" y="1558"/>
                <a:ext cx="18" cy="24"/>
              </a:xfrm>
              <a:custGeom>
                <a:avLst/>
                <a:gdLst>
                  <a:gd name="T0" fmla="*/ 1 w 18"/>
                  <a:gd name="T1" fmla="*/ 0 h 24"/>
                  <a:gd name="T2" fmla="*/ 0 w 18"/>
                  <a:gd name="T3" fmla="*/ 0 h 24"/>
                  <a:gd name="T4" fmla="*/ 0 w 18"/>
                  <a:gd name="T5" fmla="*/ 3 h 24"/>
                  <a:gd name="T6" fmla="*/ 12 w 18"/>
                  <a:gd name="T7" fmla="*/ 24 h 24"/>
                  <a:gd name="T8" fmla="*/ 18 w 18"/>
                  <a:gd name="T9" fmla="*/ 22 h 24"/>
                  <a:gd name="T10" fmla="*/ 17 w 18"/>
                  <a:gd name="T11" fmla="*/ 10 h 24"/>
                  <a:gd name="T12" fmla="*/ 12 w 18"/>
                  <a:gd name="T13" fmla="*/ 6 h 24"/>
                  <a:gd name="T14" fmla="*/ 1 w 18"/>
                  <a:gd name="T15" fmla="*/ 0 h 2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8" h="24">
                    <a:moveTo>
                      <a:pt x="1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12" y="24"/>
                    </a:lnTo>
                    <a:lnTo>
                      <a:pt x="18" y="22"/>
                    </a:lnTo>
                    <a:lnTo>
                      <a:pt x="17" y="10"/>
                    </a:lnTo>
                    <a:lnTo>
                      <a:pt x="12" y="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7E7E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0" name="Freeform 41"/>
              <p:cNvSpPr>
                <a:spLocks noChangeAspect="1"/>
              </p:cNvSpPr>
              <p:nvPr/>
            </p:nvSpPr>
            <p:spPr bwMode="auto">
              <a:xfrm>
                <a:off x="1638" y="1564"/>
                <a:ext cx="20" cy="18"/>
              </a:xfrm>
              <a:custGeom>
                <a:avLst/>
                <a:gdLst>
                  <a:gd name="T0" fmla="*/ 0 w 20"/>
                  <a:gd name="T1" fmla="*/ 1 h 18"/>
                  <a:gd name="T2" fmla="*/ 3 w 20"/>
                  <a:gd name="T3" fmla="*/ 18 h 18"/>
                  <a:gd name="T4" fmla="*/ 15 w 20"/>
                  <a:gd name="T5" fmla="*/ 18 h 18"/>
                  <a:gd name="T6" fmla="*/ 20 w 20"/>
                  <a:gd name="T7" fmla="*/ 6 h 18"/>
                  <a:gd name="T8" fmla="*/ 20 w 20"/>
                  <a:gd name="T9" fmla="*/ 1 h 18"/>
                  <a:gd name="T10" fmla="*/ 15 w 20"/>
                  <a:gd name="T11" fmla="*/ 0 h 18"/>
                  <a:gd name="T12" fmla="*/ 0 w 20"/>
                  <a:gd name="T13" fmla="*/ 1 h 1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0" h="18">
                    <a:moveTo>
                      <a:pt x="0" y="1"/>
                    </a:moveTo>
                    <a:lnTo>
                      <a:pt x="3" y="18"/>
                    </a:lnTo>
                    <a:lnTo>
                      <a:pt x="15" y="18"/>
                    </a:lnTo>
                    <a:lnTo>
                      <a:pt x="20" y="6"/>
                    </a:lnTo>
                    <a:lnTo>
                      <a:pt x="20" y="1"/>
                    </a:lnTo>
                    <a:lnTo>
                      <a:pt x="15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7E7E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1" name="Freeform 42"/>
              <p:cNvSpPr>
                <a:spLocks noChangeAspect="1"/>
              </p:cNvSpPr>
              <p:nvPr/>
            </p:nvSpPr>
            <p:spPr bwMode="auto">
              <a:xfrm>
                <a:off x="1669" y="1564"/>
                <a:ext cx="19" cy="18"/>
              </a:xfrm>
              <a:custGeom>
                <a:avLst/>
                <a:gdLst>
                  <a:gd name="T0" fmla="*/ 4 w 19"/>
                  <a:gd name="T1" fmla="*/ 0 h 18"/>
                  <a:gd name="T2" fmla="*/ 0 w 19"/>
                  <a:gd name="T3" fmla="*/ 1 h 18"/>
                  <a:gd name="T4" fmla="*/ 0 w 19"/>
                  <a:gd name="T5" fmla="*/ 6 h 18"/>
                  <a:gd name="T6" fmla="*/ 4 w 19"/>
                  <a:gd name="T7" fmla="*/ 18 h 18"/>
                  <a:gd name="T8" fmla="*/ 16 w 19"/>
                  <a:gd name="T9" fmla="*/ 18 h 18"/>
                  <a:gd name="T10" fmla="*/ 19 w 19"/>
                  <a:gd name="T11" fmla="*/ 1 h 18"/>
                  <a:gd name="T12" fmla="*/ 4 w 19"/>
                  <a:gd name="T13" fmla="*/ 0 h 1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9" h="18">
                    <a:moveTo>
                      <a:pt x="4" y="0"/>
                    </a:moveTo>
                    <a:lnTo>
                      <a:pt x="0" y="1"/>
                    </a:lnTo>
                    <a:lnTo>
                      <a:pt x="0" y="6"/>
                    </a:lnTo>
                    <a:lnTo>
                      <a:pt x="4" y="18"/>
                    </a:lnTo>
                    <a:lnTo>
                      <a:pt x="16" y="18"/>
                    </a:lnTo>
                    <a:lnTo>
                      <a:pt x="19" y="1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7E7E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2" name="Freeform 43"/>
              <p:cNvSpPr>
                <a:spLocks noChangeAspect="1"/>
              </p:cNvSpPr>
              <p:nvPr/>
            </p:nvSpPr>
            <p:spPr bwMode="auto">
              <a:xfrm>
                <a:off x="1690" y="1558"/>
                <a:ext cx="20" cy="24"/>
              </a:xfrm>
              <a:custGeom>
                <a:avLst/>
                <a:gdLst>
                  <a:gd name="T0" fmla="*/ 5 w 20"/>
                  <a:gd name="T1" fmla="*/ 6 h 24"/>
                  <a:gd name="T2" fmla="*/ 3 w 20"/>
                  <a:gd name="T3" fmla="*/ 7 h 24"/>
                  <a:gd name="T4" fmla="*/ 3 w 20"/>
                  <a:gd name="T5" fmla="*/ 10 h 24"/>
                  <a:gd name="T6" fmla="*/ 0 w 20"/>
                  <a:gd name="T7" fmla="*/ 22 h 24"/>
                  <a:gd name="T8" fmla="*/ 8 w 20"/>
                  <a:gd name="T9" fmla="*/ 24 h 24"/>
                  <a:gd name="T10" fmla="*/ 20 w 20"/>
                  <a:gd name="T11" fmla="*/ 3 h 24"/>
                  <a:gd name="T12" fmla="*/ 20 w 20"/>
                  <a:gd name="T13" fmla="*/ 0 h 24"/>
                  <a:gd name="T14" fmla="*/ 17 w 20"/>
                  <a:gd name="T15" fmla="*/ 0 h 24"/>
                  <a:gd name="T16" fmla="*/ 5 w 20"/>
                  <a:gd name="T17" fmla="*/ 6 h 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0" h="24">
                    <a:moveTo>
                      <a:pt x="5" y="6"/>
                    </a:moveTo>
                    <a:lnTo>
                      <a:pt x="3" y="7"/>
                    </a:lnTo>
                    <a:lnTo>
                      <a:pt x="3" y="10"/>
                    </a:lnTo>
                    <a:lnTo>
                      <a:pt x="0" y="22"/>
                    </a:lnTo>
                    <a:lnTo>
                      <a:pt x="8" y="24"/>
                    </a:lnTo>
                    <a:lnTo>
                      <a:pt x="20" y="3"/>
                    </a:lnTo>
                    <a:lnTo>
                      <a:pt x="20" y="0"/>
                    </a:lnTo>
                    <a:lnTo>
                      <a:pt x="17" y="0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7E7E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3" name="Freeform 44"/>
              <p:cNvSpPr>
                <a:spLocks noChangeAspect="1"/>
              </p:cNvSpPr>
              <p:nvPr/>
            </p:nvSpPr>
            <p:spPr bwMode="auto">
              <a:xfrm>
                <a:off x="1701" y="1558"/>
                <a:ext cx="19" cy="24"/>
              </a:xfrm>
              <a:custGeom>
                <a:avLst/>
                <a:gdLst>
                  <a:gd name="T0" fmla="*/ 16 w 19"/>
                  <a:gd name="T1" fmla="*/ 0 h 24"/>
                  <a:gd name="T2" fmla="*/ 0 w 19"/>
                  <a:gd name="T3" fmla="*/ 24 h 24"/>
                  <a:gd name="T4" fmla="*/ 1 w 19"/>
                  <a:gd name="T5" fmla="*/ 24 h 24"/>
                  <a:gd name="T6" fmla="*/ 19 w 19"/>
                  <a:gd name="T7" fmla="*/ 7 h 24"/>
                  <a:gd name="T8" fmla="*/ 16 w 19"/>
                  <a:gd name="T9" fmla="*/ 0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" h="24">
                    <a:moveTo>
                      <a:pt x="16" y="0"/>
                    </a:moveTo>
                    <a:lnTo>
                      <a:pt x="0" y="24"/>
                    </a:lnTo>
                    <a:lnTo>
                      <a:pt x="1" y="24"/>
                    </a:lnTo>
                    <a:lnTo>
                      <a:pt x="19" y="7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7E7E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4" name="Freeform 45"/>
              <p:cNvSpPr>
                <a:spLocks noChangeAspect="1"/>
              </p:cNvSpPr>
              <p:nvPr/>
            </p:nvSpPr>
            <p:spPr bwMode="auto">
              <a:xfrm>
                <a:off x="1635" y="1616"/>
                <a:ext cx="14" cy="8"/>
              </a:xfrm>
              <a:custGeom>
                <a:avLst/>
                <a:gdLst>
                  <a:gd name="T0" fmla="*/ 14 w 14"/>
                  <a:gd name="T1" fmla="*/ 3 h 8"/>
                  <a:gd name="T2" fmla="*/ 0 w 14"/>
                  <a:gd name="T3" fmla="*/ 0 h 8"/>
                  <a:gd name="T4" fmla="*/ 14 w 14"/>
                  <a:gd name="T5" fmla="*/ 8 h 8"/>
                  <a:gd name="T6" fmla="*/ 14 w 14"/>
                  <a:gd name="T7" fmla="*/ 3 h 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" h="8">
                    <a:moveTo>
                      <a:pt x="14" y="3"/>
                    </a:moveTo>
                    <a:lnTo>
                      <a:pt x="0" y="0"/>
                    </a:lnTo>
                    <a:lnTo>
                      <a:pt x="14" y="8"/>
                    </a:lnTo>
                    <a:lnTo>
                      <a:pt x="14" y="3"/>
                    </a:lnTo>
                    <a:close/>
                  </a:path>
                </a:pathLst>
              </a:custGeom>
              <a:solidFill>
                <a:srgbClr val="7E7E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5" name="Freeform 46"/>
              <p:cNvSpPr>
                <a:spLocks noChangeAspect="1"/>
              </p:cNvSpPr>
              <p:nvPr/>
            </p:nvSpPr>
            <p:spPr bwMode="auto">
              <a:xfrm>
                <a:off x="1678" y="1616"/>
                <a:ext cx="10" cy="8"/>
              </a:xfrm>
              <a:custGeom>
                <a:avLst/>
                <a:gdLst>
                  <a:gd name="T0" fmla="*/ 0 w 10"/>
                  <a:gd name="T1" fmla="*/ 3 h 8"/>
                  <a:gd name="T2" fmla="*/ 0 w 10"/>
                  <a:gd name="T3" fmla="*/ 8 h 8"/>
                  <a:gd name="T4" fmla="*/ 10 w 10"/>
                  <a:gd name="T5" fmla="*/ 0 h 8"/>
                  <a:gd name="T6" fmla="*/ 0 w 10"/>
                  <a:gd name="T7" fmla="*/ 3 h 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" h="8">
                    <a:moveTo>
                      <a:pt x="0" y="3"/>
                    </a:moveTo>
                    <a:lnTo>
                      <a:pt x="0" y="8"/>
                    </a:lnTo>
                    <a:lnTo>
                      <a:pt x="1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7E7E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6" name="Freeform 47"/>
              <p:cNvSpPr>
                <a:spLocks noChangeAspect="1"/>
              </p:cNvSpPr>
              <p:nvPr/>
            </p:nvSpPr>
            <p:spPr bwMode="auto">
              <a:xfrm>
                <a:off x="1606" y="1558"/>
                <a:ext cx="18" cy="24"/>
              </a:xfrm>
              <a:custGeom>
                <a:avLst/>
                <a:gdLst>
                  <a:gd name="T0" fmla="*/ 0 w 18"/>
                  <a:gd name="T1" fmla="*/ 0 h 24"/>
                  <a:gd name="T2" fmla="*/ 0 w 18"/>
                  <a:gd name="T3" fmla="*/ 7 h 24"/>
                  <a:gd name="T4" fmla="*/ 15 w 18"/>
                  <a:gd name="T5" fmla="*/ 24 h 24"/>
                  <a:gd name="T6" fmla="*/ 18 w 18"/>
                  <a:gd name="T7" fmla="*/ 24 h 24"/>
                  <a:gd name="T8" fmla="*/ 0 w 18"/>
                  <a:gd name="T9" fmla="*/ 0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" h="24">
                    <a:moveTo>
                      <a:pt x="0" y="0"/>
                    </a:moveTo>
                    <a:lnTo>
                      <a:pt x="0" y="7"/>
                    </a:lnTo>
                    <a:lnTo>
                      <a:pt x="15" y="24"/>
                    </a:lnTo>
                    <a:lnTo>
                      <a:pt x="18" y="24"/>
                    </a:lnTo>
                    <a:lnTo>
                      <a:pt x="0" y="0"/>
                    </a:lnTo>
                  </a:path>
                </a:pathLst>
              </a:custGeom>
              <a:noFill/>
              <a:ln w="0" cap="sq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7" name="Freeform 48"/>
              <p:cNvSpPr>
                <a:spLocks noChangeAspect="1"/>
              </p:cNvSpPr>
              <p:nvPr/>
            </p:nvSpPr>
            <p:spPr bwMode="auto">
              <a:xfrm>
                <a:off x="1617" y="1558"/>
                <a:ext cx="18" cy="24"/>
              </a:xfrm>
              <a:custGeom>
                <a:avLst/>
                <a:gdLst>
                  <a:gd name="T0" fmla="*/ 1 w 18"/>
                  <a:gd name="T1" fmla="*/ 0 h 24"/>
                  <a:gd name="T2" fmla="*/ 0 w 18"/>
                  <a:gd name="T3" fmla="*/ 0 h 24"/>
                  <a:gd name="T4" fmla="*/ 0 w 18"/>
                  <a:gd name="T5" fmla="*/ 3 h 24"/>
                  <a:gd name="T6" fmla="*/ 12 w 18"/>
                  <a:gd name="T7" fmla="*/ 24 h 24"/>
                  <a:gd name="T8" fmla="*/ 18 w 18"/>
                  <a:gd name="T9" fmla="*/ 22 h 24"/>
                  <a:gd name="T10" fmla="*/ 17 w 18"/>
                  <a:gd name="T11" fmla="*/ 10 h 24"/>
                  <a:gd name="T12" fmla="*/ 12 w 18"/>
                  <a:gd name="T13" fmla="*/ 6 h 24"/>
                  <a:gd name="T14" fmla="*/ 1 w 18"/>
                  <a:gd name="T15" fmla="*/ 0 h 2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8" h="24">
                    <a:moveTo>
                      <a:pt x="1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12" y="24"/>
                    </a:lnTo>
                    <a:lnTo>
                      <a:pt x="18" y="22"/>
                    </a:lnTo>
                    <a:lnTo>
                      <a:pt x="17" y="10"/>
                    </a:lnTo>
                    <a:lnTo>
                      <a:pt x="12" y="6"/>
                    </a:lnTo>
                    <a:lnTo>
                      <a:pt x="1" y="0"/>
                    </a:lnTo>
                  </a:path>
                </a:pathLst>
              </a:custGeom>
              <a:noFill/>
              <a:ln w="0" cap="sq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8" name="Freeform 49"/>
              <p:cNvSpPr>
                <a:spLocks noChangeAspect="1"/>
              </p:cNvSpPr>
              <p:nvPr/>
            </p:nvSpPr>
            <p:spPr bwMode="auto">
              <a:xfrm>
                <a:off x="1638" y="1564"/>
                <a:ext cx="20" cy="18"/>
              </a:xfrm>
              <a:custGeom>
                <a:avLst/>
                <a:gdLst>
                  <a:gd name="T0" fmla="*/ 0 w 20"/>
                  <a:gd name="T1" fmla="*/ 1 h 18"/>
                  <a:gd name="T2" fmla="*/ 3 w 20"/>
                  <a:gd name="T3" fmla="*/ 18 h 18"/>
                  <a:gd name="T4" fmla="*/ 15 w 20"/>
                  <a:gd name="T5" fmla="*/ 18 h 18"/>
                  <a:gd name="T6" fmla="*/ 20 w 20"/>
                  <a:gd name="T7" fmla="*/ 6 h 18"/>
                  <a:gd name="T8" fmla="*/ 20 w 20"/>
                  <a:gd name="T9" fmla="*/ 1 h 18"/>
                  <a:gd name="T10" fmla="*/ 15 w 20"/>
                  <a:gd name="T11" fmla="*/ 0 h 18"/>
                  <a:gd name="T12" fmla="*/ 0 w 20"/>
                  <a:gd name="T13" fmla="*/ 1 h 1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0" h="18">
                    <a:moveTo>
                      <a:pt x="0" y="1"/>
                    </a:moveTo>
                    <a:lnTo>
                      <a:pt x="3" y="18"/>
                    </a:lnTo>
                    <a:lnTo>
                      <a:pt x="15" y="18"/>
                    </a:lnTo>
                    <a:lnTo>
                      <a:pt x="20" y="6"/>
                    </a:lnTo>
                    <a:lnTo>
                      <a:pt x="20" y="1"/>
                    </a:lnTo>
                    <a:lnTo>
                      <a:pt x="15" y="0"/>
                    </a:lnTo>
                    <a:lnTo>
                      <a:pt x="0" y="1"/>
                    </a:lnTo>
                  </a:path>
                </a:pathLst>
              </a:custGeom>
              <a:noFill/>
              <a:ln w="0" cap="sq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9" name="Freeform 50"/>
              <p:cNvSpPr>
                <a:spLocks noChangeAspect="1"/>
              </p:cNvSpPr>
              <p:nvPr/>
            </p:nvSpPr>
            <p:spPr bwMode="auto">
              <a:xfrm>
                <a:off x="1669" y="1564"/>
                <a:ext cx="19" cy="18"/>
              </a:xfrm>
              <a:custGeom>
                <a:avLst/>
                <a:gdLst>
                  <a:gd name="T0" fmla="*/ 4 w 19"/>
                  <a:gd name="T1" fmla="*/ 0 h 18"/>
                  <a:gd name="T2" fmla="*/ 0 w 19"/>
                  <a:gd name="T3" fmla="*/ 1 h 18"/>
                  <a:gd name="T4" fmla="*/ 0 w 19"/>
                  <a:gd name="T5" fmla="*/ 6 h 18"/>
                  <a:gd name="T6" fmla="*/ 4 w 19"/>
                  <a:gd name="T7" fmla="*/ 18 h 18"/>
                  <a:gd name="T8" fmla="*/ 16 w 19"/>
                  <a:gd name="T9" fmla="*/ 18 h 18"/>
                  <a:gd name="T10" fmla="*/ 19 w 19"/>
                  <a:gd name="T11" fmla="*/ 1 h 18"/>
                  <a:gd name="T12" fmla="*/ 4 w 19"/>
                  <a:gd name="T13" fmla="*/ 0 h 1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9" h="18">
                    <a:moveTo>
                      <a:pt x="4" y="0"/>
                    </a:moveTo>
                    <a:lnTo>
                      <a:pt x="0" y="1"/>
                    </a:lnTo>
                    <a:lnTo>
                      <a:pt x="0" y="6"/>
                    </a:lnTo>
                    <a:lnTo>
                      <a:pt x="4" y="18"/>
                    </a:lnTo>
                    <a:lnTo>
                      <a:pt x="16" y="18"/>
                    </a:lnTo>
                    <a:lnTo>
                      <a:pt x="19" y="1"/>
                    </a:lnTo>
                    <a:lnTo>
                      <a:pt x="4" y="0"/>
                    </a:lnTo>
                  </a:path>
                </a:pathLst>
              </a:custGeom>
              <a:noFill/>
              <a:ln w="0" cap="sq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30" name="Freeform 51"/>
              <p:cNvSpPr>
                <a:spLocks noChangeAspect="1"/>
              </p:cNvSpPr>
              <p:nvPr/>
            </p:nvSpPr>
            <p:spPr bwMode="auto">
              <a:xfrm>
                <a:off x="1690" y="1558"/>
                <a:ext cx="20" cy="24"/>
              </a:xfrm>
              <a:custGeom>
                <a:avLst/>
                <a:gdLst>
                  <a:gd name="T0" fmla="*/ 5 w 20"/>
                  <a:gd name="T1" fmla="*/ 6 h 24"/>
                  <a:gd name="T2" fmla="*/ 3 w 20"/>
                  <a:gd name="T3" fmla="*/ 7 h 24"/>
                  <a:gd name="T4" fmla="*/ 3 w 20"/>
                  <a:gd name="T5" fmla="*/ 10 h 24"/>
                  <a:gd name="T6" fmla="*/ 0 w 20"/>
                  <a:gd name="T7" fmla="*/ 22 h 24"/>
                  <a:gd name="T8" fmla="*/ 8 w 20"/>
                  <a:gd name="T9" fmla="*/ 24 h 24"/>
                  <a:gd name="T10" fmla="*/ 20 w 20"/>
                  <a:gd name="T11" fmla="*/ 3 h 24"/>
                  <a:gd name="T12" fmla="*/ 20 w 20"/>
                  <a:gd name="T13" fmla="*/ 0 h 24"/>
                  <a:gd name="T14" fmla="*/ 17 w 20"/>
                  <a:gd name="T15" fmla="*/ 0 h 24"/>
                  <a:gd name="T16" fmla="*/ 5 w 20"/>
                  <a:gd name="T17" fmla="*/ 6 h 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0" h="24">
                    <a:moveTo>
                      <a:pt x="5" y="6"/>
                    </a:moveTo>
                    <a:lnTo>
                      <a:pt x="3" y="7"/>
                    </a:lnTo>
                    <a:lnTo>
                      <a:pt x="3" y="10"/>
                    </a:lnTo>
                    <a:lnTo>
                      <a:pt x="0" y="22"/>
                    </a:lnTo>
                    <a:lnTo>
                      <a:pt x="8" y="24"/>
                    </a:lnTo>
                    <a:lnTo>
                      <a:pt x="20" y="3"/>
                    </a:lnTo>
                    <a:lnTo>
                      <a:pt x="20" y="0"/>
                    </a:lnTo>
                    <a:lnTo>
                      <a:pt x="17" y="0"/>
                    </a:lnTo>
                    <a:lnTo>
                      <a:pt x="5" y="6"/>
                    </a:lnTo>
                  </a:path>
                </a:pathLst>
              </a:custGeom>
              <a:noFill/>
              <a:ln w="0" cap="sq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31" name="Freeform 52"/>
              <p:cNvSpPr>
                <a:spLocks noChangeAspect="1"/>
              </p:cNvSpPr>
              <p:nvPr/>
            </p:nvSpPr>
            <p:spPr bwMode="auto">
              <a:xfrm>
                <a:off x="1701" y="1558"/>
                <a:ext cx="19" cy="24"/>
              </a:xfrm>
              <a:custGeom>
                <a:avLst/>
                <a:gdLst>
                  <a:gd name="T0" fmla="*/ 16 w 19"/>
                  <a:gd name="T1" fmla="*/ 0 h 24"/>
                  <a:gd name="T2" fmla="*/ 0 w 19"/>
                  <a:gd name="T3" fmla="*/ 24 h 24"/>
                  <a:gd name="T4" fmla="*/ 1 w 19"/>
                  <a:gd name="T5" fmla="*/ 24 h 24"/>
                  <a:gd name="T6" fmla="*/ 19 w 19"/>
                  <a:gd name="T7" fmla="*/ 7 h 24"/>
                  <a:gd name="T8" fmla="*/ 16 w 19"/>
                  <a:gd name="T9" fmla="*/ 0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" h="24">
                    <a:moveTo>
                      <a:pt x="16" y="0"/>
                    </a:moveTo>
                    <a:lnTo>
                      <a:pt x="0" y="24"/>
                    </a:lnTo>
                    <a:lnTo>
                      <a:pt x="1" y="24"/>
                    </a:lnTo>
                    <a:lnTo>
                      <a:pt x="19" y="7"/>
                    </a:lnTo>
                    <a:lnTo>
                      <a:pt x="16" y="0"/>
                    </a:lnTo>
                  </a:path>
                </a:pathLst>
              </a:custGeom>
              <a:noFill/>
              <a:ln w="0" cap="sq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32" name="Freeform 53"/>
              <p:cNvSpPr>
                <a:spLocks noChangeAspect="1"/>
              </p:cNvSpPr>
              <p:nvPr/>
            </p:nvSpPr>
            <p:spPr bwMode="auto">
              <a:xfrm>
                <a:off x="1635" y="1616"/>
                <a:ext cx="14" cy="8"/>
              </a:xfrm>
              <a:custGeom>
                <a:avLst/>
                <a:gdLst>
                  <a:gd name="T0" fmla="*/ 14 w 14"/>
                  <a:gd name="T1" fmla="*/ 3 h 8"/>
                  <a:gd name="T2" fmla="*/ 0 w 14"/>
                  <a:gd name="T3" fmla="*/ 0 h 8"/>
                  <a:gd name="T4" fmla="*/ 14 w 14"/>
                  <a:gd name="T5" fmla="*/ 8 h 8"/>
                  <a:gd name="T6" fmla="*/ 14 w 14"/>
                  <a:gd name="T7" fmla="*/ 3 h 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" h="8">
                    <a:moveTo>
                      <a:pt x="14" y="3"/>
                    </a:moveTo>
                    <a:lnTo>
                      <a:pt x="0" y="0"/>
                    </a:lnTo>
                    <a:lnTo>
                      <a:pt x="14" y="8"/>
                    </a:lnTo>
                    <a:lnTo>
                      <a:pt x="14" y="3"/>
                    </a:lnTo>
                  </a:path>
                </a:pathLst>
              </a:custGeom>
              <a:noFill/>
              <a:ln w="0" cap="sq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33" name="Freeform 54"/>
              <p:cNvSpPr>
                <a:spLocks noChangeAspect="1"/>
              </p:cNvSpPr>
              <p:nvPr/>
            </p:nvSpPr>
            <p:spPr bwMode="auto">
              <a:xfrm>
                <a:off x="1678" y="1616"/>
                <a:ext cx="10" cy="8"/>
              </a:xfrm>
              <a:custGeom>
                <a:avLst/>
                <a:gdLst>
                  <a:gd name="T0" fmla="*/ 0 w 10"/>
                  <a:gd name="T1" fmla="*/ 3 h 8"/>
                  <a:gd name="T2" fmla="*/ 0 w 10"/>
                  <a:gd name="T3" fmla="*/ 8 h 8"/>
                  <a:gd name="T4" fmla="*/ 10 w 10"/>
                  <a:gd name="T5" fmla="*/ 0 h 8"/>
                  <a:gd name="T6" fmla="*/ 0 w 10"/>
                  <a:gd name="T7" fmla="*/ 3 h 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" h="8">
                    <a:moveTo>
                      <a:pt x="0" y="3"/>
                    </a:moveTo>
                    <a:lnTo>
                      <a:pt x="0" y="8"/>
                    </a:lnTo>
                    <a:lnTo>
                      <a:pt x="10" y="0"/>
                    </a:lnTo>
                    <a:lnTo>
                      <a:pt x="0" y="3"/>
                    </a:lnTo>
                  </a:path>
                </a:pathLst>
              </a:custGeom>
              <a:noFill/>
              <a:ln w="0" cap="sq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28" name="Group 55"/>
            <p:cNvGrpSpPr>
              <a:grpSpLocks noChangeAspect="1"/>
            </p:cNvGrpSpPr>
            <p:nvPr/>
          </p:nvGrpSpPr>
          <p:grpSpPr bwMode="auto">
            <a:xfrm>
              <a:off x="1335" y="1008"/>
              <a:ext cx="281" cy="128"/>
              <a:chOff x="1301" y="1420"/>
              <a:chExt cx="721" cy="418"/>
            </a:xfrm>
          </p:grpSpPr>
          <p:sp>
            <p:nvSpPr>
              <p:cNvPr id="138" name="Freeform 56"/>
              <p:cNvSpPr>
                <a:spLocks noChangeAspect="1"/>
              </p:cNvSpPr>
              <p:nvPr/>
            </p:nvSpPr>
            <p:spPr bwMode="auto">
              <a:xfrm>
                <a:off x="1301" y="1420"/>
                <a:ext cx="721" cy="418"/>
              </a:xfrm>
              <a:custGeom>
                <a:avLst/>
                <a:gdLst>
                  <a:gd name="T0" fmla="*/ 238 w 721"/>
                  <a:gd name="T1" fmla="*/ 7 h 418"/>
                  <a:gd name="T2" fmla="*/ 13 w 721"/>
                  <a:gd name="T3" fmla="*/ 27 h 418"/>
                  <a:gd name="T4" fmla="*/ 5 w 721"/>
                  <a:gd name="T5" fmla="*/ 31 h 418"/>
                  <a:gd name="T6" fmla="*/ 0 w 721"/>
                  <a:gd name="T7" fmla="*/ 36 h 418"/>
                  <a:gd name="T8" fmla="*/ 3 w 721"/>
                  <a:gd name="T9" fmla="*/ 40 h 418"/>
                  <a:gd name="T10" fmla="*/ 5 w 721"/>
                  <a:gd name="T11" fmla="*/ 43 h 418"/>
                  <a:gd name="T12" fmla="*/ 17 w 721"/>
                  <a:gd name="T13" fmla="*/ 46 h 418"/>
                  <a:gd name="T14" fmla="*/ 163 w 721"/>
                  <a:gd name="T15" fmla="*/ 51 h 418"/>
                  <a:gd name="T16" fmla="*/ 215 w 721"/>
                  <a:gd name="T17" fmla="*/ 52 h 418"/>
                  <a:gd name="T18" fmla="*/ 267 w 721"/>
                  <a:gd name="T19" fmla="*/ 60 h 418"/>
                  <a:gd name="T20" fmla="*/ 270 w 721"/>
                  <a:gd name="T21" fmla="*/ 118 h 418"/>
                  <a:gd name="T22" fmla="*/ 258 w 721"/>
                  <a:gd name="T23" fmla="*/ 130 h 418"/>
                  <a:gd name="T24" fmla="*/ 250 w 721"/>
                  <a:gd name="T25" fmla="*/ 142 h 418"/>
                  <a:gd name="T26" fmla="*/ 247 w 721"/>
                  <a:gd name="T27" fmla="*/ 156 h 418"/>
                  <a:gd name="T28" fmla="*/ 247 w 721"/>
                  <a:gd name="T29" fmla="*/ 165 h 418"/>
                  <a:gd name="T30" fmla="*/ 253 w 721"/>
                  <a:gd name="T31" fmla="*/ 175 h 418"/>
                  <a:gd name="T32" fmla="*/ 261 w 721"/>
                  <a:gd name="T33" fmla="*/ 184 h 418"/>
                  <a:gd name="T34" fmla="*/ 282 w 721"/>
                  <a:gd name="T35" fmla="*/ 204 h 418"/>
                  <a:gd name="T36" fmla="*/ 295 w 721"/>
                  <a:gd name="T37" fmla="*/ 211 h 418"/>
                  <a:gd name="T38" fmla="*/ 310 w 721"/>
                  <a:gd name="T39" fmla="*/ 208 h 418"/>
                  <a:gd name="T40" fmla="*/ 322 w 721"/>
                  <a:gd name="T41" fmla="*/ 204 h 418"/>
                  <a:gd name="T42" fmla="*/ 334 w 721"/>
                  <a:gd name="T43" fmla="*/ 196 h 418"/>
                  <a:gd name="T44" fmla="*/ 346 w 721"/>
                  <a:gd name="T45" fmla="*/ 204 h 418"/>
                  <a:gd name="T46" fmla="*/ 357 w 721"/>
                  <a:gd name="T47" fmla="*/ 414 h 418"/>
                  <a:gd name="T48" fmla="*/ 357 w 721"/>
                  <a:gd name="T49" fmla="*/ 415 h 418"/>
                  <a:gd name="T50" fmla="*/ 362 w 721"/>
                  <a:gd name="T51" fmla="*/ 418 h 418"/>
                  <a:gd name="T52" fmla="*/ 365 w 721"/>
                  <a:gd name="T53" fmla="*/ 415 h 418"/>
                  <a:gd name="T54" fmla="*/ 366 w 721"/>
                  <a:gd name="T55" fmla="*/ 414 h 418"/>
                  <a:gd name="T56" fmla="*/ 377 w 721"/>
                  <a:gd name="T57" fmla="*/ 204 h 418"/>
                  <a:gd name="T58" fmla="*/ 386 w 721"/>
                  <a:gd name="T59" fmla="*/ 196 h 418"/>
                  <a:gd name="T60" fmla="*/ 400 w 721"/>
                  <a:gd name="T61" fmla="*/ 204 h 418"/>
                  <a:gd name="T62" fmla="*/ 412 w 721"/>
                  <a:gd name="T63" fmla="*/ 208 h 418"/>
                  <a:gd name="T64" fmla="*/ 426 w 721"/>
                  <a:gd name="T65" fmla="*/ 211 h 418"/>
                  <a:gd name="T66" fmla="*/ 441 w 721"/>
                  <a:gd name="T67" fmla="*/ 204 h 418"/>
                  <a:gd name="T68" fmla="*/ 464 w 721"/>
                  <a:gd name="T69" fmla="*/ 184 h 418"/>
                  <a:gd name="T70" fmla="*/ 471 w 721"/>
                  <a:gd name="T71" fmla="*/ 175 h 418"/>
                  <a:gd name="T72" fmla="*/ 473 w 721"/>
                  <a:gd name="T73" fmla="*/ 165 h 418"/>
                  <a:gd name="T74" fmla="*/ 476 w 721"/>
                  <a:gd name="T75" fmla="*/ 156 h 418"/>
                  <a:gd name="T76" fmla="*/ 471 w 721"/>
                  <a:gd name="T77" fmla="*/ 142 h 418"/>
                  <a:gd name="T78" fmla="*/ 464 w 721"/>
                  <a:gd name="T79" fmla="*/ 130 h 418"/>
                  <a:gd name="T80" fmla="*/ 451 w 721"/>
                  <a:gd name="T81" fmla="*/ 118 h 418"/>
                  <a:gd name="T82" fmla="*/ 456 w 721"/>
                  <a:gd name="T83" fmla="*/ 60 h 418"/>
                  <a:gd name="T84" fmla="*/ 505 w 721"/>
                  <a:gd name="T85" fmla="*/ 52 h 418"/>
                  <a:gd name="T86" fmla="*/ 560 w 721"/>
                  <a:gd name="T87" fmla="*/ 51 h 418"/>
                  <a:gd name="T88" fmla="*/ 703 w 721"/>
                  <a:gd name="T89" fmla="*/ 46 h 418"/>
                  <a:gd name="T90" fmla="*/ 714 w 721"/>
                  <a:gd name="T91" fmla="*/ 46 h 418"/>
                  <a:gd name="T92" fmla="*/ 718 w 721"/>
                  <a:gd name="T93" fmla="*/ 43 h 418"/>
                  <a:gd name="T94" fmla="*/ 721 w 721"/>
                  <a:gd name="T95" fmla="*/ 40 h 418"/>
                  <a:gd name="T96" fmla="*/ 721 w 721"/>
                  <a:gd name="T97" fmla="*/ 36 h 418"/>
                  <a:gd name="T98" fmla="*/ 718 w 721"/>
                  <a:gd name="T99" fmla="*/ 31 h 418"/>
                  <a:gd name="T100" fmla="*/ 708 w 721"/>
                  <a:gd name="T101" fmla="*/ 27 h 418"/>
                  <a:gd name="T102" fmla="*/ 483 w 721"/>
                  <a:gd name="T103" fmla="*/ 7 h 418"/>
                  <a:gd name="T104" fmla="*/ 421 w 721"/>
                  <a:gd name="T105" fmla="*/ 1 h 418"/>
                  <a:gd name="T106" fmla="*/ 362 w 721"/>
                  <a:gd name="T107" fmla="*/ 0 h 418"/>
                  <a:gd name="T108" fmla="*/ 301 w 721"/>
                  <a:gd name="T109" fmla="*/ 1 h 418"/>
                  <a:gd name="T110" fmla="*/ 238 w 721"/>
                  <a:gd name="T111" fmla="*/ 7 h 418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721" h="418">
                    <a:moveTo>
                      <a:pt x="238" y="7"/>
                    </a:moveTo>
                    <a:lnTo>
                      <a:pt x="13" y="27"/>
                    </a:lnTo>
                    <a:lnTo>
                      <a:pt x="5" y="31"/>
                    </a:lnTo>
                    <a:lnTo>
                      <a:pt x="0" y="36"/>
                    </a:lnTo>
                    <a:lnTo>
                      <a:pt x="3" y="40"/>
                    </a:lnTo>
                    <a:lnTo>
                      <a:pt x="5" y="43"/>
                    </a:lnTo>
                    <a:lnTo>
                      <a:pt x="17" y="46"/>
                    </a:lnTo>
                    <a:lnTo>
                      <a:pt x="163" y="51"/>
                    </a:lnTo>
                    <a:lnTo>
                      <a:pt x="215" y="52"/>
                    </a:lnTo>
                    <a:lnTo>
                      <a:pt x="267" y="60"/>
                    </a:lnTo>
                    <a:lnTo>
                      <a:pt x="270" y="118"/>
                    </a:lnTo>
                    <a:lnTo>
                      <a:pt x="258" y="130"/>
                    </a:lnTo>
                    <a:lnTo>
                      <a:pt x="250" y="142"/>
                    </a:lnTo>
                    <a:lnTo>
                      <a:pt x="247" y="156"/>
                    </a:lnTo>
                    <a:lnTo>
                      <a:pt x="247" y="165"/>
                    </a:lnTo>
                    <a:lnTo>
                      <a:pt x="253" y="175"/>
                    </a:lnTo>
                    <a:lnTo>
                      <a:pt x="261" y="184"/>
                    </a:lnTo>
                    <a:lnTo>
                      <a:pt x="282" y="204"/>
                    </a:lnTo>
                    <a:lnTo>
                      <a:pt x="295" y="211"/>
                    </a:lnTo>
                    <a:lnTo>
                      <a:pt x="310" y="208"/>
                    </a:lnTo>
                    <a:lnTo>
                      <a:pt x="322" y="204"/>
                    </a:lnTo>
                    <a:lnTo>
                      <a:pt x="334" y="196"/>
                    </a:lnTo>
                    <a:lnTo>
                      <a:pt x="346" y="204"/>
                    </a:lnTo>
                    <a:lnTo>
                      <a:pt x="357" y="414"/>
                    </a:lnTo>
                    <a:lnTo>
                      <a:pt x="357" y="415"/>
                    </a:lnTo>
                    <a:lnTo>
                      <a:pt x="362" y="418"/>
                    </a:lnTo>
                    <a:lnTo>
                      <a:pt x="365" y="415"/>
                    </a:lnTo>
                    <a:lnTo>
                      <a:pt x="366" y="414"/>
                    </a:lnTo>
                    <a:lnTo>
                      <a:pt x="377" y="204"/>
                    </a:lnTo>
                    <a:lnTo>
                      <a:pt x="386" y="196"/>
                    </a:lnTo>
                    <a:lnTo>
                      <a:pt x="400" y="204"/>
                    </a:lnTo>
                    <a:lnTo>
                      <a:pt x="412" y="208"/>
                    </a:lnTo>
                    <a:lnTo>
                      <a:pt x="426" y="211"/>
                    </a:lnTo>
                    <a:lnTo>
                      <a:pt x="441" y="204"/>
                    </a:lnTo>
                    <a:lnTo>
                      <a:pt x="464" y="184"/>
                    </a:lnTo>
                    <a:lnTo>
                      <a:pt x="471" y="175"/>
                    </a:lnTo>
                    <a:lnTo>
                      <a:pt x="473" y="165"/>
                    </a:lnTo>
                    <a:lnTo>
                      <a:pt x="476" y="156"/>
                    </a:lnTo>
                    <a:lnTo>
                      <a:pt x="471" y="142"/>
                    </a:lnTo>
                    <a:lnTo>
                      <a:pt x="464" y="130"/>
                    </a:lnTo>
                    <a:lnTo>
                      <a:pt x="451" y="118"/>
                    </a:lnTo>
                    <a:lnTo>
                      <a:pt x="456" y="60"/>
                    </a:lnTo>
                    <a:lnTo>
                      <a:pt x="505" y="52"/>
                    </a:lnTo>
                    <a:lnTo>
                      <a:pt x="560" y="51"/>
                    </a:lnTo>
                    <a:lnTo>
                      <a:pt x="703" y="46"/>
                    </a:lnTo>
                    <a:lnTo>
                      <a:pt x="714" y="46"/>
                    </a:lnTo>
                    <a:lnTo>
                      <a:pt x="718" y="43"/>
                    </a:lnTo>
                    <a:lnTo>
                      <a:pt x="721" y="40"/>
                    </a:lnTo>
                    <a:lnTo>
                      <a:pt x="721" y="36"/>
                    </a:lnTo>
                    <a:lnTo>
                      <a:pt x="718" y="31"/>
                    </a:lnTo>
                    <a:lnTo>
                      <a:pt x="708" y="27"/>
                    </a:lnTo>
                    <a:lnTo>
                      <a:pt x="483" y="7"/>
                    </a:lnTo>
                    <a:lnTo>
                      <a:pt x="421" y="1"/>
                    </a:lnTo>
                    <a:lnTo>
                      <a:pt x="362" y="0"/>
                    </a:lnTo>
                    <a:lnTo>
                      <a:pt x="301" y="1"/>
                    </a:lnTo>
                    <a:lnTo>
                      <a:pt x="238" y="7"/>
                    </a:ln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9" name="Freeform 57"/>
              <p:cNvSpPr>
                <a:spLocks noChangeAspect="1"/>
              </p:cNvSpPr>
              <p:nvPr/>
            </p:nvSpPr>
            <p:spPr bwMode="auto">
              <a:xfrm>
                <a:off x="1301" y="1420"/>
                <a:ext cx="721" cy="418"/>
              </a:xfrm>
              <a:custGeom>
                <a:avLst/>
                <a:gdLst>
                  <a:gd name="T0" fmla="*/ 238 w 721"/>
                  <a:gd name="T1" fmla="*/ 7 h 418"/>
                  <a:gd name="T2" fmla="*/ 13 w 721"/>
                  <a:gd name="T3" fmla="*/ 27 h 418"/>
                  <a:gd name="T4" fmla="*/ 5 w 721"/>
                  <a:gd name="T5" fmla="*/ 31 h 418"/>
                  <a:gd name="T6" fmla="*/ 0 w 721"/>
                  <a:gd name="T7" fmla="*/ 36 h 418"/>
                  <a:gd name="T8" fmla="*/ 3 w 721"/>
                  <a:gd name="T9" fmla="*/ 40 h 418"/>
                  <a:gd name="T10" fmla="*/ 5 w 721"/>
                  <a:gd name="T11" fmla="*/ 43 h 418"/>
                  <a:gd name="T12" fmla="*/ 17 w 721"/>
                  <a:gd name="T13" fmla="*/ 46 h 418"/>
                  <a:gd name="T14" fmla="*/ 163 w 721"/>
                  <a:gd name="T15" fmla="*/ 51 h 418"/>
                  <a:gd name="T16" fmla="*/ 215 w 721"/>
                  <a:gd name="T17" fmla="*/ 52 h 418"/>
                  <a:gd name="T18" fmla="*/ 267 w 721"/>
                  <a:gd name="T19" fmla="*/ 60 h 418"/>
                  <a:gd name="T20" fmla="*/ 270 w 721"/>
                  <a:gd name="T21" fmla="*/ 118 h 418"/>
                  <a:gd name="T22" fmla="*/ 258 w 721"/>
                  <a:gd name="T23" fmla="*/ 130 h 418"/>
                  <a:gd name="T24" fmla="*/ 250 w 721"/>
                  <a:gd name="T25" fmla="*/ 142 h 418"/>
                  <a:gd name="T26" fmla="*/ 247 w 721"/>
                  <a:gd name="T27" fmla="*/ 156 h 418"/>
                  <a:gd name="T28" fmla="*/ 247 w 721"/>
                  <a:gd name="T29" fmla="*/ 165 h 418"/>
                  <a:gd name="T30" fmla="*/ 253 w 721"/>
                  <a:gd name="T31" fmla="*/ 175 h 418"/>
                  <a:gd name="T32" fmla="*/ 261 w 721"/>
                  <a:gd name="T33" fmla="*/ 184 h 418"/>
                  <a:gd name="T34" fmla="*/ 282 w 721"/>
                  <a:gd name="T35" fmla="*/ 204 h 418"/>
                  <a:gd name="T36" fmla="*/ 295 w 721"/>
                  <a:gd name="T37" fmla="*/ 211 h 418"/>
                  <a:gd name="T38" fmla="*/ 310 w 721"/>
                  <a:gd name="T39" fmla="*/ 208 h 418"/>
                  <a:gd name="T40" fmla="*/ 322 w 721"/>
                  <a:gd name="T41" fmla="*/ 204 h 418"/>
                  <a:gd name="T42" fmla="*/ 334 w 721"/>
                  <a:gd name="T43" fmla="*/ 196 h 418"/>
                  <a:gd name="T44" fmla="*/ 346 w 721"/>
                  <a:gd name="T45" fmla="*/ 204 h 418"/>
                  <a:gd name="T46" fmla="*/ 357 w 721"/>
                  <a:gd name="T47" fmla="*/ 414 h 418"/>
                  <a:gd name="T48" fmla="*/ 357 w 721"/>
                  <a:gd name="T49" fmla="*/ 415 h 418"/>
                  <a:gd name="T50" fmla="*/ 362 w 721"/>
                  <a:gd name="T51" fmla="*/ 418 h 418"/>
                  <a:gd name="T52" fmla="*/ 365 w 721"/>
                  <a:gd name="T53" fmla="*/ 415 h 418"/>
                  <a:gd name="T54" fmla="*/ 366 w 721"/>
                  <a:gd name="T55" fmla="*/ 414 h 418"/>
                  <a:gd name="T56" fmla="*/ 377 w 721"/>
                  <a:gd name="T57" fmla="*/ 204 h 418"/>
                  <a:gd name="T58" fmla="*/ 386 w 721"/>
                  <a:gd name="T59" fmla="*/ 196 h 418"/>
                  <a:gd name="T60" fmla="*/ 400 w 721"/>
                  <a:gd name="T61" fmla="*/ 204 h 418"/>
                  <a:gd name="T62" fmla="*/ 412 w 721"/>
                  <a:gd name="T63" fmla="*/ 208 h 418"/>
                  <a:gd name="T64" fmla="*/ 426 w 721"/>
                  <a:gd name="T65" fmla="*/ 211 h 418"/>
                  <a:gd name="T66" fmla="*/ 441 w 721"/>
                  <a:gd name="T67" fmla="*/ 204 h 418"/>
                  <a:gd name="T68" fmla="*/ 464 w 721"/>
                  <a:gd name="T69" fmla="*/ 184 h 418"/>
                  <a:gd name="T70" fmla="*/ 471 w 721"/>
                  <a:gd name="T71" fmla="*/ 175 h 418"/>
                  <a:gd name="T72" fmla="*/ 473 w 721"/>
                  <a:gd name="T73" fmla="*/ 165 h 418"/>
                  <a:gd name="T74" fmla="*/ 476 w 721"/>
                  <a:gd name="T75" fmla="*/ 156 h 418"/>
                  <a:gd name="T76" fmla="*/ 471 w 721"/>
                  <a:gd name="T77" fmla="*/ 142 h 418"/>
                  <a:gd name="T78" fmla="*/ 464 w 721"/>
                  <a:gd name="T79" fmla="*/ 130 h 418"/>
                  <a:gd name="T80" fmla="*/ 451 w 721"/>
                  <a:gd name="T81" fmla="*/ 118 h 418"/>
                  <a:gd name="T82" fmla="*/ 456 w 721"/>
                  <a:gd name="T83" fmla="*/ 60 h 418"/>
                  <a:gd name="T84" fmla="*/ 505 w 721"/>
                  <a:gd name="T85" fmla="*/ 52 h 418"/>
                  <a:gd name="T86" fmla="*/ 560 w 721"/>
                  <a:gd name="T87" fmla="*/ 51 h 418"/>
                  <a:gd name="T88" fmla="*/ 703 w 721"/>
                  <a:gd name="T89" fmla="*/ 46 h 418"/>
                  <a:gd name="T90" fmla="*/ 714 w 721"/>
                  <a:gd name="T91" fmla="*/ 46 h 418"/>
                  <a:gd name="T92" fmla="*/ 718 w 721"/>
                  <a:gd name="T93" fmla="*/ 43 h 418"/>
                  <a:gd name="T94" fmla="*/ 721 w 721"/>
                  <a:gd name="T95" fmla="*/ 40 h 418"/>
                  <a:gd name="T96" fmla="*/ 721 w 721"/>
                  <a:gd name="T97" fmla="*/ 36 h 418"/>
                  <a:gd name="T98" fmla="*/ 718 w 721"/>
                  <a:gd name="T99" fmla="*/ 31 h 418"/>
                  <a:gd name="T100" fmla="*/ 708 w 721"/>
                  <a:gd name="T101" fmla="*/ 27 h 418"/>
                  <a:gd name="T102" fmla="*/ 483 w 721"/>
                  <a:gd name="T103" fmla="*/ 7 h 418"/>
                  <a:gd name="T104" fmla="*/ 421 w 721"/>
                  <a:gd name="T105" fmla="*/ 1 h 418"/>
                  <a:gd name="T106" fmla="*/ 362 w 721"/>
                  <a:gd name="T107" fmla="*/ 0 h 418"/>
                  <a:gd name="T108" fmla="*/ 301 w 721"/>
                  <a:gd name="T109" fmla="*/ 1 h 418"/>
                  <a:gd name="T110" fmla="*/ 238 w 721"/>
                  <a:gd name="T111" fmla="*/ 7 h 418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721" h="418">
                    <a:moveTo>
                      <a:pt x="238" y="7"/>
                    </a:moveTo>
                    <a:lnTo>
                      <a:pt x="13" y="27"/>
                    </a:lnTo>
                    <a:lnTo>
                      <a:pt x="5" y="31"/>
                    </a:lnTo>
                    <a:lnTo>
                      <a:pt x="0" y="36"/>
                    </a:lnTo>
                    <a:lnTo>
                      <a:pt x="3" y="40"/>
                    </a:lnTo>
                    <a:lnTo>
                      <a:pt x="5" y="43"/>
                    </a:lnTo>
                    <a:lnTo>
                      <a:pt x="17" y="46"/>
                    </a:lnTo>
                    <a:lnTo>
                      <a:pt x="163" y="51"/>
                    </a:lnTo>
                    <a:lnTo>
                      <a:pt x="215" y="52"/>
                    </a:lnTo>
                    <a:lnTo>
                      <a:pt x="267" y="60"/>
                    </a:lnTo>
                    <a:lnTo>
                      <a:pt x="270" y="118"/>
                    </a:lnTo>
                    <a:lnTo>
                      <a:pt x="258" y="130"/>
                    </a:lnTo>
                    <a:lnTo>
                      <a:pt x="250" y="142"/>
                    </a:lnTo>
                    <a:lnTo>
                      <a:pt x="247" y="156"/>
                    </a:lnTo>
                    <a:lnTo>
                      <a:pt x="247" y="165"/>
                    </a:lnTo>
                    <a:lnTo>
                      <a:pt x="253" y="175"/>
                    </a:lnTo>
                    <a:lnTo>
                      <a:pt x="261" y="184"/>
                    </a:lnTo>
                    <a:lnTo>
                      <a:pt x="282" y="204"/>
                    </a:lnTo>
                    <a:lnTo>
                      <a:pt x="295" y="211"/>
                    </a:lnTo>
                    <a:lnTo>
                      <a:pt x="310" y="208"/>
                    </a:lnTo>
                    <a:lnTo>
                      <a:pt x="322" y="204"/>
                    </a:lnTo>
                    <a:lnTo>
                      <a:pt x="334" y="196"/>
                    </a:lnTo>
                    <a:lnTo>
                      <a:pt x="346" y="204"/>
                    </a:lnTo>
                    <a:lnTo>
                      <a:pt x="357" y="414"/>
                    </a:lnTo>
                    <a:lnTo>
                      <a:pt x="357" y="415"/>
                    </a:lnTo>
                    <a:lnTo>
                      <a:pt x="362" y="418"/>
                    </a:lnTo>
                    <a:lnTo>
                      <a:pt x="365" y="415"/>
                    </a:lnTo>
                    <a:lnTo>
                      <a:pt x="366" y="414"/>
                    </a:lnTo>
                    <a:lnTo>
                      <a:pt x="377" y="204"/>
                    </a:lnTo>
                    <a:lnTo>
                      <a:pt x="386" y="196"/>
                    </a:lnTo>
                    <a:lnTo>
                      <a:pt x="400" y="204"/>
                    </a:lnTo>
                    <a:lnTo>
                      <a:pt x="412" y="208"/>
                    </a:lnTo>
                    <a:lnTo>
                      <a:pt x="426" y="211"/>
                    </a:lnTo>
                    <a:lnTo>
                      <a:pt x="441" y="204"/>
                    </a:lnTo>
                    <a:lnTo>
                      <a:pt x="464" y="184"/>
                    </a:lnTo>
                    <a:lnTo>
                      <a:pt x="471" y="175"/>
                    </a:lnTo>
                    <a:lnTo>
                      <a:pt x="473" y="165"/>
                    </a:lnTo>
                    <a:lnTo>
                      <a:pt x="476" y="156"/>
                    </a:lnTo>
                    <a:lnTo>
                      <a:pt x="471" y="142"/>
                    </a:lnTo>
                    <a:lnTo>
                      <a:pt x="464" y="130"/>
                    </a:lnTo>
                    <a:lnTo>
                      <a:pt x="451" y="118"/>
                    </a:lnTo>
                    <a:lnTo>
                      <a:pt x="456" y="60"/>
                    </a:lnTo>
                    <a:lnTo>
                      <a:pt x="505" y="52"/>
                    </a:lnTo>
                    <a:lnTo>
                      <a:pt x="560" y="51"/>
                    </a:lnTo>
                    <a:lnTo>
                      <a:pt x="703" y="46"/>
                    </a:lnTo>
                    <a:lnTo>
                      <a:pt x="714" y="46"/>
                    </a:lnTo>
                    <a:lnTo>
                      <a:pt x="718" y="43"/>
                    </a:lnTo>
                    <a:lnTo>
                      <a:pt x="721" y="40"/>
                    </a:lnTo>
                    <a:lnTo>
                      <a:pt x="721" y="36"/>
                    </a:lnTo>
                    <a:lnTo>
                      <a:pt x="718" y="31"/>
                    </a:lnTo>
                    <a:lnTo>
                      <a:pt x="708" y="27"/>
                    </a:lnTo>
                    <a:lnTo>
                      <a:pt x="483" y="7"/>
                    </a:lnTo>
                    <a:lnTo>
                      <a:pt x="421" y="1"/>
                    </a:lnTo>
                    <a:lnTo>
                      <a:pt x="362" y="0"/>
                    </a:lnTo>
                    <a:lnTo>
                      <a:pt x="301" y="1"/>
                    </a:lnTo>
                    <a:lnTo>
                      <a:pt x="238" y="7"/>
                    </a:lnTo>
                  </a:path>
                </a:pathLst>
              </a:custGeom>
              <a:noFill/>
              <a:ln w="0" cap="sq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0" name="Freeform 58"/>
              <p:cNvSpPr>
                <a:spLocks noChangeAspect="1"/>
              </p:cNvSpPr>
              <p:nvPr/>
            </p:nvSpPr>
            <p:spPr bwMode="auto">
              <a:xfrm>
                <a:off x="1582" y="1429"/>
                <a:ext cx="163" cy="174"/>
              </a:xfrm>
              <a:custGeom>
                <a:avLst/>
                <a:gdLst>
                  <a:gd name="T0" fmla="*/ 81 w 163"/>
                  <a:gd name="T1" fmla="*/ 0 h 174"/>
                  <a:gd name="T2" fmla="*/ 56 w 163"/>
                  <a:gd name="T3" fmla="*/ 0 h 174"/>
                  <a:gd name="T4" fmla="*/ 36 w 163"/>
                  <a:gd name="T5" fmla="*/ 4 h 174"/>
                  <a:gd name="T6" fmla="*/ 20 w 163"/>
                  <a:gd name="T7" fmla="*/ 10 h 174"/>
                  <a:gd name="T8" fmla="*/ 9 w 163"/>
                  <a:gd name="T9" fmla="*/ 16 h 174"/>
                  <a:gd name="T10" fmla="*/ 1 w 163"/>
                  <a:gd name="T11" fmla="*/ 24 h 174"/>
                  <a:gd name="T12" fmla="*/ 0 w 163"/>
                  <a:gd name="T13" fmla="*/ 31 h 174"/>
                  <a:gd name="T14" fmla="*/ 0 w 163"/>
                  <a:gd name="T15" fmla="*/ 39 h 174"/>
                  <a:gd name="T16" fmla="*/ 1 w 163"/>
                  <a:gd name="T17" fmla="*/ 43 h 174"/>
                  <a:gd name="T18" fmla="*/ 1 w 163"/>
                  <a:gd name="T19" fmla="*/ 127 h 174"/>
                  <a:gd name="T20" fmla="*/ 1 w 163"/>
                  <a:gd name="T21" fmla="*/ 136 h 174"/>
                  <a:gd name="T22" fmla="*/ 7 w 163"/>
                  <a:gd name="T23" fmla="*/ 144 h 174"/>
                  <a:gd name="T24" fmla="*/ 14 w 163"/>
                  <a:gd name="T25" fmla="*/ 154 h 174"/>
                  <a:gd name="T26" fmla="*/ 24 w 163"/>
                  <a:gd name="T27" fmla="*/ 159 h 174"/>
                  <a:gd name="T28" fmla="*/ 36 w 163"/>
                  <a:gd name="T29" fmla="*/ 163 h 174"/>
                  <a:gd name="T30" fmla="*/ 49 w 163"/>
                  <a:gd name="T31" fmla="*/ 169 h 174"/>
                  <a:gd name="T32" fmla="*/ 64 w 163"/>
                  <a:gd name="T33" fmla="*/ 171 h 174"/>
                  <a:gd name="T34" fmla="*/ 81 w 163"/>
                  <a:gd name="T35" fmla="*/ 174 h 174"/>
                  <a:gd name="T36" fmla="*/ 96 w 163"/>
                  <a:gd name="T37" fmla="*/ 171 h 174"/>
                  <a:gd name="T38" fmla="*/ 111 w 163"/>
                  <a:gd name="T39" fmla="*/ 169 h 174"/>
                  <a:gd name="T40" fmla="*/ 126 w 163"/>
                  <a:gd name="T41" fmla="*/ 163 h 174"/>
                  <a:gd name="T42" fmla="*/ 138 w 163"/>
                  <a:gd name="T43" fmla="*/ 159 h 174"/>
                  <a:gd name="T44" fmla="*/ 146 w 163"/>
                  <a:gd name="T45" fmla="*/ 154 h 174"/>
                  <a:gd name="T46" fmla="*/ 152 w 163"/>
                  <a:gd name="T47" fmla="*/ 144 h 174"/>
                  <a:gd name="T48" fmla="*/ 158 w 163"/>
                  <a:gd name="T49" fmla="*/ 136 h 174"/>
                  <a:gd name="T50" fmla="*/ 160 w 163"/>
                  <a:gd name="T51" fmla="*/ 127 h 174"/>
                  <a:gd name="T52" fmla="*/ 160 w 163"/>
                  <a:gd name="T53" fmla="*/ 43 h 174"/>
                  <a:gd name="T54" fmla="*/ 163 w 163"/>
                  <a:gd name="T55" fmla="*/ 39 h 174"/>
                  <a:gd name="T56" fmla="*/ 163 w 163"/>
                  <a:gd name="T57" fmla="*/ 31 h 174"/>
                  <a:gd name="T58" fmla="*/ 158 w 163"/>
                  <a:gd name="T59" fmla="*/ 24 h 174"/>
                  <a:gd name="T60" fmla="*/ 152 w 163"/>
                  <a:gd name="T61" fmla="*/ 16 h 174"/>
                  <a:gd name="T62" fmla="*/ 140 w 163"/>
                  <a:gd name="T63" fmla="*/ 10 h 174"/>
                  <a:gd name="T64" fmla="*/ 126 w 163"/>
                  <a:gd name="T65" fmla="*/ 4 h 174"/>
                  <a:gd name="T66" fmla="*/ 106 w 163"/>
                  <a:gd name="T67" fmla="*/ 0 h 174"/>
                  <a:gd name="T68" fmla="*/ 81 w 163"/>
                  <a:gd name="T69" fmla="*/ 0 h 17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63" h="174">
                    <a:moveTo>
                      <a:pt x="81" y="0"/>
                    </a:moveTo>
                    <a:lnTo>
                      <a:pt x="56" y="0"/>
                    </a:lnTo>
                    <a:lnTo>
                      <a:pt x="36" y="4"/>
                    </a:lnTo>
                    <a:lnTo>
                      <a:pt x="20" y="10"/>
                    </a:lnTo>
                    <a:lnTo>
                      <a:pt x="9" y="16"/>
                    </a:lnTo>
                    <a:lnTo>
                      <a:pt x="1" y="24"/>
                    </a:lnTo>
                    <a:lnTo>
                      <a:pt x="0" y="31"/>
                    </a:lnTo>
                    <a:lnTo>
                      <a:pt x="0" y="39"/>
                    </a:lnTo>
                    <a:lnTo>
                      <a:pt x="1" y="43"/>
                    </a:lnTo>
                    <a:lnTo>
                      <a:pt x="1" y="127"/>
                    </a:lnTo>
                    <a:lnTo>
                      <a:pt x="1" y="136"/>
                    </a:lnTo>
                    <a:lnTo>
                      <a:pt x="7" y="144"/>
                    </a:lnTo>
                    <a:lnTo>
                      <a:pt x="14" y="154"/>
                    </a:lnTo>
                    <a:lnTo>
                      <a:pt x="24" y="159"/>
                    </a:lnTo>
                    <a:lnTo>
                      <a:pt x="36" y="163"/>
                    </a:lnTo>
                    <a:lnTo>
                      <a:pt x="49" y="169"/>
                    </a:lnTo>
                    <a:lnTo>
                      <a:pt x="64" y="171"/>
                    </a:lnTo>
                    <a:lnTo>
                      <a:pt x="81" y="174"/>
                    </a:lnTo>
                    <a:lnTo>
                      <a:pt x="96" y="171"/>
                    </a:lnTo>
                    <a:lnTo>
                      <a:pt x="111" y="169"/>
                    </a:lnTo>
                    <a:lnTo>
                      <a:pt x="126" y="163"/>
                    </a:lnTo>
                    <a:lnTo>
                      <a:pt x="138" y="159"/>
                    </a:lnTo>
                    <a:lnTo>
                      <a:pt x="146" y="154"/>
                    </a:lnTo>
                    <a:lnTo>
                      <a:pt x="152" y="144"/>
                    </a:lnTo>
                    <a:lnTo>
                      <a:pt x="158" y="136"/>
                    </a:lnTo>
                    <a:lnTo>
                      <a:pt x="160" y="127"/>
                    </a:lnTo>
                    <a:lnTo>
                      <a:pt x="160" y="43"/>
                    </a:lnTo>
                    <a:lnTo>
                      <a:pt x="163" y="39"/>
                    </a:lnTo>
                    <a:lnTo>
                      <a:pt x="163" y="31"/>
                    </a:lnTo>
                    <a:lnTo>
                      <a:pt x="158" y="24"/>
                    </a:lnTo>
                    <a:lnTo>
                      <a:pt x="152" y="16"/>
                    </a:lnTo>
                    <a:lnTo>
                      <a:pt x="140" y="10"/>
                    </a:lnTo>
                    <a:lnTo>
                      <a:pt x="126" y="4"/>
                    </a:lnTo>
                    <a:lnTo>
                      <a:pt x="106" y="0"/>
                    </a:lnTo>
                    <a:lnTo>
                      <a:pt x="81" y="0"/>
                    </a:lnTo>
                  </a:path>
                </a:pathLst>
              </a:custGeom>
              <a:noFill/>
              <a:ln w="0" cap="sq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1" name="Freeform 59"/>
              <p:cNvSpPr>
                <a:spLocks noChangeAspect="1"/>
              </p:cNvSpPr>
              <p:nvPr/>
            </p:nvSpPr>
            <p:spPr bwMode="auto">
              <a:xfrm>
                <a:off x="1602" y="1439"/>
                <a:ext cx="120" cy="102"/>
              </a:xfrm>
              <a:custGeom>
                <a:avLst/>
                <a:gdLst>
                  <a:gd name="T0" fmla="*/ 61 w 120"/>
                  <a:gd name="T1" fmla="*/ 0 h 102"/>
                  <a:gd name="T2" fmla="*/ 29 w 120"/>
                  <a:gd name="T3" fmla="*/ 3 h 102"/>
                  <a:gd name="T4" fmla="*/ 12 w 120"/>
                  <a:gd name="T5" fmla="*/ 11 h 102"/>
                  <a:gd name="T6" fmla="*/ 3 w 120"/>
                  <a:gd name="T7" fmla="*/ 23 h 102"/>
                  <a:gd name="T8" fmla="*/ 0 w 120"/>
                  <a:gd name="T9" fmla="*/ 39 h 102"/>
                  <a:gd name="T10" fmla="*/ 3 w 120"/>
                  <a:gd name="T11" fmla="*/ 54 h 102"/>
                  <a:gd name="T12" fmla="*/ 3 w 120"/>
                  <a:gd name="T13" fmla="*/ 66 h 102"/>
                  <a:gd name="T14" fmla="*/ 7 w 120"/>
                  <a:gd name="T15" fmla="*/ 78 h 102"/>
                  <a:gd name="T16" fmla="*/ 12 w 120"/>
                  <a:gd name="T17" fmla="*/ 86 h 102"/>
                  <a:gd name="T18" fmla="*/ 19 w 120"/>
                  <a:gd name="T19" fmla="*/ 92 h 102"/>
                  <a:gd name="T20" fmla="*/ 29 w 120"/>
                  <a:gd name="T21" fmla="*/ 98 h 102"/>
                  <a:gd name="T22" fmla="*/ 44 w 120"/>
                  <a:gd name="T23" fmla="*/ 99 h 102"/>
                  <a:gd name="T24" fmla="*/ 61 w 120"/>
                  <a:gd name="T25" fmla="*/ 102 h 102"/>
                  <a:gd name="T26" fmla="*/ 79 w 120"/>
                  <a:gd name="T27" fmla="*/ 99 h 102"/>
                  <a:gd name="T28" fmla="*/ 91 w 120"/>
                  <a:gd name="T29" fmla="*/ 98 h 102"/>
                  <a:gd name="T30" fmla="*/ 100 w 120"/>
                  <a:gd name="T31" fmla="*/ 92 h 102"/>
                  <a:gd name="T32" fmla="*/ 108 w 120"/>
                  <a:gd name="T33" fmla="*/ 86 h 102"/>
                  <a:gd name="T34" fmla="*/ 115 w 120"/>
                  <a:gd name="T35" fmla="*/ 78 h 102"/>
                  <a:gd name="T36" fmla="*/ 118 w 120"/>
                  <a:gd name="T37" fmla="*/ 66 h 102"/>
                  <a:gd name="T38" fmla="*/ 120 w 120"/>
                  <a:gd name="T39" fmla="*/ 39 h 102"/>
                  <a:gd name="T40" fmla="*/ 118 w 120"/>
                  <a:gd name="T41" fmla="*/ 23 h 102"/>
                  <a:gd name="T42" fmla="*/ 111 w 120"/>
                  <a:gd name="T43" fmla="*/ 11 h 102"/>
                  <a:gd name="T44" fmla="*/ 93 w 120"/>
                  <a:gd name="T45" fmla="*/ 3 h 102"/>
                  <a:gd name="T46" fmla="*/ 61 w 120"/>
                  <a:gd name="T47" fmla="*/ 0 h 102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20" h="102">
                    <a:moveTo>
                      <a:pt x="61" y="0"/>
                    </a:moveTo>
                    <a:lnTo>
                      <a:pt x="29" y="3"/>
                    </a:lnTo>
                    <a:lnTo>
                      <a:pt x="12" y="11"/>
                    </a:lnTo>
                    <a:lnTo>
                      <a:pt x="3" y="23"/>
                    </a:lnTo>
                    <a:lnTo>
                      <a:pt x="0" y="39"/>
                    </a:lnTo>
                    <a:lnTo>
                      <a:pt x="3" y="54"/>
                    </a:lnTo>
                    <a:lnTo>
                      <a:pt x="3" y="66"/>
                    </a:lnTo>
                    <a:lnTo>
                      <a:pt x="7" y="78"/>
                    </a:lnTo>
                    <a:lnTo>
                      <a:pt x="12" y="86"/>
                    </a:lnTo>
                    <a:lnTo>
                      <a:pt x="19" y="92"/>
                    </a:lnTo>
                    <a:lnTo>
                      <a:pt x="29" y="98"/>
                    </a:lnTo>
                    <a:lnTo>
                      <a:pt x="44" y="99"/>
                    </a:lnTo>
                    <a:lnTo>
                      <a:pt x="61" y="102"/>
                    </a:lnTo>
                    <a:lnTo>
                      <a:pt x="79" y="99"/>
                    </a:lnTo>
                    <a:lnTo>
                      <a:pt x="91" y="98"/>
                    </a:lnTo>
                    <a:lnTo>
                      <a:pt x="100" y="92"/>
                    </a:lnTo>
                    <a:lnTo>
                      <a:pt x="108" y="86"/>
                    </a:lnTo>
                    <a:lnTo>
                      <a:pt x="115" y="78"/>
                    </a:lnTo>
                    <a:lnTo>
                      <a:pt x="118" y="66"/>
                    </a:lnTo>
                    <a:lnTo>
                      <a:pt x="120" y="39"/>
                    </a:lnTo>
                    <a:lnTo>
                      <a:pt x="118" y="23"/>
                    </a:lnTo>
                    <a:lnTo>
                      <a:pt x="111" y="11"/>
                    </a:lnTo>
                    <a:lnTo>
                      <a:pt x="93" y="3"/>
                    </a:lnTo>
                    <a:lnTo>
                      <a:pt x="61" y="0"/>
                    </a:lnTo>
                  </a:path>
                </a:pathLst>
              </a:custGeom>
              <a:noFill/>
              <a:ln w="0" cap="sq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2" name="Freeform 60"/>
              <p:cNvSpPr>
                <a:spLocks noChangeAspect="1"/>
              </p:cNvSpPr>
              <p:nvPr/>
            </p:nvSpPr>
            <p:spPr bwMode="auto">
              <a:xfrm>
                <a:off x="1602" y="1478"/>
                <a:ext cx="120" cy="35"/>
              </a:xfrm>
              <a:custGeom>
                <a:avLst/>
                <a:gdLst>
                  <a:gd name="T0" fmla="*/ 0 w 120"/>
                  <a:gd name="T1" fmla="*/ 0 h 35"/>
                  <a:gd name="T2" fmla="*/ 29 w 120"/>
                  <a:gd name="T3" fmla="*/ 0 h 35"/>
                  <a:gd name="T4" fmla="*/ 32 w 120"/>
                  <a:gd name="T5" fmla="*/ 15 h 35"/>
                  <a:gd name="T6" fmla="*/ 39 w 120"/>
                  <a:gd name="T7" fmla="*/ 27 h 35"/>
                  <a:gd name="T8" fmla="*/ 48 w 120"/>
                  <a:gd name="T9" fmla="*/ 32 h 35"/>
                  <a:gd name="T10" fmla="*/ 61 w 120"/>
                  <a:gd name="T11" fmla="*/ 35 h 35"/>
                  <a:gd name="T12" fmla="*/ 71 w 120"/>
                  <a:gd name="T13" fmla="*/ 32 h 35"/>
                  <a:gd name="T14" fmla="*/ 80 w 120"/>
                  <a:gd name="T15" fmla="*/ 27 h 35"/>
                  <a:gd name="T16" fmla="*/ 88 w 120"/>
                  <a:gd name="T17" fmla="*/ 15 h 35"/>
                  <a:gd name="T18" fmla="*/ 91 w 120"/>
                  <a:gd name="T19" fmla="*/ 0 h 35"/>
                  <a:gd name="T20" fmla="*/ 120 w 120"/>
                  <a:gd name="T21" fmla="*/ 0 h 3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20" h="35">
                    <a:moveTo>
                      <a:pt x="0" y="0"/>
                    </a:moveTo>
                    <a:lnTo>
                      <a:pt x="29" y="0"/>
                    </a:lnTo>
                    <a:lnTo>
                      <a:pt x="32" y="15"/>
                    </a:lnTo>
                    <a:lnTo>
                      <a:pt x="39" y="27"/>
                    </a:lnTo>
                    <a:lnTo>
                      <a:pt x="48" y="32"/>
                    </a:lnTo>
                    <a:lnTo>
                      <a:pt x="61" y="35"/>
                    </a:lnTo>
                    <a:lnTo>
                      <a:pt x="71" y="32"/>
                    </a:lnTo>
                    <a:lnTo>
                      <a:pt x="80" y="27"/>
                    </a:lnTo>
                    <a:lnTo>
                      <a:pt x="88" y="15"/>
                    </a:lnTo>
                    <a:lnTo>
                      <a:pt x="91" y="0"/>
                    </a:lnTo>
                    <a:lnTo>
                      <a:pt x="120" y="0"/>
                    </a:lnTo>
                  </a:path>
                </a:pathLst>
              </a:custGeom>
              <a:noFill/>
              <a:ln w="0" cap="sq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3" name="Freeform 61"/>
              <p:cNvSpPr>
                <a:spLocks noChangeAspect="1"/>
              </p:cNvSpPr>
              <p:nvPr/>
            </p:nvSpPr>
            <p:spPr bwMode="auto">
              <a:xfrm>
                <a:off x="1606" y="1558"/>
                <a:ext cx="18" cy="24"/>
              </a:xfrm>
              <a:custGeom>
                <a:avLst/>
                <a:gdLst>
                  <a:gd name="T0" fmla="*/ 0 w 18"/>
                  <a:gd name="T1" fmla="*/ 0 h 24"/>
                  <a:gd name="T2" fmla="*/ 0 w 18"/>
                  <a:gd name="T3" fmla="*/ 7 h 24"/>
                  <a:gd name="T4" fmla="*/ 15 w 18"/>
                  <a:gd name="T5" fmla="*/ 24 h 24"/>
                  <a:gd name="T6" fmla="*/ 18 w 18"/>
                  <a:gd name="T7" fmla="*/ 24 h 24"/>
                  <a:gd name="T8" fmla="*/ 0 w 18"/>
                  <a:gd name="T9" fmla="*/ 0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" h="24">
                    <a:moveTo>
                      <a:pt x="0" y="0"/>
                    </a:moveTo>
                    <a:lnTo>
                      <a:pt x="0" y="7"/>
                    </a:lnTo>
                    <a:lnTo>
                      <a:pt x="15" y="24"/>
                    </a:lnTo>
                    <a:lnTo>
                      <a:pt x="18" y="24"/>
                    </a:lnTo>
                    <a:lnTo>
                      <a:pt x="0" y="0"/>
                    </a:lnTo>
                  </a:path>
                </a:pathLst>
              </a:custGeom>
              <a:noFill/>
              <a:ln w="0" cap="sq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4" name="Freeform 62"/>
              <p:cNvSpPr>
                <a:spLocks noChangeAspect="1"/>
              </p:cNvSpPr>
              <p:nvPr/>
            </p:nvSpPr>
            <p:spPr bwMode="auto">
              <a:xfrm>
                <a:off x="1617" y="1558"/>
                <a:ext cx="18" cy="24"/>
              </a:xfrm>
              <a:custGeom>
                <a:avLst/>
                <a:gdLst>
                  <a:gd name="T0" fmla="*/ 1 w 18"/>
                  <a:gd name="T1" fmla="*/ 0 h 24"/>
                  <a:gd name="T2" fmla="*/ 0 w 18"/>
                  <a:gd name="T3" fmla="*/ 0 h 24"/>
                  <a:gd name="T4" fmla="*/ 0 w 18"/>
                  <a:gd name="T5" fmla="*/ 3 h 24"/>
                  <a:gd name="T6" fmla="*/ 12 w 18"/>
                  <a:gd name="T7" fmla="*/ 24 h 24"/>
                  <a:gd name="T8" fmla="*/ 18 w 18"/>
                  <a:gd name="T9" fmla="*/ 22 h 24"/>
                  <a:gd name="T10" fmla="*/ 17 w 18"/>
                  <a:gd name="T11" fmla="*/ 10 h 24"/>
                  <a:gd name="T12" fmla="*/ 12 w 18"/>
                  <a:gd name="T13" fmla="*/ 6 h 24"/>
                  <a:gd name="T14" fmla="*/ 1 w 18"/>
                  <a:gd name="T15" fmla="*/ 0 h 2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8" h="24">
                    <a:moveTo>
                      <a:pt x="1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12" y="24"/>
                    </a:lnTo>
                    <a:lnTo>
                      <a:pt x="18" y="22"/>
                    </a:lnTo>
                    <a:lnTo>
                      <a:pt x="17" y="10"/>
                    </a:lnTo>
                    <a:lnTo>
                      <a:pt x="12" y="6"/>
                    </a:lnTo>
                    <a:lnTo>
                      <a:pt x="1" y="0"/>
                    </a:lnTo>
                  </a:path>
                </a:pathLst>
              </a:custGeom>
              <a:noFill/>
              <a:ln w="0" cap="sq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5" name="Freeform 63"/>
              <p:cNvSpPr>
                <a:spLocks noChangeAspect="1"/>
              </p:cNvSpPr>
              <p:nvPr/>
            </p:nvSpPr>
            <p:spPr bwMode="auto">
              <a:xfrm>
                <a:off x="1638" y="1564"/>
                <a:ext cx="20" cy="18"/>
              </a:xfrm>
              <a:custGeom>
                <a:avLst/>
                <a:gdLst>
                  <a:gd name="T0" fmla="*/ 0 w 20"/>
                  <a:gd name="T1" fmla="*/ 1 h 18"/>
                  <a:gd name="T2" fmla="*/ 3 w 20"/>
                  <a:gd name="T3" fmla="*/ 18 h 18"/>
                  <a:gd name="T4" fmla="*/ 15 w 20"/>
                  <a:gd name="T5" fmla="*/ 18 h 18"/>
                  <a:gd name="T6" fmla="*/ 20 w 20"/>
                  <a:gd name="T7" fmla="*/ 6 h 18"/>
                  <a:gd name="T8" fmla="*/ 20 w 20"/>
                  <a:gd name="T9" fmla="*/ 1 h 18"/>
                  <a:gd name="T10" fmla="*/ 15 w 20"/>
                  <a:gd name="T11" fmla="*/ 0 h 18"/>
                  <a:gd name="T12" fmla="*/ 0 w 20"/>
                  <a:gd name="T13" fmla="*/ 1 h 1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0" h="18">
                    <a:moveTo>
                      <a:pt x="0" y="1"/>
                    </a:moveTo>
                    <a:lnTo>
                      <a:pt x="3" y="18"/>
                    </a:lnTo>
                    <a:lnTo>
                      <a:pt x="15" y="18"/>
                    </a:lnTo>
                    <a:lnTo>
                      <a:pt x="20" y="6"/>
                    </a:lnTo>
                    <a:lnTo>
                      <a:pt x="20" y="1"/>
                    </a:lnTo>
                    <a:lnTo>
                      <a:pt x="15" y="0"/>
                    </a:lnTo>
                    <a:lnTo>
                      <a:pt x="0" y="1"/>
                    </a:lnTo>
                  </a:path>
                </a:pathLst>
              </a:custGeom>
              <a:noFill/>
              <a:ln w="0" cap="sq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6" name="Freeform 64"/>
              <p:cNvSpPr>
                <a:spLocks noChangeAspect="1"/>
              </p:cNvSpPr>
              <p:nvPr/>
            </p:nvSpPr>
            <p:spPr bwMode="auto">
              <a:xfrm>
                <a:off x="1669" y="1564"/>
                <a:ext cx="19" cy="18"/>
              </a:xfrm>
              <a:custGeom>
                <a:avLst/>
                <a:gdLst>
                  <a:gd name="T0" fmla="*/ 4 w 19"/>
                  <a:gd name="T1" fmla="*/ 0 h 18"/>
                  <a:gd name="T2" fmla="*/ 0 w 19"/>
                  <a:gd name="T3" fmla="*/ 1 h 18"/>
                  <a:gd name="T4" fmla="*/ 0 w 19"/>
                  <a:gd name="T5" fmla="*/ 6 h 18"/>
                  <a:gd name="T6" fmla="*/ 4 w 19"/>
                  <a:gd name="T7" fmla="*/ 18 h 18"/>
                  <a:gd name="T8" fmla="*/ 16 w 19"/>
                  <a:gd name="T9" fmla="*/ 18 h 18"/>
                  <a:gd name="T10" fmla="*/ 19 w 19"/>
                  <a:gd name="T11" fmla="*/ 1 h 18"/>
                  <a:gd name="T12" fmla="*/ 4 w 19"/>
                  <a:gd name="T13" fmla="*/ 0 h 1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9" h="18">
                    <a:moveTo>
                      <a:pt x="4" y="0"/>
                    </a:moveTo>
                    <a:lnTo>
                      <a:pt x="0" y="1"/>
                    </a:lnTo>
                    <a:lnTo>
                      <a:pt x="0" y="6"/>
                    </a:lnTo>
                    <a:lnTo>
                      <a:pt x="4" y="18"/>
                    </a:lnTo>
                    <a:lnTo>
                      <a:pt x="16" y="18"/>
                    </a:lnTo>
                    <a:lnTo>
                      <a:pt x="19" y="1"/>
                    </a:lnTo>
                    <a:lnTo>
                      <a:pt x="4" y="0"/>
                    </a:lnTo>
                  </a:path>
                </a:pathLst>
              </a:custGeom>
              <a:noFill/>
              <a:ln w="0" cap="sq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7" name="Freeform 65"/>
              <p:cNvSpPr>
                <a:spLocks noChangeAspect="1"/>
              </p:cNvSpPr>
              <p:nvPr/>
            </p:nvSpPr>
            <p:spPr bwMode="auto">
              <a:xfrm>
                <a:off x="1690" y="1558"/>
                <a:ext cx="20" cy="24"/>
              </a:xfrm>
              <a:custGeom>
                <a:avLst/>
                <a:gdLst>
                  <a:gd name="T0" fmla="*/ 5 w 20"/>
                  <a:gd name="T1" fmla="*/ 6 h 24"/>
                  <a:gd name="T2" fmla="*/ 3 w 20"/>
                  <a:gd name="T3" fmla="*/ 10 h 24"/>
                  <a:gd name="T4" fmla="*/ 0 w 20"/>
                  <a:gd name="T5" fmla="*/ 22 h 24"/>
                  <a:gd name="T6" fmla="*/ 8 w 20"/>
                  <a:gd name="T7" fmla="*/ 24 h 24"/>
                  <a:gd name="T8" fmla="*/ 20 w 20"/>
                  <a:gd name="T9" fmla="*/ 3 h 24"/>
                  <a:gd name="T10" fmla="*/ 20 w 20"/>
                  <a:gd name="T11" fmla="*/ 0 h 24"/>
                  <a:gd name="T12" fmla="*/ 17 w 20"/>
                  <a:gd name="T13" fmla="*/ 0 h 24"/>
                  <a:gd name="T14" fmla="*/ 5 w 20"/>
                  <a:gd name="T15" fmla="*/ 6 h 2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0" h="24">
                    <a:moveTo>
                      <a:pt x="5" y="6"/>
                    </a:moveTo>
                    <a:lnTo>
                      <a:pt x="3" y="10"/>
                    </a:lnTo>
                    <a:lnTo>
                      <a:pt x="0" y="22"/>
                    </a:lnTo>
                    <a:lnTo>
                      <a:pt x="8" y="24"/>
                    </a:lnTo>
                    <a:lnTo>
                      <a:pt x="20" y="3"/>
                    </a:lnTo>
                    <a:lnTo>
                      <a:pt x="20" y="0"/>
                    </a:lnTo>
                    <a:lnTo>
                      <a:pt x="17" y="0"/>
                    </a:lnTo>
                    <a:lnTo>
                      <a:pt x="5" y="6"/>
                    </a:lnTo>
                  </a:path>
                </a:pathLst>
              </a:custGeom>
              <a:noFill/>
              <a:ln w="0" cap="sq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8" name="Freeform 66"/>
              <p:cNvSpPr>
                <a:spLocks noChangeAspect="1"/>
              </p:cNvSpPr>
              <p:nvPr/>
            </p:nvSpPr>
            <p:spPr bwMode="auto">
              <a:xfrm>
                <a:off x="1701" y="1558"/>
                <a:ext cx="19" cy="24"/>
              </a:xfrm>
              <a:custGeom>
                <a:avLst/>
                <a:gdLst>
                  <a:gd name="T0" fmla="*/ 16 w 19"/>
                  <a:gd name="T1" fmla="*/ 0 h 24"/>
                  <a:gd name="T2" fmla="*/ 0 w 19"/>
                  <a:gd name="T3" fmla="*/ 24 h 24"/>
                  <a:gd name="T4" fmla="*/ 1 w 19"/>
                  <a:gd name="T5" fmla="*/ 24 h 24"/>
                  <a:gd name="T6" fmla="*/ 19 w 19"/>
                  <a:gd name="T7" fmla="*/ 7 h 24"/>
                  <a:gd name="T8" fmla="*/ 16 w 19"/>
                  <a:gd name="T9" fmla="*/ 0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" h="24">
                    <a:moveTo>
                      <a:pt x="16" y="0"/>
                    </a:moveTo>
                    <a:lnTo>
                      <a:pt x="0" y="24"/>
                    </a:lnTo>
                    <a:lnTo>
                      <a:pt x="1" y="24"/>
                    </a:lnTo>
                    <a:lnTo>
                      <a:pt x="19" y="7"/>
                    </a:lnTo>
                    <a:lnTo>
                      <a:pt x="16" y="0"/>
                    </a:lnTo>
                  </a:path>
                </a:pathLst>
              </a:custGeom>
              <a:noFill/>
              <a:ln w="0" cap="sq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9" name="Freeform 67"/>
              <p:cNvSpPr>
                <a:spLocks noChangeAspect="1"/>
              </p:cNvSpPr>
              <p:nvPr/>
            </p:nvSpPr>
            <p:spPr bwMode="auto">
              <a:xfrm>
                <a:off x="1638" y="1451"/>
                <a:ext cx="50" cy="48"/>
              </a:xfrm>
              <a:custGeom>
                <a:avLst/>
                <a:gdLst>
                  <a:gd name="T0" fmla="*/ 26 w 50"/>
                  <a:gd name="T1" fmla="*/ 0 h 48"/>
                  <a:gd name="T2" fmla="*/ 12 w 50"/>
                  <a:gd name="T3" fmla="*/ 3 h 48"/>
                  <a:gd name="T4" fmla="*/ 6 w 50"/>
                  <a:gd name="T5" fmla="*/ 8 h 48"/>
                  <a:gd name="T6" fmla="*/ 0 w 50"/>
                  <a:gd name="T7" fmla="*/ 17 h 48"/>
                  <a:gd name="T8" fmla="*/ 0 w 50"/>
                  <a:gd name="T9" fmla="*/ 24 h 48"/>
                  <a:gd name="T10" fmla="*/ 0 w 50"/>
                  <a:gd name="T11" fmla="*/ 35 h 48"/>
                  <a:gd name="T12" fmla="*/ 6 w 50"/>
                  <a:gd name="T13" fmla="*/ 41 h 48"/>
                  <a:gd name="T14" fmla="*/ 12 w 50"/>
                  <a:gd name="T15" fmla="*/ 47 h 48"/>
                  <a:gd name="T16" fmla="*/ 26 w 50"/>
                  <a:gd name="T17" fmla="*/ 48 h 48"/>
                  <a:gd name="T18" fmla="*/ 35 w 50"/>
                  <a:gd name="T19" fmla="*/ 47 h 48"/>
                  <a:gd name="T20" fmla="*/ 43 w 50"/>
                  <a:gd name="T21" fmla="*/ 41 h 48"/>
                  <a:gd name="T22" fmla="*/ 47 w 50"/>
                  <a:gd name="T23" fmla="*/ 35 h 48"/>
                  <a:gd name="T24" fmla="*/ 50 w 50"/>
                  <a:gd name="T25" fmla="*/ 24 h 48"/>
                  <a:gd name="T26" fmla="*/ 47 w 50"/>
                  <a:gd name="T27" fmla="*/ 17 h 48"/>
                  <a:gd name="T28" fmla="*/ 43 w 50"/>
                  <a:gd name="T29" fmla="*/ 8 h 48"/>
                  <a:gd name="T30" fmla="*/ 35 w 50"/>
                  <a:gd name="T31" fmla="*/ 3 h 48"/>
                  <a:gd name="T32" fmla="*/ 26 w 50"/>
                  <a:gd name="T33" fmla="*/ 0 h 4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0" h="48">
                    <a:moveTo>
                      <a:pt x="26" y="0"/>
                    </a:moveTo>
                    <a:lnTo>
                      <a:pt x="12" y="3"/>
                    </a:lnTo>
                    <a:lnTo>
                      <a:pt x="6" y="8"/>
                    </a:lnTo>
                    <a:lnTo>
                      <a:pt x="0" y="17"/>
                    </a:lnTo>
                    <a:lnTo>
                      <a:pt x="0" y="24"/>
                    </a:lnTo>
                    <a:lnTo>
                      <a:pt x="0" y="35"/>
                    </a:lnTo>
                    <a:lnTo>
                      <a:pt x="6" y="41"/>
                    </a:lnTo>
                    <a:lnTo>
                      <a:pt x="12" y="47"/>
                    </a:lnTo>
                    <a:lnTo>
                      <a:pt x="26" y="48"/>
                    </a:lnTo>
                    <a:lnTo>
                      <a:pt x="35" y="47"/>
                    </a:lnTo>
                    <a:lnTo>
                      <a:pt x="43" y="41"/>
                    </a:lnTo>
                    <a:lnTo>
                      <a:pt x="47" y="35"/>
                    </a:lnTo>
                    <a:lnTo>
                      <a:pt x="50" y="24"/>
                    </a:lnTo>
                    <a:lnTo>
                      <a:pt x="47" y="17"/>
                    </a:lnTo>
                    <a:lnTo>
                      <a:pt x="43" y="8"/>
                    </a:lnTo>
                    <a:lnTo>
                      <a:pt x="35" y="3"/>
                    </a:lnTo>
                    <a:lnTo>
                      <a:pt x="26" y="0"/>
                    </a:lnTo>
                  </a:path>
                </a:pathLst>
              </a:custGeom>
              <a:noFill/>
              <a:ln w="0" cap="sq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0" name="Line 68"/>
              <p:cNvSpPr>
                <a:spLocks noChangeAspect="1" noChangeShapeType="1"/>
              </p:cNvSpPr>
              <p:nvPr/>
            </p:nvSpPr>
            <p:spPr bwMode="auto">
              <a:xfrm>
                <a:off x="1644" y="1441"/>
                <a:ext cx="1" cy="19"/>
              </a:xfrm>
              <a:prstGeom prst="line">
                <a:avLst/>
              </a:prstGeom>
              <a:noFill/>
              <a:ln w="0" cap="sq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1" name="Line 69"/>
              <p:cNvSpPr>
                <a:spLocks noChangeAspect="1" noChangeShapeType="1"/>
              </p:cNvSpPr>
              <p:nvPr/>
            </p:nvSpPr>
            <p:spPr bwMode="auto">
              <a:xfrm flipV="1">
                <a:off x="1661" y="1441"/>
                <a:ext cx="1" cy="13"/>
              </a:xfrm>
              <a:prstGeom prst="line">
                <a:avLst/>
              </a:prstGeom>
              <a:noFill/>
              <a:ln w="0" cap="sq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2" name="Line 70"/>
              <p:cNvSpPr>
                <a:spLocks noChangeAspect="1" noChangeShapeType="1"/>
              </p:cNvSpPr>
              <p:nvPr/>
            </p:nvSpPr>
            <p:spPr bwMode="auto">
              <a:xfrm>
                <a:off x="1678" y="1441"/>
                <a:ext cx="1" cy="19"/>
              </a:xfrm>
              <a:prstGeom prst="line">
                <a:avLst/>
              </a:prstGeom>
              <a:noFill/>
              <a:ln w="0" cap="sq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3" name="Line 71"/>
              <p:cNvSpPr>
                <a:spLocks noChangeAspect="1" noChangeShapeType="1"/>
              </p:cNvSpPr>
              <p:nvPr/>
            </p:nvSpPr>
            <p:spPr bwMode="auto">
              <a:xfrm>
                <a:off x="1567" y="1483"/>
                <a:ext cx="15" cy="3"/>
              </a:xfrm>
              <a:prstGeom prst="line">
                <a:avLst/>
              </a:prstGeom>
              <a:noFill/>
              <a:ln w="0" cap="sq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4" name="Line 72"/>
              <p:cNvSpPr>
                <a:spLocks noChangeAspect="1" noChangeShapeType="1"/>
              </p:cNvSpPr>
              <p:nvPr/>
            </p:nvSpPr>
            <p:spPr bwMode="auto">
              <a:xfrm>
                <a:off x="1571" y="1540"/>
                <a:ext cx="11" cy="1"/>
              </a:xfrm>
              <a:prstGeom prst="line">
                <a:avLst/>
              </a:prstGeom>
              <a:noFill/>
              <a:ln w="0" cap="sq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5" name="Freeform 73"/>
              <p:cNvSpPr>
                <a:spLocks noChangeAspect="1"/>
              </p:cNvSpPr>
              <p:nvPr/>
            </p:nvSpPr>
            <p:spPr bwMode="auto">
              <a:xfrm>
                <a:off x="1634" y="1600"/>
                <a:ext cx="15" cy="24"/>
              </a:xfrm>
              <a:custGeom>
                <a:avLst/>
                <a:gdLst>
                  <a:gd name="T0" fmla="*/ 0 w 15"/>
                  <a:gd name="T1" fmla="*/ 0 h 24"/>
                  <a:gd name="T2" fmla="*/ 3 w 15"/>
                  <a:gd name="T3" fmla="*/ 7 h 24"/>
                  <a:gd name="T4" fmla="*/ 3 w 15"/>
                  <a:gd name="T5" fmla="*/ 16 h 24"/>
                  <a:gd name="T6" fmla="*/ 15 w 15"/>
                  <a:gd name="T7" fmla="*/ 19 h 24"/>
                  <a:gd name="T8" fmla="*/ 15 w 15"/>
                  <a:gd name="T9" fmla="*/ 24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5" h="24">
                    <a:moveTo>
                      <a:pt x="0" y="0"/>
                    </a:moveTo>
                    <a:lnTo>
                      <a:pt x="3" y="7"/>
                    </a:lnTo>
                    <a:lnTo>
                      <a:pt x="3" y="16"/>
                    </a:lnTo>
                    <a:lnTo>
                      <a:pt x="15" y="19"/>
                    </a:lnTo>
                    <a:lnTo>
                      <a:pt x="15" y="24"/>
                    </a:lnTo>
                  </a:path>
                </a:pathLst>
              </a:custGeom>
              <a:noFill/>
              <a:ln w="0" cap="sq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6" name="Line 74"/>
              <p:cNvSpPr>
                <a:spLocks noChangeAspect="1" noChangeShapeType="1"/>
              </p:cNvSpPr>
              <p:nvPr/>
            </p:nvSpPr>
            <p:spPr bwMode="auto">
              <a:xfrm flipV="1">
                <a:off x="1646" y="1603"/>
                <a:ext cx="12" cy="16"/>
              </a:xfrm>
              <a:prstGeom prst="line">
                <a:avLst/>
              </a:prstGeom>
              <a:noFill/>
              <a:ln w="0" cap="sq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7" name="Freeform 75"/>
              <p:cNvSpPr>
                <a:spLocks noChangeAspect="1"/>
              </p:cNvSpPr>
              <p:nvPr/>
            </p:nvSpPr>
            <p:spPr bwMode="auto">
              <a:xfrm>
                <a:off x="1666" y="1603"/>
                <a:ext cx="12" cy="21"/>
              </a:xfrm>
              <a:custGeom>
                <a:avLst/>
                <a:gdLst>
                  <a:gd name="T0" fmla="*/ 0 w 12"/>
                  <a:gd name="T1" fmla="*/ 0 h 21"/>
                  <a:gd name="T2" fmla="*/ 12 w 12"/>
                  <a:gd name="T3" fmla="*/ 16 h 21"/>
                  <a:gd name="T4" fmla="*/ 12 w 12"/>
                  <a:gd name="T5" fmla="*/ 21 h 2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2" h="21">
                    <a:moveTo>
                      <a:pt x="0" y="0"/>
                    </a:moveTo>
                    <a:lnTo>
                      <a:pt x="12" y="16"/>
                    </a:lnTo>
                    <a:lnTo>
                      <a:pt x="12" y="21"/>
                    </a:lnTo>
                  </a:path>
                </a:pathLst>
              </a:custGeom>
              <a:noFill/>
              <a:ln w="0" cap="sq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8" name="Freeform 76"/>
              <p:cNvSpPr>
                <a:spLocks noChangeAspect="1"/>
              </p:cNvSpPr>
              <p:nvPr/>
            </p:nvSpPr>
            <p:spPr bwMode="auto">
              <a:xfrm>
                <a:off x="1678" y="1600"/>
                <a:ext cx="12" cy="19"/>
              </a:xfrm>
              <a:custGeom>
                <a:avLst/>
                <a:gdLst>
                  <a:gd name="T0" fmla="*/ 0 w 12"/>
                  <a:gd name="T1" fmla="*/ 19 h 19"/>
                  <a:gd name="T2" fmla="*/ 10 w 12"/>
                  <a:gd name="T3" fmla="*/ 18 h 19"/>
                  <a:gd name="T4" fmla="*/ 10 w 12"/>
                  <a:gd name="T5" fmla="*/ 7 h 19"/>
                  <a:gd name="T6" fmla="*/ 12 w 12"/>
                  <a:gd name="T7" fmla="*/ 0 h 1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2" h="19">
                    <a:moveTo>
                      <a:pt x="0" y="19"/>
                    </a:moveTo>
                    <a:lnTo>
                      <a:pt x="10" y="18"/>
                    </a:lnTo>
                    <a:lnTo>
                      <a:pt x="10" y="7"/>
                    </a:lnTo>
                    <a:lnTo>
                      <a:pt x="12" y="0"/>
                    </a:lnTo>
                  </a:path>
                </a:pathLst>
              </a:custGeom>
              <a:noFill/>
              <a:ln w="0" cap="sq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9" name="Line 77"/>
              <p:cNvSpPr>
                <a:spLocks noChangeAspect="1" noChangeShapeType="1"/>
              </p:cNvSpPr>
              <p:nvPr/>
            </p:nvSpPr>
            <p:spPr bwMode="auto">
              <a:xfrm flipV="1">
                <a:off x="1661" y="1603"/>
                <a:ext cx="1" cy="235"/>
              </a:xfrm>
              <a:prstGeom prst="line">
                <a:avLst/>
              </a:prstGeom>
              <a:noFill/>
              <a:ln w="0" cap="sq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0" name="Line 78"/>
              <p:cNvSpPr>
                <a:spLocks noChangeAspect="1" noChangeShapeType="1"/>
              </p:cNvSpPr>
              <p:nvPr/>
            </p:nvSpPr>
            <p:spPr bwMode="auto">
              <a:xfrm>
                <a:off x="1740" y="1540"/>
                <a:ext cx="12" cy="1"/>
              </a:xfrm>
              <a:prstGeom prst="line">
                <a:avLst/>
              </a:prstGeom>
              <a:noFill/>
              <a:ln w="0" cap="sq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1" name="Line 79"/>
              <p:cNvSpPr>
                <a:spLocks noChangeAspect="1" noChangeShapeType="1"/>
              </p:cNvSpPr>
              <p:nvPr/>
            </p:nvSpPr>
            <p:spPr bwMode="auto">
              <a:xfrm flipV="1">
                <a:off x="1740" y="1483"/>
                <a:ext cx="14" cy="3"/>
              </a:xfrm>
              <a:prstGeom prst="line">
                <a:avLst/>
              </a:prstGeom>
              <a:noFill/>
              <a:ln w="0" cap="sq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2" name="Freeform 80"/>
              <p:cNvSpPr>
                <a:spLocks noChangeAspect="1"/>
              </p:cNvSpPr>
              <p:nvPr/>
            </p:nvSpPr>
            <p:spPr bwMode="auto">
              <a:xfrm>
                <a:off x="1742" y="1424"/>
                <a:ext cx="38" cy="51"/>
              </a:xfrm>
              <a:custGeom>
                <a:avLst/>
                <a:gdLst>
                  <a:gd name="T0" fmla="*/ 0 w 38"/>
                  <a:gd name="T1" fmla="*/ 0 h 51"/>
                  <a:gd name="T2" fmla="*/ 3 w 38"/>
                  <a:gd name="T3" fmla="*/ 12 h 51"/>
                  <a:gd name="T4" fmla="*/ 30 w 38"/>
                  <a:gd name="T5" fmla="*/ 20 h 51"/>
                  <a:gd name="T6" fmla="*/ 35 w 38"/>
                  <a:gd name="T7" fmla="*/ 24 h 51"/>
                  <a:gd name="T8" fmla="*/ 38 w 38"/>
                  <a:gd name="T9" fmla="*/ 30 h 51"/>
                  <a:gd name="T10" fmla="*/ 35 w 38"/>
                  <a:gd name="T11" fmla="*/ 35 h 51"/>
                  <a:gd name="T12" fmla="*/ 27 w 38"/>
                  <a:gd name="T13" fmla="*/ 39 h 51"/>
                  <a:gd name="T14" fmla="*/ 0 w 38"/>
                  <a:gd name="T15" fmla="*/ 51 h 5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8" h="51">
                    <a:moveTo>
                      <a:pt x="0" y="0"/>
                    </a:moveTo>
                    <a:lnTo>
                      <a:pt x="3" y="12"/>
                    </a:lnTo>
                    <a:lnTo>
                      <a:pt x="30" y="20"/>
                    </a:lnTo>
                    <a:lnTo>
                      <a:pt x="35" y="24"/>
                    </a:lnTo>
                    <a:lnTo>
                      <a:pt x="38" y="30"/>
                    </a:lnTo>
                    <a:lnTo>
                      <a:pt x="35" y="35"/>
                    </a:lnTo>
                    <a:lnTo>
                      <a:pt x="27" y="39"/>
                    </a:lnTo>
                    <a:lnTo>
                      <a:pt x="0" y="51"/>
                    </a:lnTo>
                  </a:path>
                </a:pathLst>
              </a:custGeom>
              <a:noFill/>
              <a:ln w="0" cap="sq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3" name="Freeform 81"/>
              <p:cNvSpPr>
                <a:spLocks noChangeAspect="1"/>
              </p:cNvSpPr>
              <p:nvPr/>
            </p:nvSpPr>
            <p:spPr bwMode="auto">
              <a:xfrm>
                <a:off x="1768" y="1460"/>
                <a:ext cx="248" cy="6"/>
              </a:xfrm>
              <a:custGeom>
                <a:avLst/>
                <a:gdLst>
                  <a:gd name="T0" fmla="*/ 0 w 248"/>
                  <a:gd name="T1" fmla="*/ 6 h 6"/>
                  <a:gd name="T2" fmla="*/ 36 w 248"/>
                  <a:gd name="T3" fmla="*/ 3 h 6"/>
                  <a:gd name="T4" fmla="*/ 91 w 248"/>
                  <a:gd name="T5" fmla="*/ 0 h 6"/>
                  <a:gd name="T6" fmla="*/ 248 w 248"/>
                  <a:gd name="T7" fmla="*/ 3 h 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48" h="6">
                    <a:moveTo>
                      <a:pt x="0" y="6"/>
                    </a:moveTo>
                    <a:lnTo>
                      <a:pt x="36" y="3"/>
                    </a:lnTo>
                    <a:lnTo>
                      <a:pt x="91" y="0"/>
                    </a:lnTo>
                    <a:lnTo>
                      <a:pt x="248" y="3"/>
                    </a:lnTo>
                  </a:path>
                </a:pathLst>
              </a:custGeom>
              <a:noFill/>
              <a:ln w="0" cap="sq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4" name="Freeform 82"/>
              <p:cNvSpPr>
                <a:spLocks noChangeAspect="1"/>
              </p:cNvSpPr>
              <p:nvPr/>
            </p:nvSpPr>
            <p:spPr bwMode="auto">
              <a:xfrm>
                <a:off x="1780" y="1450"/>
                <a:ext cx="242" cy="6"/>
              </a:xfrm>
              <a:custGeom>
                <a:avLst/>
                <a:gdLst>
                  <a:gd name="T0" fmla="*/ 242 w 242"/>
                  <a:gd name="T1" fmla="*/ 6 h 6"/>
                  <a:gd name="T2" fmla="*/ 62 w 242"/>
                  <a:gd name="T3" fmla="*/ 0 h 6"/>
                  <a:gd name="T4" fmla="*/ 29 w 242"/>
                  <a:gd name="T5" fmla="*/ 0 h 6"/>
                  <a:gd name="T6" fmla="*/ 0 w 242"/>
                  <a:gd name="T7" fmla="*/ 4 h 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42" h="6">
                    <a:moveTo>
                      <a:pt x="242" y="6"/>
                    </a:moveTo>
                    <a:lnTo>
                      <a:pt x="62" y="0"/>
                    </a:lnTo>
                    <a:lnTo>
                      <a:pt x="29" y="0"/>
                    </a:lnTo>
                    <a:lnTo>
                      <a:pt x="0" y="4"/>
                    </a:lnTo>
                  </a:path>
                </a:pathLst>
              </a:custGeom>
              <a:noFill/>
              <a:ln w="0" cap="sq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5" name="Freeform 83"/>
              <p:cNvSpPr>
                <a:spLocks noChangeAspect="1"/>
              </p:cNvSpPr>
              <p:nvPr/>
            </p:nvSpPr>
            <p:spPr bwMode="auto">
              <a:xfrm>
                <a:off x="1772" y="1432"/>
                <a:ext cx="77" cy="12"/>
              </a:xfrm>
              <a:custGeom>
                <a:avLst/>
                <a:gdLst>
                  <a:gd name="T0" fmla="*/ 0 w 77"/>
                  <a:gd name="T1" fmla="*/ 12 h 12"/>
                  <a:gd name="T2" fmla="*/ 37 w 77"/>
                  <a:gd name="T3" fmla="*/ 3 h 12"/>
                  <a:gd name="T4" fmla="*/ 60 w 77"/>
                  <a:gd name="T5" fmla="*/ 0 h 12"/>
                  <a:gd name="T6" fmla="*/ 77 w 77"/>
                  <a:gd name="T7" fmla="*/ 0 h 1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77" h="12">
                    <a:moveTo>
                      <a:pt x="0" y="12"/>
                    </a:moveTo>
                    <a:lnTo>
                      <a:pt x="37" y="3"/>
                    </a:lnTo>
                    <a:lnTo>
                      <a:pt x="60" y="0"/>
                    </a:lnTo>
                    <a:lnTo>
                      <a:pt x="77" y="0"/>
                    </a:lnTo>
                  </a:path>
                </a:pathLst>
              </a:custGeom>
              <a:noFill/>
              <a:ln w="0" cap="sq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6" name="Freeform 84"/>
              <p:cNvSpPr>
                <a:spLocks noChangeAspect="1"/>
              </p:cNvSpPr>
              <p:nvPr/>
            </p:nvSpPr>
            <p:spPr bwMode="auto">
              <a:xfrm>
                <a:off x="1544" y="1424"/>
                <a:ext cx="39" cy="51"/>
              </a:xfrm>
              <a:custGeom>
                <a:avLst/>
                <a:gdLst>
                  <a:gd name="T0" fmla="*/ 38 w 39"/>
                  <a:gd name="T1" fmla="*/ 0 h 51"/>
                  <a:gd name="T2" fmla="*/ 38 w 39"/>
                  <a:gd name="T3" fmla="*/ 12 h 51"/>
                  <a:gd name="T4" fmla="*/ 10 w 39"/>
                  <a:gd name="T5" fmla="*/ 20 h 51"/>
                  <a:gd name="T6" fmla="*/ 3 w 39"/>
                  <a:gd name="T7" fmla="*/ 24 h 51"/>
                  <a:gd name="T8" fmla="*/ 0 w 39"/>
                  <a:gd name="T9" fmla="*/ 30 h 51"/>
                  <a:gd name="T10" fmla="*/ 3 w 39"/>
                  <a:gd name="T11" fmla="*/ 35 h 51"/>
                  <a:gd name="T12" fmla="*/ 10 w 39"/>
                  <a:gd name="T13" fmla="*/ 39 h 51"/>
                  <a:gd name="T14" fmla="*/ 39 w 39"/>
                  <a:gd name="T15" fmla="*/ 51 h 5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9" h="51">
                    <a:moveTo>
                      <a:pt x="38" y="0"/>
                    </a:moveTo>
                    <a:lnTo>
                      <a:pt x="38" y="12"/>
                    </a:lnTo>
                    <a:lnTo>
                      <a:pt x="10" y="20"/>
                    </a:lnTo>
                    <a:lnTo>
                      <a:pt x="3" y="24"/>
                    </a:lnTo>
                    <a:lnTo>
                      <a:pt x="0" y="30"/>
                    </a:lnTo>
                    <a:lnTo>
                      <a:pt x="3" y="35"/>
                    </a:lnTo>
                    <a:lnTo>
                      <a:pt x="10" y="39"/>
                    </a:lnTo>
                    <a:lnTo>
                      <a:pt x="39" y="51"/>
                    </a:lnTo>
                  </a:path>
                </a:pathLst>
              </a:custGeom>
              <a:noFill/>
              <a:ln w="0" cap="sq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7" name="Freeform 85"/>
              <p:cNvSpPr>
                <a:spLocks noChangeAspect="1"/>
              </p:cNvSpPr>
              <p:nvPr/>
            </p:nvSpPr>
            <p:spPr bwMode="auto">
              <a:xfrm>
                <a:off x="1309" y="1460"/>
                <a:ext cx="250" cy="6"/>
              </a:xfrm>
              <a:custGeom>
                <a:avLst/>
                <a:gdLst>
                  <a:gd name="T0" fmla="*/ 250 w 250"/>
                  <a:gd name="T1" fmla="*/ 6 h 6"/>
                  <a:gd name="T2" fmla="*/ 210 w 250"/>
                  <a:gd name="T3" fmla="*/ 3 h 6"/>
                  <a:gd name="T4" fmla="*/ 158 w 250"/>
                  <a:gd name="T5" fmla="*/ 0 h 6"/>
                  <a:gd name="T6" fmla="*/ 0 w 250"/>
                  <a:gd name="T7" fmla="*/ 3 h 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50" h="6">
                    <a:moveTo>
                      <a:pt x="250" y="6"/>
                    </a:moveTo>
                    <a:lnTo>
                      <a:pt x="210" y="3"/>
                    </a:lnTo>
                    <a:lnTo>
                      <a:pt x="158" y="0"/>
                    </a:lnTo>
                    <a:lnTo>
                      <a:pt x="0" y="3"/>
                    </a:lnTo>
                  </a:path>
                </a:pathLst>
              </a:custGeom>
              <a:noFill/>
              <a:ln w="0" cap="sq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8" name="Freeform 86"/>
              <p:cNvSpPr>
                <a:spLocks noChangeAspect="1"/>
              </p:cNvSpPr>
              <p:nvPr/>
            </p:nvSpPr>
            <p:spPr bwMode="auto">
              <a:xfrm>
                <a:off x="1301" y="1450"/>
                <a:ext cx="243" cy="6"/>
              </a:xfrm>
              <a:custGeom>
                <a:avLst/>
                <a:gdLst>
                  <a:gd name="T0" fmla="*/ 0 w 243"/>
                  <a:gd name="T1" fmla="*/ 6 h 6"/>
                  <a:gd name="T2" fmla="*/ 182 w 243"/>
                  <a:gd name="T3" fmla="*/ 0 h 6"/>
                  <a:gd name="T4" fmla="*/ 214 w 243"/>
                  <a:gd name="T5" fmla="*/ 0 h 6"/>
                  <a:gd name="T6" fmla="*/ 243 w 243"/>
                  <a:gd name="T7" fmla="*/ 4 h 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43" h="6">
                    <a:moveTo>
                      <a:pt x="0" y="6"/>
                    </a:moveTo>
                    <a:lnTo>
                      <a:pt x="182" y="0"/>
                    </a:lnTo>
                    <a:lnTo>
                      <a:pt x="214" y="0"/>
                    </a:lnTo>
                    <a:lnTo>
                      <a:pt x="243" y="4"/>
                    </a:lnTo>
                  </a:path>
                </a:pathLst>
              </a:custGeom>
              <a:noFill/>
              <a:ln w="0" cap="sq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9" name="Freeform 87"/>
              <p:cNvSpPr>
                <a:spLocks noChangeAspect="1"/>
              </p:cNvSpPr>
              <p:nvPr/>
            </p:nvSpPr>
            <p:spPr bwMode="auto">
              <a:xfrm>
                <a:off x="1475" y="1432"/>
                <a:ext cx="79" cy="12"/>
              </a:xfrm>
              <a:custGeom>
                <a:avLst/>
                <a:gdLst>
                  <a:gd name="T0" fmla="*/ 79 w 79"/>
                  <a:gd name="T1" fmla="*/ 12 h 12"/>
                  <a:gd name="T2" fmla="*/ 41 w 79"/>
                  <a:gd name="T3" fmla="*/ 3 h 12"/>
                  <a:gd name="T4" fmla="*/ 20 w 79"/>
                  <a:gd name="T5" fmla="*/ 0 h 12"/>
                  <a:gd name="T6" fmla="*/ 0 w 79"/>
                  <a:gd name="T7" fmla="*/ 0 h 1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79" h="12">
                    <a:moveTo>
                      <a:pt x="79" y="12"/>
                    </a:moveTo>
                    <a:lnTo>
                      <a:pt x="41" y="3"/>
                    </a:lnTo>
                    <a:lnTo>
                      <a:pt x="20" y="0"/>
                    </a:lnTo>
                    <a:lnTo>
                      <a:pt x="0" y="0"/>
                    </a:lnTo>
                  </a:path>
                </a:pathLst>
              </a:custGeom>
              <a:noFill/>
              <a:ln w="0" cap="sq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0" name="Freeform 88"/>
              <p:cNvSpPr>
                <a:spLocks noChangeAspect="1"/>
              </p:cNvSpPr>
              <p:nvPr/>
            </p:nvSpPr>
            <p:spPr bwMode="auto">
              <a:xfrm>
                <a:off x="1606" y="1558"/>
                <a:ext cx="18" cy="24"/>
              </a:xfrm>
              <a:custGeom>
                <a:avLst/>
                <a:gdLst>
                  <a:gd name="T0" fmla="*/ 0 w 18"/>
                  <a:gd name="T1" fmla="*/ 0 h 24"/>
                  <a:gd name="T2" fmla="*/ 0 w 18"/>
                  <a:gd name="T3" fmla="*/ 7 h 24"/>
                  <a:gd name="T4" fmla="*/ 15 w 18"/>
                  <a:gd name="T5" fmla="*/ 24 h 24"/>
                  <a:gd name="T6" fmla="*/ 18 w 18"/>
                  <a:gd name="T7" fmla="*/ 24 h 24"/>
                  <a:gd name="T8" fmla="*/ 0 w 18"/>
                  <a:gd name="T9" fmla="*/ 0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" h="24">
                    <a:moveTo>
                      <a:pt x="0" y="0"/>
                    </a:moveTo>
                    <a:lnTo>
                      <a:pt x="0" y="7"/>
                    </a:lnTo>
                    <a:lnTo>
                      <a:pt x="15" y="24"/>
                    </a:lnTo>
                    <a:lnTo>
                      <a:pt x="18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E7E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1" name="Freeform 89"/>
              <p:cNvSpPr>
                <a:spLocks noChangeAspect="1"/>
              </p:cNvSpPr>
              <p:nvPr/>
            </p:nvSpPr>
            <p:spPr bwMode="auto">
              <a:xfrm>
                <a:off x="1617" y="1558"/>
                <a:ext cx="18" cy="24"/>
              </a:xfrm>
              <a:custGeom>
                <a:avLst/>
                <a:gdLst>
                  <a:gd name="T0" fmla="*/ 1 w 18"/>
                  <a:gd name="T1" fmla="*/ 0 h 24"/>
                  <a:gd name="T2" fmla="*/ 0 w 18"/>
                  <a:gd name="T3" fmla="*/ 0 h 24"/>
                  <a:gd name="T4" fmla="*/ 0 w 18"/>
                  <a:gd name="T5" fmla="*/ 3 h 24"/>
                  <a:gd name="T6" fmla="*/ 12 w 18"/>
                  <a:gd name="T7" fmla="*/ 24 h 24"/>
                  <a:gd name="T8" fmla="*/ 18 w 18"/>
                  <a:gd name="T9" fmla="*/ 22 h 24"/>
                  <a:gd name="T10" fmla="*/ 17 w 18"/>
                  <a:gd name="T11" fmla="*/ 10 h 24"/>
                  <a:gd name="T12" fmla="*/ 12 w 18"/>
                  <a:gd name="T13" fmla="*/ 6 h 24"/>
                  <a:gd name="T14" fmla="*/ 1 w 18"/>
                  <a:gd name="T15" fmla="*/ 0 h 2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8" h="24">
                    <a:moveTo>
                      <a:pt x="1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12" y="24"/>
                    </a:lnTo>
                    <a:lnTo>
                      <a:pt x="18" y="22"/>
                    </a:lnTo>
                    <a:lnTo>
                      <a:pt x="17" y="10"/>
                    </a:lnTo>
                    <a:lnTo>
                      <a:pt x="12" y="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7E7E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2" name="Freeform 90"/>
              <p:cNvSpPr>
                <a:spLocks noChangeAspect="1"/>
              </p:cNvSpPr>
              <p:nvPr/>
            </p:nvSpPr>
            <p:spPr bwMode="auto">
              <a:xfrm>
                <a:off x="1638" y="1564"/>
                <a:ext cx="20" cy="18"/>
              </a:xfrm>
              <a:custGeom>
                <a:avLst/>
                <a:gdLst>
                  <a:gd name="T0" fmla="*/ 0 w 20"/>
                  <a:gd name="T1" fmla="*/ 1 h 18"/>
                  <a:gd name="T2" fmla="*/ 3 w 20"/>
                  <a:gd name="T3" fmla="*/ 18 h 18"/>
                  <a:gd name="T4" fmla="*/ 15 w 20"/>
                  <a:gd name="T5" fmla="*/ 18 h 18"/>
                  <a:gd name="T6" fmla="*/ 20 w 20"/>
                  <a:gd name="T7" fmla="*/ 6 h 18"/>
                  <a:gd name="T8" fmla="*/ 20 w 20"/>
                  <a:gd name="T9" fmla="*/ 1 h 18"/>
                  <a:gd name="T10" fmla="*/ 15 w 20"/>
                  <a:gd name="T11" fmla="*/ 0 h 18"/>
                  <a:gd name="T12" fmla="*/ 0 w 20"/>
                  <a:gd name="T13" fmla="*/ 1 h 1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0" h="18">
                    <a:moveTo>
                      <a:pt x="0" y="1"/>
                    </a:moveTo>
                    <a:lnTo>
                      <a:pt x="3" y="18"/>
                    </a:lnTo>
                    <a:lnTo>
                      <a:pt x="15" y="18"/>
                    </a:lnTo>
                    <a:lnTo>
                      <a:pt x="20" y="6"/>
                    </a:lnTo>
                    <a:lnTo>
                      <a:pt x="20" y="1"/>
                    </a:lnTo>
                    <a:lnTo>
                      <a:pt x="15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7E7E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3" name="Freeform 91"/>
              <p:cNvSpPr>
                <a:spLocks noChangeAspect="1"/>
              </p:cNvSpPr>
              <p:nvPr/>
            </p:nvSpPr>
            <p:spPr bwMode="auto">
              <a:xfrm>
                <a:off x="1669" y="1564"/>
                <a:ext cx="19" cy="18"/>
              </a:xfrm>
              <a:custGeom>
                <a:avLst/>
                <a:gdLst>
                  <a:gd name="T0" fmla="*/ 4 w 19"/>
                  <a:gd name="T1" fmla="*/ 0 h 18"/>
                  <a:gd name="T2" fmla="*/ 0 w 19"/>
                  <a:gd name="T3" fmla="*/ 1 h 18"/>
                  <a:gd name="T4" fmla="*/ 0 w 19"/>
                  <a:gd name="T5" fmla="*/ 6 h 18"/>
                  <a:gd name="T6" fmla="*/ 4 w 19"/>
                  <a:gd name="T7" fmla="*/ 18 h 18"/>
                  <a:gd name="T8" fmla="*/ 16 w 19"/>
                  <a:gd name="T9" fmla="*/ 18 h 18"/>
                  <a:gd name="T10" fmla="*/ 19 w 19"/>
                  <a:gd name="T11" fmla="*/ 1 h 18"/>
                  <a:gd name="T12" fmla="*/ 4 w 19"/>
                  <a:gd name="T13" fmla="*/ 0 h 1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9" h="18">
                    <a:moveTo>
                      <a:pt x="4" y="0"/>
                    </a:moveTo>
                    <a:lnTo>
                      <a:pt x="0" y="1"/>
                    </a:lnTo>
                    <a:lnTo>
                      <a:pt x="0" y="6"/>
                    </a:lnTo>
                    <a:lnTo>
                      <a:pt x="4" y="18"/>
                    </a:lnTo>
                    <a:lnTo>
                      <a:pt x="16" y="18"/>
                    </a:lnTo>
                    <a:lnTo>
                      <a:pt x="19" y="1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7E7E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4" name="Freeform 92"/>
              <p:cNvSpPr>
                <a:spLocks noChangeAspect="1"/>
              </p:cNvSpPr>
              <p:nvPr/>
            </p:nvSpPr>
            <p:spPr bwMode="auto">
              <a:xfrm>
                <a:off x="1690" y="1558"/>
                <a:ext cx="20" cy="24"/>
              </a:xfrm>
              <a:custGeom>
                <a:avLst/>
                <a:gdLst>
                  <a:gd name="T0" fmla="*/ 5 w 20"/>
                  <a:gd name="T1" fmla="*/ 6 h 24"/>
                  <a:gd name="T2" fmla="*/ 3 w 20"/>
                  <a:gd name="T3" fmla="*/ 7 h 24"/>
                  <a:gd name="T4" fmla="*/ 3 w 20"/>
                  <a:gd name="T5" fmla="*/ 10 h 24"/>
                  <a:gd name="T6" fmla="*/ 0 w 20"/>
                  <a:gd name="T7" fmla="*/ 22 h 24"/>
                  <a:gd name="T8" fmla="*/ 8 w 20"/>
                  <a:gd name="T9" fmla="*/ 24 h 24"/>
                  <a:gd name="T10" fmla="*/ 20 w 20"/>
                  <a:gd name="T11" fmla="*/ 3 h 24"/>
                  <a:gd name="T12" fmla="*/ 20 w 20"/>
                  <a:gd name="T13" fmla="*/ 0 h 24"/>
                  <a:gd name="T14" fmla="*/ 17 w 20"/>
                  <a:gd name="T15" fmla="*/ 0 h 24"/>
                  <a:gd name="T16" fmla="*/ 5 w 20"/>
                  <a:gd name="T17" fmla="*/ 6 h 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0" h="24">
                    <a:moveTo>
                      <a:pt x="5" y="6"/>
                    </a:moveTo>
                    <a:lnTo>
                      <a:pt x="3" y="7"/>
                    </a:lnTo>
                    <a:lnTo>
                      <a:pt x="3" y="10"/>
                    </a:lnTo>
                    <a:lnTo>
                      <a:pt x="0" y="22"/>
                    </a:lnTo>
                    <a:lnTo>
                      <a:pt x="8" y="24"/>
                    </a:lnTo>
                    <a:lnTo>
                      <a:pt x="20" y="3"/>
                    </a:lnTo>
                    <a:lnTo>
                      <a:pt x="20" y="0"/>
                    </a:lnTo>
                    <a:lnTo>
                      <a:pt x="17" y="0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7E7E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5" name="Freeform 93"/>
              <p:cNvSpPr>
                <a:spLocks noChangeAspect="1"/>
              </p:cNvSpPr>
              <p:nvPr/>
            </p:nvSpPr>
            <p:spPr bwMode="auto">
              <a:xfrm>
                <a:off x="1701" y="1558"/>
                <a:ext cx="19" cy="24"/>
              </a:xfrm>
              <a:custGeom>
                <a:avLst/>
                <a:gdLst>
                  <a:gd name="T0" fmla="*/ 16 w 19"/>
                  <a:gd name="T1" fmla="*/ 0 h 24"/>
                  <a:gd name="T2" fmla="*/ 0 w 19"/>
                  <a:gd name="T3" fmla="*/ 24 h 24"/>
                  <a:gd name="T4" fmla="*/ 1 w 19"/>
                  <a:gd name="T5" fmla="*/ 24 h 24"/>
                  <a:gd name="T6" fmla="*/ 19 w 19"/>
                  <a:gd name="T7" fmla="*/ 7 h 24"/>
                  <a:gd name="T8" fmla="*/ 16 w 19"/>
                  <a:gd name="T9" fmla="*/ 0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" h="24">
                    <a:moveTo>
                      <a:pt x="16" y="0"/>
                    </a:moveTo>
                    <a:lnTo>
                      <a:pt x="0" y="24"/>
                    </a:lnTo>
                    <a:lnTo>
                      <a:pt x="1" y="24"/>
                    </a:lnTo>
                    <a:lnTo>
                      <a:pt x="19" y="7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7E7E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6" name="Freeform 94"/>
              <p:cNvSpPr>
                <a:spLocks noChangeAspect="1"/>
              </p:cNvSpPr>
              <p:nvPr/>
            </p:nvSpPr>
            <p:spPr bwMode="auto">
              <a:xfrm>
                <a:off x="1635" y="1616"/>
                <a:ext cx="14" cy="8"/>
              </a:xfrm>
              <a:custGeom>
                <a:avLst/>
                <a:gdLst>
                  <a:gd name="T0" fmla="*/ 14 w 14"/>
                  <a:gd name="T1" fmla="*/ 3 h 8"/>
                  <a:gd name="T2" fmla="*/ 0 w 14"/>
                  <a:gd name="T3" fmla="*/ 0 h 8"/>
                  <a:gd name="T4" fmla="*/ 14 w 14"/>
                  <a:gd name="T5" fmla="*/ 8 h 8"/>
                  <a:gd name="T6" fmla="*/ 14 w 14"/>
                  <a:gd name="T7" fmla="*/ 3 h 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" h="8">
                    <a:moveTo>
                      <a:pt x="14" y="3"/>
                    </a:moveTo>
                    <a:lnTo>
                      <a:pt x="0" y="0"/>
                    </a:lnTo>
                    <a:lnTo>
                      <a:pt x="14" y="8"/>
                    </a:lnTo>
                    <a:lnTo>
                      <a:pt x="14" y="3"/>
                    </a:lnTo>
                    <a:close/>
                  </a:path>
                </a:pathLst>
              </a:custGeom>
              <a:solidFill>
                <a:srgbClr val="7E7E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7" name="Freeform 95"/>
              <p:cNvSpPr>
                <a:spLocks noChangeAspect="1"/>
              </p:cNvSpPr>
              <p:nvPr/>
            </p:nvSpPr>
            <p:spPr bwMode="auto">
              <a:xfrm>
                <a:off x="1678" y="1616"/>
                <a:ext cx="10" cy="8"/>
              </a:xfrm>
              <a:custGeom>
                <a:avLst/>
                <a:gdLst>
                  <a:gd name="T0" fmla="*/ 0 w 10"/>
                  <a:gd name="T1" fmla="*/ 3 h 8"/>
                  <a:gd name="T2" fmla="*/ 0 w 10"/>
                  <a:gd name="T3" fmla="*/ 8 h 8"/>
                  <a:gd name="T4" fmla="*/ 10 w 10"/>
                  <a:gd name="T5" fmla="*/ 0 h 8"/>
                  <a:gd name="T6" fmla="*/ 0 w 10"/>
                  <a:gd name="T7" fmla="*/ 3 h 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" h="8">
                    <a:moveTo>
                      <a:pt x="0" y="3"/>
                    </a:moveTo>
                    <a:lnTo>
                      <a:pt x="0" y="8"/>
                    </a:lnTo>
                    <a:lnTo>
                      <a:pt x="1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7E7E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8" name="Freeform 96"/>
              <p:cNvSpPr>
                <a:spLocks noChangeAspect="1"/>
              </p:cNvSpPr>
              <p:nvPr/>
            </p:nvSpPr>
            <p:spPr bwMode="auto">
              <a:xfrm>
                <a:off x="1606" y="1558"/>
                <a:ext cx="18" cy="24"/>
              </a:xfrm>
              <a:custGeom>
                <a:avLst/>
                <a:gdLst>
                  <a:gd name="T0" fmla="*/ 0 w 18"/>
                  <a:gd name="T1" fmla="*/ 0 h 24"/>
                  <a:gd name="T2" fmla="*/ 0 w 18"/>
                  <a:gd name="T3" fmla="*/ 7 h 24"/>
                  <a:gd name="T4" fmla="*/ 15 w 18"/>
                  <a:gd name="T5" fmla="*/ 24 h 24"/>
                  <a:gd name="T6" fmla="*/ 18 w 18"/>
                  <a:gd name="T7" fmla="*/ 24 h 24"/>
                  <a:gd name="T8" fmla="*/ 0 w 18"/>
                  <a:gd name="T9" fmla="*/ 0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" h="24">
                    <a:moveTo>
                      <a:pt x="0" y="0"/>
                    </a:moveTo>
                    <a:lnTo>
                      <a:pt x="0" y="7"/>
                    </a:lnTo>
                    <a:lnTo>
                      <a:pt x="15" y="24"/>
                    </a:lnTo>
                    <a:lnTo>
                      <a:pt x="18" y="24"/>
                    </a:lnTo>
                    <a:lnTo>
                      <a:pt x="0" y="0"/>
                    </a:lnTo>
                  </a:path>
                </a:pathLst>
              </a:custGeom>
              <a:noFill/>
              <a:ln w="0" cap="sq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9" name="Freeform 97"/>
              <p:cNvSpPr>
                <a:spLocks noChangeAspect="1"/>
              </p:cNvSpPr>
              <p:nvPr/>
            </p:nvSpPr>
            <p:spPr bwMode="auto">
              <a:xfrm>
                <a:off x="1617" y="1558"/>
                <a:ext cx="18" cy="24"/>
              </a:xfrm>
              <a:custGeom>
                <a:avLst/>
                <a:gdLst>
                  <a:gd name="T0" fmla="*/ 1 w 18"/>
                  <a:gd name="T1" fmla="*/ 0 h 24"/>
                  <a:gd name="T2" fmla="*/ 0 w 18"/>
                  <a:gd name="T3" fmla="*/ 0 h 24"/>
                  <a:gd name="T4" fmla="*/ 0 w 18"/>
                  <a:gd name="T5" fmla="*/ 3 h 24"/>
                  <a:gd name="T6" fmla="*/ 12 w 18"/>
                  <a:gd name="T7" fmla="*/ 24 h 24"/>
                  <a:gd name="T8" fmla="*/ 18 w 18"/>
                  <a:gd name="T9" fmla="*/ 22 h 24"/>
                  <a:gd name="T10" fmla="*/ 17 w 18"/>
                  <a:gd name="T11" fmla="*/ 10 h 24"/>
                  <a:gd name="T12" fmla="*/ 12 w 18"/>
                  <a:gd name="T13" fmla="*/ 6 h 24"/>
                  <a:gd name="T14" fmla="*/ 1 w 18"/>
                  <a:gd name="T15" fmla="*/ 0 h 2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8" h="24">
                    <a:moveTo>
                      <a:pt x="1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12" y="24"/>
                    </a:lnTo>
                    <a:lnTo>
                      <a:pt x="18" y="22"/>
                    </a:lnTo>
                    <a:lnTo>
                      <a:pt x="17" y="10"/>
                    </a:lnTo>
                    <a:lnTo>
                      <a:pt x="12" y="6"/>
                    </a:lnTo>
                    <a:lnTo>
                      <a:pt x="1" y="0"/>
                    </a:lnTo>
                  </a:path>
                </a:pathLst>
              </a:custGeom>
              <a:noFill/>
              <a:ln w="0" cap="sq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0" name="Freeform 98"/>
              <p:cNvSpPr>
                <a:spLocks noChangeAspect="1"/>
              </p:cNvSpPr>
              <p:nvPr/>
            </p:nvSpPr>
            <p:spPr bwMode="auto">
              <a:xfrm>
                <a:off x="1638" y="1564"/>
                <a:ext cx="20" cy="18"/>
              </a:xfrm>
              <a:custGeom>
                <a:avLst/>
                <a:gdLst>
                  <a:gd name="T0" fmla="*/ 0 w 20"/>
                  <a:gd name="T1" fmla="*/ 1 h 18"/>
                  <a:gd name="T2" fmla="*/ 3 w 20"/>
                  <a:gd name="T3" fmla="*/ 18 h 18"/>
                  <a:gd name="T4" fmla="*/ 15 w 20"/>
                  <a:gd name="T5" fmla="*/ 18 h 18"/>
                  <a:gd name="T6" fmla="*/ 20 w 20"/>
                  <a:gd name="T7" fmla="*/ 6 h 18"/>
                  <a:gd name="T8" fmla="*/ 20 w 20"/>
                  <a:gd name="T9" fmla="*/ 1 h 18"/>
                  <a:gd name="T10" fmla="*/ 15 w 20"/>
                  <a:gd name="T11" fmla="*/ 0 h 18"/>
                  <a:gd name="T12" fmla="*/ 0 w 20"/>
                  <a:gd name="T13" fmla="*/ 1 h 1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0" h="18">
                    <a:moveTo>
                      <a:pt x="0" y="1"/>
                    </a:moveTo>
                    <a:lnTo>
                      <a:pt x="3" y="18"/>
                    </a:lnTo>
                    <a:lnTo>
                      <a:pt x="15" y="18"/>
                    </a:lnTo>
                    <a:lnTo>
                      <a:pt x="20" y="6"/>
                    </a:lnTo>
                    <a:lnTo>
                      <a:pt x="20" y="1"/>
                    </a:lnTo>
                    <a:lnTo>
                      <a:pt x="15" y="0"/>
                    </a:lnTo>
                    <a:lnTo>
                      <a:pt x="0" y="1"/>
                    </a:lnTo>
                  </a:path>
                </a:pathLst>
              </a:custGeom>
              <a:noFill/>
              <a:ln w="0" cap="sq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1" name="Freeform 99"/>
              <p:cNvSpPr>
                <a:spLocks noChangeAspect="1"/>
              </p:cNvSpPr>
              <p:nvPr/>
            </p:nvSpPr>
            <p:spPr bwMode="auto">
              <a:xfrm>
                <a:off x="1669" y="1564"/>
                <a:ext cx="19" cy="18"/>
              </a:xfrm>
              <a:custGeom>
                <a:avLst/>
                <a:gdLst>
                  <a:gd name="T0" fmla="*/ 4 w 19"/>
                  <a:gd name="T1" fmla="*/ 0 h 18"/>
                  <a:gd name="T2" fmla="*/ 0 w 19"/>
                  <a:gd name="T3" fmla="*/ 1 h 18"/>
                  <a:gd name="T4" fmla="*/ 0 w 19"/>
                  <a:gd name="T5" fmla="*/ 6 h 18"/>
                  <a:gd name="T6" fmla="*/ 4 w 19"/>
                  <a:gd name="T7" fmla="*/ 18 h 18"/>
                  <a:gd name="T8" fmla="*/ 16 w 19"/>
                  <a:gd name="T9" fmla="*/ 18 h 18"/>
                  <a:gd name="T10" fmla="*/ 19 w 19"/>
                  <a:gd name="T11" fmla="*/ 1 h 18"/>
                  <a:gd name="T12" fmla="*/ 4 w 19"/>
                  <a:gd name="T13" fmla="*/ 0 h 1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9" h="18">
                    <a:moveTo>
                      <a:pt x="4" y="0"/>
                    </a:moveTo>
                    <a:lnTo>
                      <a:pt x="0" y="1"/>
                    </a:lnTo>
                    <a:lnTo>
                      <a:pt x="0" y="6"/>
                    </a:lnTo>
                    <a:lnTo>
                      <a:pt x="4" y="18"/>
                    </a:lnTo>
                    <a:lnTo>
                      <a:pt x="16" y="18"/>
                    </a:lnTo>
                    <a:lnTo>
                      <a:pt x="19" y="1"/>
                    </a:lnTo>
                    <a:lnTo>
                      <a:pt x="4" y="0"/>
                    </a:lnTo>
                  </a:path>
                </a:pathLst>
              </a:custGeom>
              <a:noFill/>
              <a:ln w="0" cap="sq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2" name="Freeform 100"/>
              <p:cNvSpPr>
                <a:spLocks noChangeAspect="1"/>
              </p:cNvSpPr>
              <p:nvPr/>
            </p:nvSpPr>
            <p:spPr bwMode="auto">
              <a:xfrm>
                <a:off x="1690" y="1558"/>
                <a:ext cx="20" cy="24"/>
              </a:xfrm>
              <a:custGeom>
                <a:avLst/>
                <a:gdLst>
                  <a:gd name="T0" fmla="*/ 5 w 20"/>
                  <a:gd name="T1" fmla="*/ 6 h 24"/>
                  <a:gd name="T2" fmla="*/ 3 w 20"/>
                  <a:gd name="T3" fmla="*/ 7 h 24"/>
                  <a:gd name="T4" fmla="*/ 3 w 20"/>
                  <a:gd name="T5" fmla="*/ 10 h 24"/>
                  <a:gd name="T6" fmla="*/ 0 w 20"/>
                  <a:gd name="T7" fmla="*/ 22 h 24"/>
                  <a:gd name="T8" fmla="*/ 8 w 20"/>
                  <a:gd name="T9" fmla="*/ 24 h 24"/>
                  <a:gd name="T10" fmla="*/ 20 w 20"/>
                  <a:gd name="T11" fmla="*/ 3 h 24"/>
                  <a:gd name="T12" fmla="*/ 20 w 20"/>
                  <a:gd name="T13" fmla="*/ 0 h 24"/>
                  <a:gd name="T14" fmla="*/ 17 w 20"/>
                  <a:gd name="T15" fmla="*/ 0 h 24"/>
                  <a:gd name="T16" fmla="*/ 5 w 20"/>
                  <a:gd name="T17" fmla="*/ 6 h 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0" h="24">
                    <a:moveTo>
                      <a:pt x="5" y="6"/>
                    </a:moveTo>
                    <a:lnTo>
                      <a:pt x="3" y="7"/>
                    </a:lnTo>
                    <a:lnTo>
                      <a:pt x="3" y="10"/>
                    </a:lnTo>
                    <a:lnTo>
                      <a:pt x="0" y="22"/>
                    </a:lnTo>
                    <a:lnTo>
                      <a:pt x="8" y="24"/>
                    </a:lnTo>
                    <a:lnTo>
                      <a:pt x="20" y="3"/>
                    </a:lnTo>
                    <a:lnTo>
                      <a:pt x="20" y="0"/>
                    </a:lnTo>
                    <a:lnTo>
                      <a:pt x="17" y="0"/>
                    </a:lnTo>
                    <a:lnTo>
                      <a:pt x="5" y="6"/>
                    </a:lnTo>
                  </a:path>
                </a:pathLst>
              </a:custGeom>
              <a:noFill/>
              <a:ln w="0" cap="sq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3" name="Freeform 101"/>
              <p:cNvSpPr>
                <a:spLocks noChangeAspect="1"/>
              </p:cNvSpPr>
              <p:nvPr/>
            </p:nvSpPr>
            <p:spPr bwMode="auto">
              <a:xfrm>
                <a:off x="1701" y="1558"/>
                <a:ext cx="19" cy="24"/>
              </a:xfrm>
              <a:custGeom>
                <a:avLst/>
                <a:gdLst>
                  <a:gd name="T0" fmla="*/ 16 w 19"/>
                  <a:gd name="T1" fmla="*/ 0 h 24"/>
                  <a:gd name="T2" fmla="*/ 0 w 19"/>
                  <a:gd name="T3" fmla="*/ 24 h 24"/>
                  <a:gd name="T4" fmla="*/ 1 w 19"/>
                  <a:gd name="T5" fmla="*/ 24 h 24"/>
                  <a:gd name="T6" fmla="*/ 19 w 19"/>
                  <a:gd name="T7" fmla="*/ 7 h 24"/>
                  <a:gd name="T8" fmla="*/ 16 w 19"/>
                  <a:gd name="T9" fmla="*/ 0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" h="24">
                    <a:moveTo>
                      <a:pt x="16" y="0"/>
                    </a:moveTo>
                    <a:lnTo>
                      <a:pt x="0" y="24"/>
                    </a:lnTo>
                    <a:lnTo>
                      <a:pt x="1" y="24"/>
                    </a:lnTo>
                    <a:lnTo>
                      <a:pt x="19" y="7"/>
                    </a:lnTo>
                    <a:lnTo>
                      <a:pt x="16" y="0"/>
                    </a:lnTo>
                  </a:path>
                </a:pathLst>
              </a:custGeom>
              <a:noFill/>
              <a:ln w="0" cap="sq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4" name="Freeform 102"/>
              <p:cNvSpPr>
                <a:spLocks noChangeAspect="1"/>
              </p:cNvSpPr>
              <p:nvPr/>
            </p:nvSpPr>
            <p:spPr bwMode="auto">
              <a:xfrm>
                <a:off x="1635" y="1616"/>
                <a:ext cx="14" cy="8"/>
              </a:xfrm>
              <a:custGeom>
                <a:avLst/>
                <a:gdLst>
                  <a:gd name="T0" fmla="*/ 14 w 14"/>
                  <a:gd name="T1" fmla="*/ 3 h 8"/>
                  <a:gd name="T2" fmla="*/ 0 w 14"/>
                  <a:gd name="T3" fmla="*/ 0 h 8"/>
                  <a:gd name="T4" fmla="*/ 14 w 14"/>
                  <a:gd name="T5" fmla="*/ 8 h 8"/>
                  <a:gd name="T6" fmla="*/ 14 w 14"/>
                  <a:gd name="T7" fmla="*/ 3 h 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" h="8">
                    <a:moveTo>
                      <a:pt x="14" y="3"/>
                    </a:moveTo>
                    <a:lnTo>
                      <a:pt x="0" y="0"/>
                    </a:lnTo>
                    <a:lnTo>
                      <a:pt x="14" y="8"/>
                    </a:lnTo>
                    <a:lnTo>
                      <a:pt x="14" y="3"/>
                    </a:lnTo>
                  </a:path>
                </a:pathLst>
              </a:custGeom>
              <a:noFill/>
              <a:ln w="0" cap="sq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5" name="Freeform 103"/>
              <p:cNvSpPr>
                <a:spLocks noChangeAspect="1"/>
              </p:cNvSpPr>
              <p:nvPr/>
            </p:nvSpPr>
            <p:spPr bwMode="auto">
              <a:xfrm>
                <a:off x="1678" y="1616"/>
                <a:ext cx="10" cy="8"/>
              </a:xfrm>
              <a:custGeom>
                <a:avLst/>
                <a:gdLst>
                  <a:gd name="T0" fmla="*/ 0 w 10"/>
                  <a:gd name="T1" fmla="*/ 3 h 8"/>
                  <a:gd name="T2" fmla="*/ 0 w 10"/>
                  <a:gd name="T3" fmla="*/ 8 h 8"/>
                  <a:gd name="T4" fmla="*/ 10 w 10"/>
                  <a:gd name="T5" fmla="*/ 0 h 8"/>
                  <a:gd name="T6" fmla="*/ 0 w 10"/>
                  <a:gd name="T7" fmla="*/ 3 h 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" h="8">
                    <a:moveTo>
                      <a:pt x="0" y="3"/>
                    </a:moveTo>
                    <a:lnTo>
                      <a:pt x="0" y="8"/>
                    </a:lnTo>
                    <a:lnTo>
                      <a:pt x="10" y="0"/>
                    </a:lnTo>
                    <a:lnTo>
                      <a:pt x="0" y="3"/>
                    </a:lnTo>
                  </a:path>
                </a:pathLst>
              </a:custGeom>
              <a:noFill/>
              <a:ln w="0" cap="sq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29" name="Line 104"/>
            <p:cNvSpPr>
              <a:spLocks noChangeAspect="1" noChangeShapeType="1"/>
            </p:cNvSpPr>
            <p:nvPr/>
          </p:nvSpPr>
          <p:spPr bwMode="auto">
            <a:xfrm flipV="1">
              <a:off x="946" y="1025"/>
              <a:ext cx="533" cy="133"/>
            </a:xfrm>
            <a:prstGeom prst="line">
              <a:avLst/>
            </a:prstGeom>
            <a:noFill/>
            <a:ln w="6350">
              <a:solidFill>
                <a:srgbClr val="FFFF00"/>
              </a:solidFill>
              <a:round/>
              <a:headEnd type="none" w="sm" len="med"/>
              <a:tailEnd type="non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cxnSp>
          <p:nvCxnSpPr>
            <p:cNvPr id="130" name="AutoShape 105"/>
            <p:cNvCxnSpPr>
              <a:cxnSpLocks noChangeAspect="1" noChangeShapeType="1"/>
              <a:stCxn id="129" idx="0"/>
              <a:endCxn id="135" idx="24"/>
            </p:cNvCxnSpPr>
            <p:nvPr/>
          </p:nvCxnSpPr>
          <p:spPr bwMode="auto">
            <a:xfrm>
              <a:off x="946" y="1159"/>
              <a:ext cx="1232" cy="1365"/>
            </a:xfrm>
            <a:prstGeom prst="straightConnector1">
              <a:avLst/>
            </a:prstGeom>
            <a:noFill/>
            <a:ln w="6350">
              <a:solidFill>
                <a:schemeClr val="hlink"/>
              </a:solidFill>
              <a:round/>
              <a:headEnd type="none" w="sm" len="med"/>
              <a:tailEnd type="non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1" name="AutoShape 106"/>
            <p:cNvCxnSpPr>
              <a:cxnSpLocks noChangeAspect="1" noChangeShapeType="1"/>
              <a:stCxn id="129" idx="1"/>
              <a:endCxn id="135" idx="24"/>
            </p:cNvCxnSpPr>
            <p:nvPr/>
          </p:nvCxnSpPr>
          <p:spPr bwMode="auto">
            <a:xfrm>
              <a:off x="1478" y="1026"/>
              <a:ext cx="700" cy="1498"/>
            </a:xfrm>
            <a:prstGeom prst="straightConnector1">
              <a:avLst/>
            </a:prstGeom>
            <a:noFill/>
            <a:ln w="6350">
              <a:solidFill>
                <a:schemeClr val="hlink"/>
              </a:solidFill>
              <a:round/>
              <a:headEnd type="none" w="sm" len="med"/>
              <a:tailEnd type="non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32" name="Line 107"/>
            <p:cNvSpPr>
              <a:spLocks noChangeAspect="1" noChangeShapeType="1"/>
            </p:cNvSpPr>
            <p:nvPr/>
          </p:nvSpPr>
          <p:spPr bwMode="auto">
            <a:xfrm rot="-5091030">
              <a:off x="1120" y="992"/>
              <a:ext cx="325" cy="361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 type="none" w="sm" len="med"/>
              <a:tailEnd type="non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cxnSp>
          <p:nvCxnSpPr>
            <p:cNvPr id="133" name="AutoShape 110"/>
            <p:cNvCxnSpPr>
              <a:cxnSpLocks noChangeAspect="1" noChangeShapeType="1"/>
              <a:stCxn id="129" idx="0"/>
              <a:endCxn id="132" idx="0"/>
            </p:cNvCxnSpPr>
            <p:nvPr/>
          </p:nvCxnSpPr>
          <p:spPr bwMode="auto">
            <a:xfrm>
              <a:off x="946" y="1158"/>
              <a:ext cx="142" cy="160"/>
            </a:xfrm>
            <a:prstGeom prst="straightConnector1">
              <a:avLst/>
            </a:prstGeom>
            <a:noFill/>
            <a:ln w="28575">
              <a:solidFill>
                <a:schemeClr val="hlink"/>
              </a:solidFill>
              <a:round/>
              <a:headEnd type="none" w="sm" len="med"/>
              <a:tailEnd type="non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34" name="Arc 112"/>
            <p:cNvSpPr>
              <a:spLocks noChangeAspect="1"/>
            </p:cNvSpPr>
            <p:nvPr/>
          </p:nvSpPr>
          <p:spPr bwMode="auto">
            <a:xfrm>
              <a:off x="576" y="2643"/>
              <a:ext cx="2673" cy="2457"/>
            </a:xfrm>
            <a:custGeom>
              <a:avLst/>
              <a:gdLst>
                <a:gd name="T0" fmla="*/ 0 w 8191"/>
                <a:gd name="T1" fmla="*/ 0 h 21600"/>
                <a:gd name="T2" fmla="*/ 1 w 8191"/>
                <a:gd name="T3" fmla="*/ 0 h 21600"/>
                <a:gd name="T4" fmla="*/ 0 w 8191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191" h="21600" fill="none" extrusionOk="0">
                  <a:moveTo>
                    <a:pt x="-1" y="9"/>
                  </a:moveTo>
                  <a:cubicBezTo>
                    <a:pt x="217" y="3"/>
                    <a:pt x="435" y="-1"/>
                    <a:pt x="654" y="0"/>
                  </a:cubicBezTo>
                  <a:cubicBezTo>
                    <a:pt x="3227" y="0"/>
                    <a:pt x="5779" y="459"/>
                    <a:pt x="8191" y="1357"/>
                  </a:cubicBezTo>
                </a:path>
                <a:path w="8191" h="21600" stroke="0" extrusionOk="0">
                  <a:moveTo>
                    <a:pt x="-1" y="9"/>
                  </a:moveTo>
                  <a:cubicBezTo>
                    <a:pt x="217" y="3"/>
                    <a:pt x="435" y="-1"/>
                    <a:pt x="654" y="0"/>
                  </a:cubicBezTo>
                  <a:cubicBezTo>
                    <a:pt x="3227" y="0"/>
                    <a:pt x="5779" y="459"/>
                    <a:pt x="8191" y="1357"/>
                  </a:cubicBezTo>
                  <a:lnTo>
                    <a:pt x="654" y="21600"/>
                  </a:lnTo>
                  <a:lnTo>
                    <a:pt x="-1" y="9"/>
                  </a:lnTo>
                  <a:close/>
                </a:path>
              </a:pathLst>
            </a:custGeom>
            <a:noFill/>
            <a:ln w="19050">
              <a:solidFill>
                <a:schemeClr val="accent1"/>
              </a:solidFill>
              <a:round/>
              <a:headEnd type="none" w="sm" len="med"/>
              <a:tailEnd type="none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5" name="Freeform 113"/>
            <p:cNvSpPr>
              <a:spLocks noChangeAspect="1"/>
            </p:cNvSpPr>
            <p:nvPr/>
          </p:nvSpPr>
          <p:spPr bwMode="auto">
            <a:xfrm>
              <a:off x="605" y="2444"/>
              <a:ext cx="2608" cy="318"/>
            </a:xfrm>
            <a:custGeom>
              <a:avLst/>
              <a:gdLst>
                <a:gd name="T0" fmla="*/ 0 w 4344"/>
                <a:gd name="T1" fmla="*/ 4 h 530"/>
                <a:gd name="T2" fmla="*/ 5 w 4344"/>
                <a:gd name="T3" fmla="*/ 4 h 530"/>
                <a:gd name="T4" fmla="*/ 8 w 4344"/>
                <a:gd name="T5" fmla="*/ 3 h 530"/>
                <a:gd name="T6" fmla="*/ 11 w 4344"/>
                <a:gd name="T7" fmla="*/ 2 h 530"/>
                <a:gd name="T8" fmla="*/ 12 w 4344"/>
                <a:gd name="T9" fmla="*/ 2 h 530"/>
                <a:gd name="T10" fmla="*/ 13 w 4344"/>
                <a:gd name="T11" fmla="*/ 2 h 530"/>
                <a:gd name="T12" fmla="*/ 14 w 4344"/>
                <a:gd name="T13" fmla="*/ 2 h 530"/>
                <a:gd name="T14" fmla="*/ 16 w 4344"/>
                <a:gd name="T15" fmla="*/ 2 h 530"/>
                <a:gd name="T16" fmla="*/ 18 w 4344"/>
                <a:gd name="T17" fmla="*/ 1 h 530"/>
                <a:gd name="T18" fmla="*/ 19 w 4344"/>
                <a:gd name="T19" fmla="*/ 1 h 530"/>
                <a:gd name="T20" fmla="*/ 19 w 4344"/>
                <a:gd name="T21" fmla="*/ 1 h 530"/>
                <a:gd name="T22" fmla="*/ 20 w 4344"/>
                <a:gd name="T23" fmla="*/ 1 h 530"/>
                <a:gd name="T24" fmla="*/ 23 w 4344"/>
                <a:gd name="T25" fmla="*/ 1 h 530"/>
                <a:gd name="T26" fmla="*/ 24 w 4344"/>
                <a:gd name="T27" fmla="*/ 1 h 530"/>
                <a:gd name="T28" fmla="*/ 25 w 4344"/>
                <a:gd name="T29" fmla="*/ 1 h 530"/>
                <a:gd name="T30" fmla="*/ 26 w 4344"/>
                <a:gd name="T31" fmla="*/ 1 h 530"/>
                <a:gd name="T32" fmla="*/ 26 w 4344"/>
                <a:gd name="T33" fmla="*/ 2 h 530"/>
                <a:gd name="T34" fmla="*/ 28 w 4344"/>
                <a:gd name="T35" fmla="*/ 3 h 530"/>
                <a:gd name="T36" fmla="*/ 31 w 4344"/>
                <a:gd name="T37" fmla="*/ 4 h 530"/>
                <a:gd name="T38" fmla="*/ 33 w 4344"/>
                <a:gd name="T39" fmla="*/ 3 h 530"/>
                <a:gd name="T40" fmla="*/ 34 w 4344"/>
                <a:gd name="T41" fmla="*/ 4 h 530"/>
                <a:gd name="T42" fmla="*/ 36 w 4344"/>
                <a:gd name="T43" fmla="*/ 4 h 530"/>
                <a:gd name="T44" fmla="*/ 38 w 4344"/>
                <a:gd name="T45" fmla="*/ 4 h 530"/>
                <a:gd name="T46" fmla="*/ 42 w 4344"/>
                <a:gd name="T47" fmla="*/ 3 h 530"/>
                <a:gd name="T48" fmla="*/ 44 w 4344"/>
                <a:gd name="T49" fmla="*/ 2 h 530"/>
                <a:gd name="T50" fmla="*/ 46 w 4344"/>
                <a:gd name="T51" fmla="*/ 2 h 530"/>
                <a:gd name="T52" fmla="*/ 46 w 4344"/>
                <a:gd name="T53" fmla="*/ 1 h 530"/>
                <a:gd name="T54" fmla="*/ 47 w 4344"/>
                <a:gd name="T55" fmla="*/ 1 h 530"/>
                <a:gd name="T56" fmla="*/ 49 w 4344"/>
                <a:gd name="T57" fmla="*/ 2 h 530"/>
                <a:gd name="T58" fmla="*/ 50 w 4344"/>
                <a:gd name="T59" fmla="*/ 2 h 530"/>
                <a:gd name="T60" fmla="*/ 50 w 4344"/>
                <a:gd name="T61" fmla="*/ 1 h 530"/>
                <a:gd name="T62" fmla="*/ 51 w 4344"/>
                <a:gd name="T63" fmla="*/ 1 h 530"/>
                <a:gd name="T64" fmla="*/ 53 w 4344"/>
                <a:gd name="T65" fmla="*/ 1 h 530"/>
                <a:gd name="T66" fmla="*/ 53 w 4344"/>
                <a:gd name="T67" fmla="*/ 1 h 530"/>
                <a:gd name="T68" fmla="*/ 55 w 4344"/>
                <a:gd name="T69" fmla="*/ 1 h 530"/>
                <a:gd name="T70" fmla="*/ 55 w 4344"/>
                <a:gd name="T71" fmla="*/ 1 h 530"/>
                <a:gd name="T72" fmla="*/ 56 w 4344"/>
                <a:gd name="T73" fmla="*/ 2 h 530"/>
                <a:gd name="T74" fmla="*/ 60 w 4344"/>
                <a:gd name="T75" fmla="*/ 4 h 530"/>
                <a:gd name="T76" fmla="*/ 61 w 4344"/>
                <a:gd name="T77" fmla="*/ 4 h 530"/>
                <a:gd name="T78" fmla="*/ 63 w 4344"/>
                <a:gd name="T79" fmla="*/ 5 h 530"/>
                <a:gd name="T80" fmla="*/ 65 w 4344"/>
                <a:gd name="T81" fmla="*/ 6 h 530"/>
                <a:gd name="T82" fmla="*/ 66 w 4344"/>
                <a:gd name="T83" fmla="*/ 7 h 530"/>
                <a:gd name="T84" fmla="*/ 67 w 4344"/>
                <a:gd name="T85" fmla="*/ 7 h 530"/>
                <a:gd name="T86" fmla="*/ 71 w 4344"/>
                <a:gd name="T87" fmla="*/ 8 h 530"/>
                <a:gd name="T88" fmla="*/ 73 w 4344"/>
                <a:gd name="T89" fmla="*/ 9 h 53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344" h="530">
                  <a:moveTo>
                    <a:pt x="0" y="230"/>
                  </a:moveTo>
                  <a:cubicBezTo>
                    <a:pt x="97" y="238"/>
                    <a:pt x="191" y="230"/>
                    <a:pt x="288" y="224"/>
                  </a:cubicBezTo>
                  <a:cubicBezTo>
                    <a:pt x="360" y="206"/>
                    <a:pt x="435" y="230"/>
                    <a:pt x="498" y="188"/>
                  </a:cubicBezTo>
                  <a:cubicBezTo>
                    <a:pt x="535" y="133"/>
                    <a:pt x="601" y="145"/>
                    <a:pt x="660" y="140"/>
                  </a:cubicBezTo>
                  <a:cubicBezTo>
                    <a:pt x="676" y="139"/>
                    <a:pt x="692" y="135"/>
                    <a:pt x="708" y="134"/>
                  </a:cubicBezTo>
                  <a:cubicBezTo>
                    <a:pt x="738" y="131"/>
                    <a:pt x="768" y="130"/>
                    <a:pt x="798" y="128"/>
                  </a:cubicBezTo>
                  <a:cubicBezTo>
                    <a:pt x="820" y="130"/>
                    <a:pt x="842" y="134"/>
                    <a:pt x="864" y="134"/>
                  </a:cubicBezTo>
                  <a:cubicBezTo>
                    <a:pt x="893" y="134"/>
                    <a:pt x="920" y="117"/>
                    <a:pt x="948" y="110"/>
                  </a:cubicBezTo>
                  <a:cubicBezTo>
                    <a:pt x="988" y="100"/>
                    <a:pt x="1030" y="93"/>
                    <a:pt x="1068" y="80"/>
                  </a:cubicBezTo>
                  <a:cubicBezTo>
                    <a:pt x="1087" y="52"/>
                    <a:pt x="1101" y="49"/>
                    <a:pt x="1134" y="38"/>
                  </a:cubicBezTo>
                  <a:cubicBezTo>
                    <a:pt x="1140" y="36"/>
                    <a:pt x="1152" y="32"/>
                    <a:pt x="1152" y="32"/>
                  </a:cubicBezTo>
                  <a:cubicBezTo>
                    <a:pt x="1175" y="9"/>
                    <a:pt x="1179" y="0"/>
                    <a:pt x="1212" y="8"/>
                  </a:cubicBezTo>
                  <a:cubicBezTo>
                    <a:pt x="1265" y="61"/>
                    <a:pt x="1325" y="63"/>
                    <a:pt x="1398" y="68"/>
                  </a:cubicBezTo>
                  <a:cubicBezTo>
                    <a:pt x="1410" y="72"/>
                    <a:pt x="1422" y="76"/>
                    <a:pt x="1434" y="80"/>
                  </a:cubicBezTo>
                  <a:cubicBezTo>
                    <a:pt x="1440" y="82"/>
                    <a:pt x="1452" y="86"/>
                    <a:pt x="1452" y="86"/>
                  </a:cubicBezTo>
                  <a:cubicBezTo>
                    <a:pt x="1476" y="83"/>
                    <a:pt x="1501" y="74"/>
                    <a:pt x="1524" y="86"/>
                  </a:cubicBezTo>
                  <a:cubicBezTo>
                    <a:pt x="1543" y="96"/>
                    <a:pt x="1560" y="122"/>
                    <a:pt x="1578" y="134"/>
                  </a:cubicBezTo>
                  <a:cubicBezTo>
                    <a:pt x="1606" y="153"/>
                    <a:pt x="1643" y="173"/>
                    <a:pt x="1674" y="188"/>
                  </a:cubicBezTo>
                  <a:cubicBezTo>
                    <a:pt x="1713" y="208"/>
                    <a:pt x="1769" y="213"/>
                    <a:pt x="1812" y="224"/>
                  </a:cubicBezTo>
                  <a:cubicBezTo>
                    <a:pt x="1894" y="219"/>
                    <a:pt x="1898" y="215"/>
                    <a:pt x="1962" y="194"/>
                  </a:cubicBezTo>
                  <a:cubicBezTo>
                    <a:pt x="1975" y="198"/>
                    <a:pt x="1985" y="208"/>
                    <a:pt x="1998" y="212"/>
                  </a:cubicBezTo>
                  <a:cubicBezTo>
                    <a:pt x="2021" y="219"/>
                    <a:pt x="2129" y="224"/>
                    <a:pt x="2130" y="224"/>
                  </a:cubicBezTo>
                  <a:cubicBezTo>
                    <a:pt x="2169" y="232"/>
                    <a:pt x="2206" y="238"/>
                    <a:pt x="2244" y="248"/>
                  </a:cubicBezTo>
                  <a:cubicBezTo>
                    <a:pt x="2322" y="243"/>
                    <a:pt x="2421" y="240"/>
                    <a:pt x="2490" y="194"/>
                  </a:cubicBezTo>
                  <a:cubicBezTo>
                    <a:pt x="2522" y="146"/>
                    <a:pt x="2558" y="140"/>
                    <a:pt x="2610" y="134"/>
                  </a:cubicBezTo>
                  <a:cubicBezTo>
                    <a:pt x="2643" y="123"/>
                    <a:pt x="2666" y="116"/>
                    <a:pt x="2700" y="110"/>
                  </a:cubicBezTo>
                  <a:cubicBezTo>
                    <a:pt x="2723" y="99"/>
                    <a:pt x="2736" y="82"/>
                    <a:pt x="2760" y="74"/>
                  </a:cubicBezTo>
                  <a:cubicBezTo>
                    <a:pt x="2770" y="75"/>
                    <a:pt x="2810" y="77"/>
                    <a:pt x="2826" y="86"/>
                  </a:cubicBezTo>
                  <a:cubicBezTo>
                    <a:pt x="2888" y="120"/>
                    <a:pt x="2839" y="102"/>
                    <a:pt x="2880" y="116"/>
                  </a:cubicBezTo>
                  <a:cubicBezTo>
                    <a:pt x="2882" y="116"/>
                    <a:pt x="2948" y="112"/>
                    <a:pt x="2964" y="104"/>
                  </a:cubicBezTo>
                  <a:cubicBezTo>
                    <a:pt x="2977" y="98"/>
                    <a:pt x="2988" y="88"/>
                    <a:pt x="3000" y="80"/>
                  </a:cubicBezTo>
                  <a:cubicBezTo>
                    <a:pt x="3006" y="76"/>
                    <a:pt x="3018" y="68"/>
                    <a:pt x="3018" y="68"/>
                  </a:cubicBezTo>
                  <a:cubicBezTo>
                    <a:pt x="3046" y="26"/>
                    <a:pt x="3091" y="21"/>
                    <a:pt x="3138" y="14"/>
                  </a:cubicBezTo>
                  <a:cubicBezTo>
                    <a:pt x="3158" y="17"/>
                    <a:pt x="3181" y="14"/>
                    <a:pt x="3198" y="26"/>
                  </a:cubicBezTo>
                  <a:cubicBezTo>
                    <a:pt x="3258" y="69"/>
                    <a:pt x="3183" y="32"/>
                    <a:pt x="3228" y="68"/>
                  </a:cubicBezTo>
                  <a:cubicBezTo>
                    <a:pt x="3233" y="72"/>
                    <a:pt x="3240" y="71"/>
                    <a:pt x="3246" y="74"/>
                  </a:cubicBezTo>
                  <a:cubicBezTo>
                    <a:pt x="3299" y="98"/>
                    <a:pt x="3301" y="103"/>
                    <a:pt x="3360" y="110"/>
                  </a:cubicBezTo>
                  <a:cubicBezTo>
                    <a:pt x="3418" y="145"/>
                    <a:pt x="3484" y="163"/>
                    <a:pt x="3540" y="200"/>
                  </a:cubicBezTo>
                  <a:cubicBezTo>
                    <a:pt x="3551" y="217"/>
                    <a:pt x="3567" y="242"/>
                    <a:pt x="3582" y="254"/>
                  </a:cubicBezTo>
                  <a:cubicBezTo>
                    <a:pt x="3625" y="290"/>
                    <a:pt x="3694" y="279"/>
                    <a:pt x="3744" y="296"/>
                  </a:cubicBezTo>
                  <a:cubicBezTo>
                    <a:pt x="3770" y="322"/>
                    <a:pt x="3797" y="335"/>
                    <a:pt x="3828" y="356"/>
                  </a:cubicBezTo>
                  <a:cubicBezTo>
                    <a:pt x="3852" y="372"/>
                    <a:pt x="3872" y="401"/>
                    <a:pt x="3900" y="410"/>
                  </a:cubicBezTo>
                  <a:cubicBezTo>
                    <a:pt x="3940" y="423"/>
                    <a:pt x="3959" y="429"/>
                    <a:pt x="4002" y="434"/>
                  </a:cubicBezTo>
                  <a:cubicBezTo>
                    <a:pt x="4065" y="455"/>
                    <a:pt x="4128" y="474"/>
                    <a:pt x="4194" y="482"/>
                  </a:cubicBezTo>
                  <a:cubicBezTo>
                    <a:pt x="4244" y="499"/>
                    <a:pt x="4297" y="506"/>
                    <a:pt x="4344" y="530"/>
                  </a:cubicBezTo>
                </a:path>
              </a:pathLst>
            </a:custGeom>
            <a:noFill/>
            <a:ln w="19050" cap="flat" cmpd="sng">
              <a:solidFill>
                <a:srgbClr val="CC3300"/>
              </a:solidFill>
              <a:prstDash val="solid"/>
              <a:round/>
              <a:headEnd type="none" w="sm" len="med"/>
              <a:tailEnd type="none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aphicFrame>
          <p:nvGraphicFramePr>
            <p:cNvPr id="136" name="Object 114"/>
            <p:cNvGraphicFramePr>
              <a:graphicFrameLocks noChangeAspect="1"/>
            </p:cNvGraphicFramePr>
            <p:nvPr/>
          </p:nvGraphicFramePr>
          <p:xfrm>
            <a:off x="1152" y="912"/>
            <a:ext cx="120" cy="13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794" name="Formel" r:id="rId3" imgW="190335" imgH="215713" progId="Equation.3">
                    <p:embed/>
                  </p:oleObj>
                </mc:Choice>
                <mc:Fallback>
                  <p:oleObj name="Formel" r:id="rId3" imgW="190335" imgH="215713" progId="Equation.3">
                    <p:embed/>
                    <p:pic>
                      <p:nvPicPr>
                        <p:cNvPr id="17430" name="Object 11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52" y="912"/>
                          <a:ext cx="120" cy="13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7" name="Object 115"/>
            <p:cNvGraphicFramePr>
              <a:graphicFrameLocks noChangeAspect="1"/>
            </p:cNvGraphicFramePr>
            <p:nvPr/>
          </p:nvGraphicFramePr>
          <p:xfrm>
            <a:off x="1280" y="1620"/>
            <a:ext cx="63" cy="1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795" name="Формула" r:id="rId5" imgW="101556" imgH="190417" progId="Equation.3">
                    <p:embed/>
                  </p:oleObj>
                </mc:Choice>
                <mc:Fallback>
                  <p:oleObj name="Формула" r:id="rId5" imgW="101556" imgH="190417" progId="Equation.3">
                    <p:embed/>
                    <p:pic>
                      <p:nvPicPr>
                        <p:cNvPr id="17431" name="Object 1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80" y="1620"/>
                          <a:ext cx="63" cy="12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18" name="Text Box 4"/>
          <p:cNvSpPr txBox="1">
            <a:spLocks noChangeArrowheads="1"/>
          </p:cNvSpPr>
          <p:nvPr/>
        </p:nvSpPr>
        <p:spPr bwMode="auto">
          <a:xfrm>
            <a:off x="4239388" y="2822123"/>
            <a:ext cx="696918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cs typeface="Arial" panose="020B0604020202020204" pitchFamily="34" charset="0"/>
              </a:rPr>
              <a:t>Проблемы идентификации тектонических движений методами спутниковой </a:t>
            </a:r>
            <a:r>
              <a:rPr lang="ru-RU" altLang="ru-RU" sz="2000" b="1" dirty="0" err="1">
                <a:cs typeface="Arial" panose="020B0604020202020204" pitchFamily="34" charset="0"/>
              </a:rPr>
              <a:t>радиоинтерферометрии</a:t>
            </a:r>
            <a:r>
              <a:rPr lang="ru-RU" altLang="ru-RU" sz="2000" b="1" dirty="0">
                <a:cs typeface="Arial" panose="020B0604020202020204" pitchFamily="34" charset="0"/>
              </a:rPr>
              <a:t> </a:t>
            </a:r>
            <a:endParaRPr lang="ru-RU" altLang="ru-RU" sz="2000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sp>
        <p:nvSpPr>
          <p:cNvPr id="117" name="Text Box 5"/>
          <p:cNvSpPr txBox="1">
            <a:spLocks noChangeArrowheads="1"/>
          </p:cNvSpPr>
          <p:nvPr/>
        </p:nvSpPr>
        <p:spPr bwMode="auto">
          <a:xfrm>
            <a:off x="3267969" y="1979062"/>
            <a:ext cx="782004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000" dirty="0"/>
              <a:t>Ц.А. Тубанов, Т.Н. </a:t>
            </a:r>
            <a:r>
              <a:rPr lang="ru-RU" altLang="ru-RU" sz="2000" dirty="0" err="1"/>
              <a:t>Чимитдоржиев</a:t>
            </a:r>
            <a:r>
              <a:rPr lang="ru-RU" altLang="ru-RU" sz="2000" dirty="0"/>
              <a:t>*, А.В. Дмитриев*, Р.Ц. </a:t>
            </a:r>
            <a:r>
              <a:rPr lang="ru-RU" altLang="ru-RU" sz="2000" dirty="0" err="1"/>
              <a:t>Будаев</a:t>
            </a:r>
            <a:r>
              <a:rPr lang="ru-RU" altLang="ru-RU" dirty="0" smtClean="0"/>
              <a:t>.</a:t>
            </a:r>
            <a:r>
              <a:rPr lang="en-US" altLang="ru-RU" i="1" dirty="0" smtClean="0"/>
              <a:t>   </a:t>
            </a:r>
            <a:endParaRPr lang="ru-RU" alt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480982" y="767345"/>
            <a:ext cx="79989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Геологический </a:t>
            </a:r>
            <a:r>
              <a:rPr lang="ru-RU" sz="2000" dirty="0"/>
              <a:t>институт им. Н.Л. </a:t>
            </a:r>
            <a:r>
              <a:rPr lang="ru-RU" sz="2000" dirty="0" smtClean="0"/>
              <a:t>Добрецова СО РАН</a:t>
            </a:r>
            <a:endParaRPr lang="en-US" sz="2000" dirty="0" smtClean="0"/>
          </a:p>
          <a:p>
            <a:pPr algn="ctr"/>
            <a:r>
              <a:rPr lang="ru-RU" sz="2000" dirty="0" smtClean="0"/>
              <a:t>*Институт </a:t>
            </a:r>
            <a:r>
              <a:rPr lang="ru-RU" sz="2000" dirty="0"/>
              <a:t>физического </a:t>
            </a:r>
            <a:r>
              <a:rPr lang="ru-RU" sz="2000" dirty="0" smtClean="0"/>
              <a:t>материаловедения СО РАН</a:t>
            </a:r>
          </a:p>
          <a:p>
            <a:pPr algn="ctr"/>
            <a:r>
              <a:rPr lang="ru-RU" sz="2000" dirty="0" smtClean="0"/>
              <a:t>г. Улан-Удэ</a:t>
            </a:r>
            <a:endParaRPr lang="en-US" sz="2000" dirty="0" smtClean="0"/>
          </a:p>
        </p:txBody>
      </p:sp>
      <p:sp>
        <p:nvSpPr>
          <p:cNvPr id="116" name="Text Box 6"/>
          <p:cNvSpPr txBox="1">
            <a:spLocks noChangeArrowheads="1"/>
          </p:cNvSpPr>
          <p:nvPr/>
        </p:nvSpPr>
        <p:spPr bwMode="auto">
          <a:xfrm>
            <a:off x="407368" y="6126245"/>
            <a:ext cx="1123324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1600" dirty="0"/>
              <a:t>Радиолокационные данные ALOS-1/2 PALSAR-1/2 получены в рамках международного сотрудничества по проекту японского аэрокосмического агентства JAXA (PI 3402).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5360" y="310780"/>
            <a:ext cx="11593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err="1" smtClean="0"/>
              <a:t>Култукское</a:t>
            </a:r>
            <a:r>
              <a:rPr lang="ru-RU" sz="2000" dirty="0" smtClean="0"/>
              <a:t> землетрясение, 27.08.2008 М</a:t>
            </a:r>
            <a:r>
              <a:rPr lang="en-US" sz="2000" dirty="0" smtClean="0"/>
              <a:t>w 6,3</a:t>
            </a:r>
            <a:r>
              <a:rPr lang="ru-RU" sz="2000" dirty="0" smtClean="0"/>
              <a:t>. 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8812E-E068-44C7-8A8B-C5CE7031758E}" type="slidenum">
              <a:rPr lang="ru-RU" altLang="ru-RU" sz="2400" b="1" smtClean="0">
                <a:solidFill>
                  <a:schemeClr val="bg1">
                    <a:lumMod val="50000"/>
                  </a:schemeClr>
                </a:solidFill>
              </a:rPr>
              <a:pPr/>
              <a:t>10</a:t>
            </a:fld>
            <a:endParaRPr lang="ru-RU" altLang="ru-RU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6" y="4264323"/>
            <a:ext cx="3791419" cy="2243179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623393" y="910945"/>
            <a:ext cx="4176463" cy="3166128"/>
            <a:chOff x="623393" y="910944"/>
            <a:chExt cx="4437554" cy="3353379"/>
          </a:xfrm>
        </p:grpSpPr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3393" y="910944"/>
              <a:ext cx="4437554" cy="3353379"/>
            </a:xfrm>
            <a:prstGeom prst="rect">
              <a:avLst/>
            </a:prstGeom>
          </p:spPr>
        </p:pic>
        <p:sp>
          <p:nvSpPr>
            <p:cNvPr id="20" name="Овал 19"/>
            <p:cNvSpPr/>
            <p:nvPr/>
          </p:nvSpPr>
          <p:spPr>
            <a:xfrm>
              <a:off x="2395929" y="2746447"/>
              <a:ext cx="1412361" cy="79208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Овал 20"/>
            <p:cNvSpPr/>
            <p:nvPr/>
          </p:nvSpPr>
          <p:spPr>
            <a:xfrm>
              <a:off x="1255057" y="2143035"/>
              <a:ext cx="1008112" cy="709901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5373304" y="2497985"/>
            <a:ext cx="6209096" cy="3431251"/>
            <a:chOff x="5303912" y="2706781"/>
            <a:chExt cx="6209096" cy="3431251"/>
          </a:xfrm>
        </p:grpSpPr>
        <p:grpSp>
          <p:nvGrpSpPr>
            <p:cNvPr id="19" name="Группа 18"/>
            <p:cNvGrpSpPr/>
            <p:nvPr/>
          </p:nvGrpSpPr>
          <p:grpSpPr>
            <a:xfrm>
              <a:off x="5303912" y="3068960"/>
              <a:ext cx="6209096" cy="3069072"/>
              <a:chOff x="5879976" y="2290268"/>
              <a:chExt cx="6209096" cy="3069072"/>
            </a:xfrm>
          </p:grpSpPr>
          <p:pic>
            <p:nvPicPr>
              <p:cNvPr id="10" name="Рисунок 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879976" y="2290268"/>
                <a:ext cx="6209096" cy="3069072"/>
              </a:xfrm>
              <a:prstGeom prst="rect">
                <a:avLst/>
              </a:prstGeom>
            </p:spPr>
          </p:pic>
          <p:cxnSp>
            <p:nvCxnSpPr>
              <p:cNvPr id="15" name="Прямая со стрелкой 14"/>
              <p:cNvCxnSpPr/>
              <p:nvPr/>
            </p:nvCxnSpPr>
            <p:spPr>
              <a:xfrm flipV="1">
                <a:off x="8544272" y="2861352"/>
                <a:ext cx="0" cy="360040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/>
              <p:cNvSpPr txBox="1"/>
              <p:nvPr/>
            </p:nvSpPr>
            <p:spPr>
              <a:xfrm>
                <a:off x="8567397" y="2916468"/>
                <a:ext cx="100811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200" b="1" dirty="0"/>
                  <a:t>27.08.2008</a:t>
                </a:r>
                <a:endParaRPr lang="ru-RU" sz="1200" dirty="0"/>
              </a:p>
            </p:txBody>
          </p:sp>
        </p:grpSp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91443" y="2706781"/>
              <a:ext cx="5696148" cy="168679"/>
            </a:xfrm>
            <a:prstGeom prst="rect">
              <a:avLst/>
            </a:prstGeom>
          </p:spPr>
        </p:pic>
      </p:grpSp>
      <p:sp>
        <p:nvSpPr>
          <p:cNvPr id="24" name="TextBox 23"/>
          <p:cNvSpPr txBox="1"/>
          <p:nvPr/>
        </p:nvSpPr>
        <p:spPr>
          <a:xfrm>
            <a:off x="5289826" y="877741"/>
            <a:ext cx="65499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Распределение</a:t>
            </a:r>
            <a:r>
              <a:rPr lang="en-US" sz="2000" dirty="0" smtClean="0"/>
              <a:t> (</a:t>
            </a:r>
            <a:r>
              <a:rPr lang="ru-RU" sz="2000" dirty="0" smtClean="0"/>
              <a:t>ДРИ) </a:t>
            </a:r>
            <a:r>
              <a:rPr lang="ru-RU" sz="2000" dirty="0"/>
              <a:t>и динамика постоянных </a:t>
            </a:r>
            <a:r>
              <a:rPr lang="ru-RU" sz="2000" dirty="0" err="1" smtClean="0"/>
              <a:t>рассеивателей</a:t>
            </a:r>
            <a:r>
              <a:rPr lang="ru-RU" sz="2000" dirty="0" smtClean="0"/>
              <a:t> (</a:t>
            </a:r>
            <a:r>
              <a:rPr lang="en-US" sz="2000" dirty="0" smtClean="0"/>
              <a:t>PS)</a:t>
            </a:r>
            <a:endParaRPr lang="ru-RU" sz="2000" dirty="0" smtClean="0"/>
          </a:p>
          <a:p>
            <a:pPr algn="ctr"/>
            <a:r>
              <a:rPr lang="ru-RU" sz="2000" dirty="0" smtClean="0"/>
              <a:t>по </a:t>
            </a:r>
            <a:r>
              <a:rPr lang="ru-RU" sz="2000" dirty="0"/>
              <a:t>данным </a:t>
            </a:r>
            <a:r>
              <a:rPr lang="ru-RU" sz="2000" dirty="0" smtClean="0"/>
              <a:t>радара </a:t>
            </a:r>
            <a:r>
              <a:rPr lang="en-US" sz="2000" dirty="0" smtClean="0"/>
              <a:t>ALOS</a:t>
            </a:r>
            <a:r>
              <a:rPr lang="ru-RU" sz="2000" dirty="0"/>
              <a:t>-1 </a:t>
            </a:r>
            <a:r>
              <a:rPr lang="en-US" sz="2000" dirty="0"/>
              <a:t>PALSAR</a:t>
            </a:r>
            <a:r>
              <a:rPr lang="ru-RU" sz="2000" dirty="0"/>
              <a:t>-1 за 2007-2011 г</a:t>
            </a:r>
            <a:r>
              <a:rPr lang="ru-RU" sz="2000" dirty="0" smtClean="0"/>
              <a:t>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92960" y="5929236"/>
            <a:ext cx="69854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err="1"/>
              <a:t>Бондур</a:t>
            </a:r>
            <a:r>
              <a:rPr lang="ru-RU" sz="1100" dirty="0"/>
              <a:t> В.Г., </a:t>
            </a:r>
            <a:r>
              <a:rPr lang="ru-RU" sz="1100" dirty="0" err="1"/>
              <a:t>Чимитдоржиев</a:t>
            </a:r>
            <a:r>
              <a:rPr lang="ru-RU" sz="1100" dirty="0"/>
              <a:t> Т.Н., Тубанов Ц.А., Дмитриев А.В., </a:t>
            </a:r>
            <a:r>
              <a:rPr lang="ru-RU" sz="1100" dirty="0" err="1"/>
              <a:t>Дагуров</a:t>
            </a:r>
            <a:r>
              <a:rPr lang="ru-RU" sz="1100" dirty="0"/>
              <a:t> П.Н. Анализ динамики блоково-разломной структуры в районе землетрясений 2008 и 2020 гг. на южном Байкале методами спутниковой </a:t>
            </a:r>
            <a:r>
              <a:rPr lang="ru-RU" sz="1100" dirty="0" err="1"/>
              <a:t>радиоинтерферометрии</a:t>
            </a:r>
            <a:r>
              <a:rPr lang="ru-RU" sz="1100" dirty="0"/>
              <a:t> // Доклады Российской академии наук. Науки о земле. 2021. Т. 499. № 2. С. 648–653. DOI: 10.1134/S1028334X21080031 </a:t>
            </a:r>
          </a:p>
        </p:txBody>
      </p:sp>
    </p:spTree>
    <p:extLst>
      <p:ext uri="{BB962C8B-B14F-4D97-AF65-F5344CB8AC3E}">
        <p14:creationId xmlns:p14="http://schemas.microsoft.com/office/powerpoint/2010/main" val="399446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8812E-E068-44C7-8A8B-C5CE7031758E}" type="slidenum">
              <a:rPr lang="ru-RU" altLang="ru-RU" sz="2400" b="1" smtClean="0">
                <a:solidFill>
                  <a:schemeClr val="bg1">
                    <a:lumMod val="50000"/>
                  </a:schemeClr>
                </a:solidFill>
              </a:rPr>
              <a:pPr/>
              <a:t>11</a:t>
            </a:fld>
            <a:endParaRPr lang="ru-RU" altLang="ru-RU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9377" y="5845914"/>
            <a:ext cx="56166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Схема </a:t>
            </a:r>
            <a:r>
              <a:rPr lang="ru-RU" dirty="0" smtClean="0"/>
              <a:t>смещений </a:t>
            </a:r>
            <a:r>
              <a:rPr lang="ru-RU" dirty="0"/>
              <a:t>земной поверхности по данным ДРИ </a:t>
            </a:r>
            <a:r>
              <a:rPr lang="en-US" dirty="0"/>
              <a:t>Sentinel</a:t>
            </a:r>
            <a:r>
              <a:rPr lang="ru-RU" dirty="0"/>
              <a:t>-1 по паре 11 – 23 сентября  2020 г</a:t>
            </a:r>
            <a:r>
              <a:rPr lang="ru-RU" dirty="0" smtClean="0"/>
              <a:t>. </a:t>
            </a:r>
            <a:r>
              <a:rPr lang="ru-RU" dirty="0"/>
              <a:t>(</a:t>
            </a:r>
            <a:r>
              <a:rPr lang="ru-RU" dirty="0" err="1" smtClean="0"/>
              <a:t>Бондур</a:t>
            </a:r>
            <a:r>
              <a:rPr lang="ru-RU" dirty="0" smtClean="0"/>
              <a:t>, </a:t>
            </a:r>
            <a:r>
              <a:rPr lang="ru-RU" dirty="0" err="1" smtClean="0"/>
              <a:t>Чимитдоржиев</a:t>
            </a:r>
            <a:r>
              <a:rPr lang="ru-RU" dirty="0" smtClean="0"/>
              <a:t>, Тубанов и </a:t>
            </a:r>
            <a:r>
              <a:rPr lang="ru-RU" dirty="0" err="1" smtClean="0"/>
              <a:t>др</a:t>
            </a:r>
            <a:r>
              <a:rPr lang="ru-RU" dirty="0" smtClean="0"/>
              <a:t>, </a:t>
            </a:r>
            <a:r>
              <a:rPr lang="ru-RU" dirty="0"/>
              <a:t>2021</a:t>
            </a:r>
            <a:r>
              <a:rPr lang="ru-RU" dirty="0" smtClean="0"/>
              <a:t>).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279576" y="520132"/>
            <a:ext cx="87301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err="1"/>
              <a:t>Быстринское</a:t>
            </a:r>
            <a:r>
              <a:rPr lang="ru-RU" sz="2000" dirty="0"/>
              <a:t> землетрясение 21.09.20, </a:t>
            </a:r>
            <a:r>
              <a:rPr lang="en-US" sz="2000" dirty="0"/>
              <a:t>Mw </a:t>
            </a:r>
            <a:r>
              <a:rPr lang="ru-RU" sz="2000" dirty="0"/>
              <a:t>5</a:t>
            </a:r>
            <a:r>
              <a:rPr lang="en-US" sz="2000" dirty="0"/>
              <a:t>,</a:t>
            </a:r>
            <a:r>
              <a:rPr lang="ru-RU" sz="2000" dirty="0" smtClean="0"/>
              <a:t>5</a:t>
            </a:r>
            <a:endParaRPr lang="ru-RU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6571292" y="5161467"/>
            <a:ext cx="45850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График деформаций на станции «Талая» - 18 км (</a:t>
            </a:r>
            <a:r>
              <a:rPr lang="ru-RU" dirty="0" err="1" smtClean="0"/>
              <a:t>Борняков</a:t>
            </a:r>
            <a:r>
              <a:rPr lang="ru-RU" dirty="0" smtClean="0"/>
              <a:t> и др.</a:t>
            </a:r>
            <a:r>
              <a:rPr lang="en-US" dirty="0" smtClean="0"/>
              <a:t>, 2021</a:t>
            </a:r>
            <a:r>
              <a:rPr lang="ru-RU" dirty="0" smtClean="0"/>
              <a:t>)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1" y="1173417"/>
            <a:ext cx="5535675" cy="3922518"/>
          </a:xfrm>
          <a:prstGeom prst="rect">
            <a:avLst/>
          </a:prstGeom>
        </p:spPr>
      </p:pic>
      <p:grpSp>
        <p:nvGrpSpPr>
          <p:cNvPr id="22" name="Группа 21"/>
          <p:cNvGrpSpPr/>
          <p:nvPr/>
        </p:nvGrpSpPr>
        <p:grpSpPr>
          <a:xfrm>
            <a:off x="767408" y="1242795"/>
            <a:ext cx="4030920" cy="4407857"/>
            <a:chOff x="767408" y="1242795"/>
            <a:chExt cx="4030920" cy="4407857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7408" y="1242795"/>
              <a:ext cx="4030920" cy="4407857"/>
            </a:xfrm>
            <a:prstGeom prst="rect">
              <a:avLst/>
            </a:prstGeom>
          </p:spPr>
        </p:pic>
        <p:sp>
          <p:nvSpPr>
            <p:cNvPr id="11" name="Равнобедренный треугольник 10"/>
            <p:cNvSpPr/>
            <p:nvPr/>
          </p:nvSpPr>
          <p:spPr>
            <a:xfrm>
              <a:off x="3287688" y="3085980"/>
              <a:ext cx="216024" cy="216024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1" name="Группа 20"/>
            <p:cNvGrpSpPr/>
            <p:nvPr/>
          </p:nvGrpSpPr>
          <p:grpSpPr>
            <a:xfrm>
              <a:off x="839416" y="5095935"/>
              <a:ext cx="1080000" cy="369332"/>
              <a:chOff x="839416" y="5095935"/>
              <a:chExt cx="1080000" cy="369332"/>
            </a:xfrm>
          </p:grpSpPr>
          <p:sp>
            <p:nvSpPr>
              <p:cNvPr id="4" name="TextBox 3"/>
              <p:cNvSpPr txBox="1"/>
              <p:nvPr/>
            </p:nvSpPr>
            <p:spPr>
              <a:xfrm>
                <a:off x="983313" y="5095935"/>
                <a:ext cx="7922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b="1" dirty="0" smtClean="0">
                    <a:solidFill>
                      <a:schemeClr val="bg1"/>
                    </a:solidFill>
                  </a:rPr>
                  <a:t>20 км</a:t>
                </a:r>
                <a:endParaRPr lang="ru-RU" b="1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18" name="Прямая соединительная линия 17"/>
              <p:cNvCxnSpPr/>
              <p:nvPr/>
            </p:nvCxnSpPr>
            <p:spPr>
              <a:xfrm>
                <a:off x="839416" y="5454516"/>
                <a:ext cx="1080000" cy="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3" name="Прямая со стрелкой 2"/>
          <p:cNvCxnSpPr>
            <a:stCxn id="7" idx="1"/>
          </p:cNvCxnSpPr>
          <p:nvPr/>
        </p:nvCxnSpPr>
        <p:spPr>
          <a:xfrm flipH="1">
            <a:off x="3503712" y="3134676"/>
            <a:ext cx="2592289" cy="167328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1664" y="5175765"/>
            <a:ext cx="1636390" cy="427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272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067914" y="1196752"/>
            <a:ext cx="342868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Смещения методом </a:t>
            </a:r>
            <a:r>
              <a:rPr lang="ru-RU" dirty="0"/>
              <a:t>ДРИ </a:t>
            </a:r>
            <a:r>
              <a:rPr lang="ru-RU" dirty="0" smtClean="0"/>
              <a:t>и </a:t>
            </a:r>
            <a:r>
              <a:rPr lang="ru-RU" dirty="0"/>
              <a:t>местоположения постоянных </a:t>
            </a:r>
            <a:r>
              <a:rPr lang="ru-RU" dirty="0" err="1"/>
              <a:t>рассеивателей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r>
              <a:rPr lang="ru-RU" i="1" dirty="0"/>
              <a:t>Смещения за </a:t>
            </a:r>
            <a:r>
              <a:rPr lang="ru-RU" i="1" dirty="0" smtClean="0"/>
              <a:t>один год </a:t>
            </a:r>
            <a:r>
              <a:rPr lang="ru-RU" i="1" dirty="0"/>
              <a:t>по паре </a:t>
            </a:r>
            <a:r>
              <a:rPr lang="ru-RU" i="1" dirty="0" smtClean="0"/>
              <a:t>27</a:t>
            </a:r>
            <a:r>
              <a:rPr lang="en-US" i="1" dirty="0" smtClean="0"/>
              <a:t>/</a:t>
            </a:r>
            <a:r>
              <a:rPr lang="ru-RU" i="1" dirty="0" smtClean="0"/>
              <a:t>06</a:t>
            </a:r>
            <a:r>
              <a:rPr lang="en-US" i="1" dirty="0" smtClean="0"/>
              <a:t>/</a:t>
            </a:r>
            <a:r>
              <a:rPr lang="ru-RU" i="1" dirty="0" smtClean="0"/>
              <a:t>2019 </a:t>
            </a:r>
            <a:r>
              <a:rPr lang="ru-RU" i="1" dirty="0"/>
              <a:t>-</a:t>
            </a:r>
            <a:r>
              <a:rPr lang="ru-RU" i="1" dirty="0" smtClean="0"/>
              <a:t>25</a:t>
            </a:r>
            <a:r>
              <a:rPr lang="en-US" i="1" dirty="0" smtClean="0"/>
              <a:t>/</a:t>
            </a:r>
            <a:r>
              <a:rPr lang="ru-RU" i="1" dirty="0" smtClean="0"/>
              <a:t>06</a:t>
            </a:r>
            <a:r>
              <a:rPr lang="en-US" i="1" dirty="0" smtClean="0"/>
              <a:t>/</a:t>
            </a:r>
            <a:r>
              <a:rPr lang="ru-RU" i="1" dirty="0" smtClean="0"/>
              <a:t>2020 </a:t>
            </a:r>
            <a:r>
              <a:rPr lang="ru-RU" i="1" dirty="0"/>
              <a:t>представлены вдоль линии </a:t>
            </a:r>
            <a:r>
              <a:rPr lang="ru-RU" i="1" dirty="0" smtClean="0"/>
              <a:t>обзора радара </a:t>
            </a:r>
            <a:r>
              <a:rPr lang="en-US" i="1" dirty="0"/>
              <a:t>ALOS</a:t>
            </a:r>
            <a:r>
              <a:rPr lang="ru-RU" i="1" dirty="0"/>
              <a:t>-2 </a:t>
            </a:r>
            <a:r>
              <a:rPr lang="en-US" i="1" dirty="0"/>
              <a:t>PALSAR</a:t>
            </a:r>
            <a:r>
              <a:rPr lang="ru-RU" i="1" dirty="0"/>
              <a:t>-2</a:t>
            </a:r>
            <a:r>
              <a:rPr lang="ru-RU" i="1" dirty="0" smtClean="0"/>
              <a:t>.</a:t>
            </a:r>
          </a:p>
          <a:p>
            <a:r>
              <a:rPr lang="ru-RU" i="1" dirty="0" smtClean="0"/>
              <a:t>Для </a:t>
            </a:r>
            <a:r>
              <a:rPr lang="ru-RU" i="1" dirty="0"/>
              <a:t>расчетов </a:t>
            </a:r>
            <a:r>
              <a:rPr lang="en-US" i="1" dirty="0" smtClean="0"/>
              <a:t>PS </a:t>
            </a:r>
            <a:r>
              <a:rPr lang="ru-RU" i="1" dirty="0" smtClean="0"/>
              <a:t>использовались </a:t>
            </a:r>
            <a:r>
              <a:rPr lang="ru-RU" i="1" dirty="0"/>
              <a:t>47 изображений, полученных с борта спутника Sentinel-1</a:t>
            </a:r>
            <a:r>
              <a:rPr lang="en-US" i="1" dirty="0"/>
              <a:t>B</a:t>
            </a:r>
            <a:r>
              <a:rPr lang="ru-RU" i="1" dirty="0"/>
              <a:t> за период времени с </a:t>
            </a:r>
            <a:r>
              <a:rPr lang="ru-RU" i="1" dirty="0" smtClean="0"/>
              <a:t>06</a:t>
            </a:r>
            <a:r>
              <a:rPr lang="en-US" i="1" dirty="0" smtClean="0"/>
              <a:t>/05/</a:t>
            </a:r>
            <a:r>
              <a:rPr lang="ru-RU" i="1" dirty="0" smtClean="0"/>
              <a:t>2017 </a:t>
            </a:r>
            <a:r>
              <a:rPr lang="ru-RU" i="1" dirty="0"/>
              <a:t>по </a:t>
            </a:r>
            <a:r>
              <a:rPr lang="ru-RU" i="1" dirty="0" smtClean="0"/>
              <a:t>05</a:t>
            </a:r>
            <a:r>
              <a:rPr lang="en-US" i="1" dirty="0" smtClean="0"/>
              <a:t>/10/</a:t>
            </a:r>
            <a:r>
              <a:rPr lang="ru-RU" i="1" dirty="0" smtClean="0"/>
              <a:t>2020 </a:t>
            </a:r>
            <a:r>
              <a:rPr lang="ru-RU" i="1" dirty="0"/>
              <a:t>г. 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8812E-E068-44C7-8A8B-C5CE7031758E}" type="slidenum">
              <a:rPr lang="ru-RU" altLang="ru-RU" sz="2400" b="1" smtClean="0">
                <a:solidFill>
                  <a:schemeClr val="bg1">
                    <a:lumMod val="50000"/>
                  </a:schemeClr>
                </a:solidFill>
              </a:rPr>
              <a:pPr/>
              <a:t>12</a:t>
            </a:fld>
            <a:endParaRPr lang="ru-RU" altLang="ru-RU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16" y="1073908"/>
            <a:ext cx="7194555" cy="5367547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17"/>
          <p:cNvSpPr txBox="1"/>
          <p:nvPr/>
        </p:nvSpPr>
        <p:spPr>
          <a:xfrm>
            <a:off x="1847528" y="3573016"/>
            <a:ext cx="360040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2279576" y="520132"/>
            <a:ext cx="87301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err="1"/>
              <a:t>Быстринское</a:t>
            </a:r>
            <a:r>
              <a:rPr lang="ru-RU" sz="2000" dirty="0"/>
              <a:t> землетрясение 21.09.20, </a:t>
            </a:r>
            <a:r>
              <a:rPr lang="en-US" sz="2000" dirty="0"/>
              <a:t>Mw </a:t>
            </a:r>
            <a:r>
              <a:rPr lang="ru-RU" sz="2000" dirty="0"/>
              <a:t>5</a:t>
            </a:r>
            <a:r>
              <a:rPr lang="en-US" sz="2000" dirty="0"/>
              <a:t>,</a:t>
            </a:r>
            <a:r>
              <a:rPr lang="ru-RU" sz="2000" dirty="0" smtClean="0"/>
              <a:t>5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289653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015880" y="671368"/>
            <a:ext cx="5976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Деформации </a:t>
            </a:r>
            <a:r>
              <a:rPr lang="ru-RU" dirty="0"/>
              <a:t>смежных участков подвижной области, полученные методом </a:t>
            </a:r>
            <a:r>
              <a:rPr lang="en-US" dirty="0" smtClean="0"/>
              <a:t>PS</a:t>
            </a:r>
            <a:r>
              <a:rPr lang="ru-RU" dirty="0"/>
              <a:t> </a:t>
            </a:r>
            <a:r>
              <a:rPr lang="ru-RU" dirty="0" smtClean="0"/>
              <a:t>(</a:t>
            </a:r>
            <a:r>
              <a:rPr lang="en-US" dirty="0"/>
              <a:t>Sentinel</a:t>
            </a:r>
            <a:r>
              <a:rPr lang="ru-RU" dirty="0"/>
              <a:t>-1</a:t>
            </a:r>
            <a:r>
              <a:rPr lang="en-US" dirty="0"/>
              <a:t>B</a:t>
            </a:r>
            <a:r>
              <a:rPr lang="ru-RU" dirty="0"/>
              <a:t>, 2017-2020 гг</a:t>
            </a:r>
            <a:r>
              <a:rPr lang="ru-RU" dirty="0" smtClean="0"/>
              <a:t>.). </a:t>
            </a:r>
            <a:endParaRPr lang="ru-RU" dirty="0"/>
          </a:p>
        </p:txBody>
      </p:sp>
      <p:pic>
        <p:nvPicPr>
          <p:cNvPr id="238" name="Рисунок 23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1988840"/>
            <a:ext cx="3708412" cy="309634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8812E-E068-44C7-8A8B-C5CE7031758E}" type="slidenum">
              <a:rPr lang="ru-RU" altLang="ru-RU" sz="2400" b="1" smtClean="0">
                <a:solidFill>
                  <a:schemeClr val="bg1">
                    <a:lumMod val="50000"/>
                  </a:schemeClr>
                </a:solidFill>
              </a:rPr>
              <a:pPr/>
              <a:t>13</a:t>
            </a:fld>
            <a:endParaRPr lang="ru-RU" altLang="ru-RU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44" name="Рисунок 2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7808" y="1340768"/>
            <a:ext cx="7399236" cy="4473336"/>
          </a:xfrm>
          <a:prstGeom prst="rect">
            <a:avLst/>
          </a:prstGeom>
        </p:spPr>
      </p:pic>
      <p:sp>
        <p:nvSpPr>
          <p:cNvPr id="245" name="TextBox 244"/>
          <p:cNvSpPr txBox="1"/>
          <p:nvPr/>
        </p:nvSpPr>
        <p:spPr>
          <a:xfrm>
            <a:off x="695400" y="5790440"/>
            <a:ext cx="105131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Результаты </a:t>
            </a:r>
            <a:r>
              <a:rPr lang="en-US" sz="1400" dirty="0" smtClean="0"/>
              <a:t>PS </a:t>
            </a:r>
            <a:r>
              <a:rPr lang="ru-RU" sz="1400" dirty="0" smtClean="0"/>
              <a:t>за </a:t>
            </a:r>
            <a:r>
              <a:rPr lang="ru-RU" sz="1400" dirty="0"/>
              <a:t>2019-2020 гг. в целом согласуются с </a:t>
            </a:r>
            <a:r>
              <a:rPr lang="ru-RU" sz="1400" dirty="0" smtClean="0"/>
              <a:t>методом </a:t>
            </a:r>
            <a:r>
              <a:rPr lang="ru-RU" sz="1400" dirty="0"/>
              <a:t>ДРИ. Разность для лета 2019 г. составила 1.3 мм, для летнего периода 2020 г. -1.7 мм. Однако по ДРИ имеют место опускания небольших участков до -30 мм  (к северу от эпицентра) и поднятия до +50 мм (северо-западнее эпицентра), на которых отсутствуют постоянные отражатели, возможно в виду указанной значительной динамики и как следствие понижения когерентности ниже порогового значения 0.75. </a:t>
            </a:r>
          </a:p>
        </p:txBody>
      </p:sp>
      <p:sp>
        <p:nvSpPr>
          <p:cNvPr id="246" name="TextBox 245"/>
          <p:cNvSpPr txBox="1"/>
          <p:nvPr/>
        </p:nvSpPr>
        <p:spPr>
          <a:xfrm>
            <a:off x="635680" y="671368"/>
            <a:ext cx="36061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Смещения методом ДРИ и местоположения постоянных </a:t>
            </a:r>
            <a:r>
              <a:rPr lang="ru-RU" dirty="0" err="1"/>
              <a:t>рассеивателей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247" name="TextBox 246"/>
          <p:cNvSpPr txBox="1"/>
          <p:nvPr/>
        </p:nvSpPr>
        <p:spPr>
          <a:xfrm>
            <a:off x="1847528" y="248189"/>
            <a:ext cx="87301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err="1"/>
              <a:t>Быстринское</a:t>
            </a:r>
            <a:r>
              <a:rPr lang="ru-RU" sz="2000" dirty="0"/>
              <a:t> землетрясение 21.09.20, </a:t>
            </a:r>
            <a:r>
              <a:rPr lang="en-US" sz="2000" dirty="0"/>
              <a:t>Mw </a:t>
            </a:r>
            <a:r>
              <a:rPr lang="ru-RU" sz="2000" dirty="0"/>
              <a:t>5</a:t>
            </a:r>
            <a:r>
              <a:rPr lang="en-US" sz="2000" dirty="0"/>
              <a:t>,</a:t>
            </a:r>
            <a:r>
              <a:rPr lang="ru-RU" sz="2000" dirty="0" smtClean="0"/>
              <a:t>5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168631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112240" y="524361"/>
            <a:ext cx="6264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Смещения методом </a:t>
            </a:r>
            <a:r>
              <a:rPr lang="ru-RU" dirty="0"/>
              <a:t>ДРИ </a:t>
            </a:r>
            <a:r>
              <a:rPr lang="ru-RU" dirty="0" smtClean="0"/>
              <a:t>и </a:t>
            </a:r>
            <a:r>
              <a:rPr lang="ru-RU" dirty="0"/>
              <a:t>местоположения постоянных </a:t>
            </a:r>
            <a:r>
              <a:rPr lang="ru-RU" dirty="0" err="1"/>
              <a:t>рассеивателей</a:t>
            </a:r>
            <a:r>
              <a:rPr lang="ru-RU" dirty="0"/>
              <a:t>.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8812E-E068-44C7-8A8B-C5CE7031758E}" type="slidenum">
              <a:rPr lang="ru-RU" altLang="ru-RU" sz="2400" b="1" smtClean="0">
                <a:solidFill>
                  <a:schemeClr val="bg1">
                    <a:lumMod val="50000"/>
                  </a:schemeClr>
                </a:solidFill>
              </a:rPr>
              <a:pPr/>
              <a:t>14</a:t>
            </a:fld>
            <a:endParaRPr lang="ru-RU" altLang="ru-RU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778" y="1225090"/>
            <a:ext cx="6675623" cy="5022468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17"/>
          <p:cNvSpPr txBox="1"/>
          <p:nvPr/>
        </p:nvSpPr>
        <p:spPr>
          <a:xfrm>
            <a:off x="1703512" y="4748059"/>
            <a:ext cx="408603" cy="33712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193" y="1257420"/>
            <a:ext cx="3680274" cy="254438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85900" y="568887"/>
            <a:ext cx="36597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Быстринское</a:t>
            </a:r>
            <a:r>
              <a:rPr lang="ru-RU" dirty="0" smtClean="0"/>
              <a:t> землетрясение 21.09.2020 </a:t>
            </a:r>
            <a:r>
              <a:rPr lang="en-US" dirty="0" smtClean="0"/>
              <a:t>Mw 5,5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263352" y="3801808"/>
            <a:ext cx="453650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Очаг </a:t>
            </a:r>
            <a:r>
              <a:rPr lang="ru-RU" sz="1600" dirty="0" err="1"/>
              <a:t>Быстринского</a:t>
            </a:r>
            <a:r>
              <a:rPr lang="ru-RU" sz="1600" dirty="0"/>
              <a:t> землетрясения возник в области сейсмического затишья включающей сегмент </a:t>
            </a:r>
            <a:r>
              <a:rPr lang="ru-RU" sz="1600" dirty="0" err="1"/>
              <a:t>субширотного</a:t>
            </a:r>
            <a:r>
              <a:rPr lang="ru-RU" sz="1600" dirty="0"/>
              <a:t> Главного Саянского </a:t>
            </a:r>
            <a:r>
              <a:rPr lang="ru-RU" sz="1600" dirty="0" smtClean="0"/>
              <a:t>разлома</a:t>
            </a:r>
            <a:r>
              <a:rPr lang="ru-RU" sz="1600" dirty="0"/>
              <a:t>. Результаты определения фокальных механизмов главного толчка и сильнейшего </a:t>
            </a:r>
            <a:r>
              <a:rPr lang="ru-RU" sz="1600" dirty="0" err="1"/>
              <a:t>афтершока</a:t>
            </a:r>
            <a:r>
              <a:rPr lang="ru-RU" sz="1600" dirty="0"/>
              <a:t> были вполне ожидаемы и показали сдвиговый характер смещений в плоскостях разрывов </a:t>
            </a:r>
            <a:r>
              <a:rPr lang="ru-RU" sz="1600" dirty="0" err="1"/>
              <a:t>субмеридионального</a:t>
            </a:r>
            <a:r>
              <a:rPr lang="ru-RU" sz="1600" dirty="0"/>
              <a:t> и запад–северо-западного </a:t>
            </a:r>
            <a:r>
              <a:rPr lang="ru-RU" sz="1600" dirty="0" err="1"/>
              <a:t>простираний</a:t>
            </a:r>
            <a:r>
              <a:rPr lang="ru-RU" sz="1600" dirty="0" smtClean="0"/>
              <a:t>. (</a:t>
            </a:r>
            <a:r>
              <a:rPr lang="ru-RU" sz="1600" dirty="0" err="1" smtClean="0"/>
              <a:t>Гилева</a:t>
            </a:r>
            <a:r>
              <a:rPr lang="ru-RU" sz="1600" dirty="0" smtClean="0"/>
              <a:t> и др., 2021)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531089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407368" y="1431130"/>
            <a:ext cx="7546766" cy="4392488"/>
            <a:chOff x="337763" y="1628800"/>
            <a:chExt cx="8474147" cy="4261246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7763" y="1628800"/>
              <a:ext cx="8474147" cy="4261246"/>
            </a:xfrm>
            <a:prstGeom prst="rect">
              <a:avLst/>
            </a:prstGeom>
          </p:spPr>
        </p:pic>
        <p:sp>
          <p:nvSpPr>
            <p:cNvPr id="6" name="5-конечная звезда 5"/>
            <p:cNvSpPr/>
            <p:nvPr/>
          </p:nvSpPr>
          <p:spPr>
            <a:xfrm>
              <a:off x="3203848" y="4941168"/>
              <a:ext cx="144016" cy="144016"/>
            </a:xfrm>
            <a:prstGeom prst="star5">
              <a:avLst/>
            </a:prstGeom>
            <a:solidFill>
              <a:srgbClr val="FF0000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915256" y="620689"/>
            <a:ext cx="8280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Тектонические инверсии (Уфимцев</a:t>
            </a:r>
            <a:r>
              <a:rPr lang="ru-RU" sz="2000" dirty="0"/>
              <a:t>, </a:t>
            </a:r>
            <a:r>
              <a:rPr lang="ru-RU" sz="2000" dirty="0" smtClean="0"/>
              <a:t>2009).</a:t>
            </a:r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8812E-E068-44C7-8A8B-C5CE7031758E}" type="slidenum">
              <a:rPr lang="ru-RU" altLang="ru-RU" sz="2400" b="1" smtClean="0">
                <a:solidFill>
                  <a:schemeClr val="bg1">
                    <a:lumMod val="50000"/>
                  </a:schemeClr>
                </a:solidFill>
              </a:rPr>
              <a:pPr/>
              <a:t>15</a:t>
            </a:fld>
            <a:endParaRPr lang="ru-RU" altLang="ru-RU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96200" y="4874623"/>
            <a:ext cx="696635" cy="33712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824192" y="1020799"/>
            <a:ext cx="4032448" cy="572323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endParaRPr lang="ru-RU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Днище </a:t>
            </a:r>
            <a:r>
              <a:rPr lang="ru-RU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Быстринской</a:t>
            </a: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впадины приподнято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эрозионно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расчленено 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и выведены из сферы бассейновой аккумуляции. Восточное окончание </a:t>
            </a: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впадины 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как бы «нависает» над Байкалом более чем на 200 м. </a:t>
            </a:r>
            <a:endParaRPr lang="ru-RU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Инверсионное </a:t>
            </a:r>
            <a:r>
              <a:rPr lang="ru-RU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воздымание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межвпадинной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 перемычки является одной из причин циклических миграций русла реки Иркут в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субмеридиональном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 направлении. В </a:t>
            </a: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БРЗ 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поднятые тектонические ступени являются основой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междурифтовых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 перемычек, где периодически случаются землетрясения относительно небольшой силы.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359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8812E-E068-44C7-8A8B-C5CE7031758E}" type="slidenum">
              <a:rPr lang="ru-RU" altLang="ru-RU" sz="2400" b="1" smtClean="0">
                <a:solidFill>
                  <a:schemeClr val="bg1">
                    <a:lumMod val="50000"/>
                  </a:schemeClr>
                </a:solidFill>
              </a:rPr>
              <a:pPr/>
              <a:t>16</a:t>
            </a:fld>
            <a:endParaRPr lang="ru-RU" altLang="ru-RU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15118" y="537272"/>
            <a:ext cx="10737293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 smtClean="0">
                <a:cs typeface="Arial" panose="020B0604020202020204" pitchFamily="34" charset="0"/>
              </a:rPr>
              <a:t>Перед </a:t>
            </a:r>
            <a:r>
              <a:rPr lang="ru-RU" sz="2200" dirty="0" err="1" smtClean="0">
                <a:cs typeface="Arial" panose="020B0604020202020204" pitchFamily="34" charset="0"/>
              </a:rPr>
              <a:t>Быстринским</a:t>
            </a:r>
            <a:r>
              <a:rPr lang="ru-RU" sz="2200" dirty="0" smtClean="0">
                <a:cs typeface="Arial" panose="020B0604020202020204" pitchFamily="34" charset="0"/>
              </a:rPr>
              <a:t> землетрясением по данным комплекса методов выявлено два </a:t>
            </a:r>
            <a:r>
              <a:rPr lang="ru-RU" sz="2200" dirty="0">
                <a:cs typeface="Arial" panose="020B0604020202020204" pitchFamily="34" charset="0"/>
              </a:rPr>
              <a:t>блока с различными скоростями </a:t>
            </a:r>
            <a:r>
              <a:rPr lang="ru-RU" sz="2200" dirty="0" err="1" smtClean="0">
                <a:cs typeface="Arial" panose="020B0604020202020204" pitchFamily="34" charset="0"/>
              </a:rPr>
              <a:t>воздымания</a:t>
            </a:r>
            <a:r>
              <a:rPr lang="ru-RU" sz="2200" dirty="0" smtClean="0">
                <a:cs typeface="Arial" panose="020B0604020202020204" pitchFamily="34" charset="0"/>
              </a:rPr>
              <a:t> поверхности </a:t>
            </a:r>
            <a:r>
              <a:rPr lang="ru-RU" sz="2200" dirty="0" err="1" smtClean="0">
                <a:cs typeface="Arial" panose="020B0604020202020204" pitchFamily="34" charset="0"/>
              </a:rPr>
              <a:t>междурифтовой</a:t>
            </a:r>
            <a:r>
              <a:rPr lang="ru-RU" sz="2200" dirty="0" smtClean="0">
                <a:cs typeface="Arial" panose="020B0604020202020204" pitchFamily="34" charset="0"/>
              </a:rPr>
              <a:t> перемычки. Перед </a:t>
            </a:r>
            <a:r>
              <a:rPr lang="ru-RU" sz="2200" dirty="0">
                <a:cs typeface="Arial" panose="020B0604020202020204" pitchFamily="34" charset="0"/>
              </a:rPr>
              <a:t>землетрясением разность величин деформаций составляла 16-18 мм. </a:t>
            </a:r>
            <a:r>
              <a:rPr lang="ru-RU" sz="2200" dirty="0" smtClean="0">
                <a:cs typeface="Arial" panose="020B0604020202020204" pitchFamily="34" charset="0"/>
              </a:rPr>
              <a:t>Результирующие </a:t>
            </a:r>
            <a:r>
              <a:rPr lang="ru-RU" sz="2200" dirty="0">
                <a:cs typeface="Arial" panose="020B0604020202020204" pitchFamily="34" charset="0"/>
              </a:rPr>
              <a:t>деформации за 3 года составили в среднем примерно 17 мм и 30 мм для различных областей. </a:t>
            </a:r>
            <a:endParaRPr lang="ru-RU" sz="2200" dirty="0" smtClean="0"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 smtClean="0">
                <a:cs typeface="Arial" panose="020B0604020202020204" pitchFamily="34" charset="0"/>
              </a:rPr>
              <a:t>Для </a:t>
            </a:r>
            <a:r>
              <a:rPr lang="ru-RU" sz="2200" dirty="0" err="1">
                <a:cs typeface="Arial" panose="020B0604020202020204" pitchFamily="34" charset="0"/>
              </a:rPr>
              <a:t>Култукского</a:t>
            </a:r>
            <a:r>
              <a:rPr lang="ru-RU" sz="2200" dirty="0">
                <a:cs typeface="Arial" panose="020B0604020202020204" pitchFamily="34" charset="0"/>
              </a:rPr>
              <a:t> землетрясения </a:t>
            </a:r>
            <a:r>
              <a:rPr lang="ru-RU" sz="2200" dirty="0" smtClean="0">
                <a:cs typeface="Arial" panose="020B0604020202020204" pitchFamily="34" charset="0"/>
              </a:rPr>
              <a:t>выявлены </a:t>
            </a:r>
            <a:r>
              <a:rPr lang="ru-RU" sz="2200" dirty="0">
                <a:cs typeface="Arial" panose="020B0604020202020204" pitchFamily="34" charset="0"/>
              </a:rPr>
              <a:t>сопоставимые разности величин </a:t>
            </a:r>
            <a:r>
              <a:rPr lang="ru-RU" sz="2200" dirty="0" smtClean="0">
                <a:cs typeface="Arial" panose="020B0604020202020204" pitchFamily="34" charset="0"/>
              </a:rPr>
              <a:t>динамики </a:t>
            </a:r>
            <a:r>
              <a:rPr lang="ru-RU" sz="2200" dirty="0">
                <a:cs typeface="Arial" panose="020B0604020202020204" pitchFamily="34" charset="0"/>
              </a:rPr>
              <a:t>блоков перед </a:t>
            </a:r>
            <a:r>
              <a:rPr lang="ru-RU" sz="2200" dirty="0" smtClean="0">
                <a:cs typeface="Arial" panose="020B0604020202020204" pitchFamily="34" charset="0"/>
              </a:rPr>
              <a:t>событием </a:t>
            </a:r>
            <a:r>
              <a:rPr lang="ru-RU" sz="2200" dirty="0">
                <a:cs typeface="Arial" panose="020B0604020202020204" pitchFamily="34" charset="0"/>
              </a:rPr>
              <a:t>(порядка 12-13 мм). Меньшая разность величин деформаций земной поверхности для </a:t>
            </a:r>
            <a:r>
              <a:rPr lang="ru-RU" sz="2200" dirty="0" err="1">
                <a:cs typeface="Arial" panose="020B0604020202020204" pitchFamily="34" charset="0"/>
              </a:rPr>
              <a:t>Култукского</a:t>
            </a:r>
            <a:r>
              <a:rPr lang="ru-RU" sz="2200" dirty="0">
                <a:cs typeface="Arial" panose="020B0604020202020204" pitchFamily="34" charset="0"/>
              </a:rPr>
              <a:t> землетрясения по сравнению с </a:t>
            </a:r>
            <a:r>
              <a:rPr lang="ru-RU" sz="2200" dirty="0" err="1">
                <a:cs typeface="Arial" panose="020B0604020202020204" pitchFamily="34" charset="0"/>
              </a:rPr>
              <a:t>Быстринским</a:t>
            </a:r>
            <a:r>
              <a:rPr lang="ru-RU" sz="2200" dirty="0">
                <a:cs typeface="Arial" panose="020B0604020202020204" pitchFamily="34" charset="0"/>
              </a:rPr>
              <a:t> вероятно связана с большей удаленностью исследованной территории от эпицентра сейсмического события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 smtClean="0">
                <a:cs typeface="Arial" panose="020B0604020202020204" pitchFamily="34" charset="0"/>
              </a:rPr>
              <a:t>Полученные </a:t>
            </a:r>
            <a:r>
              <a:rPr lang="ru-RU" sz="2200" dirty="0">
                <a:cs typeface="Arial" panose="020B0604020202020204" pitchFamily="34" charset="0"/>
              </a:rPr>
              <a:t>результаты свидетельствуют о перспективности комплексного использования методов спутниковой радиолокационной интерферометрии для регистрации деформаций земной поверхности, предшествующих сейсмическим событиям.</a:t>
            </a:r>
          </a:p>
          <a:p>
            <a:endParaRPr lang="ru-RU" sz="2400" dirty="0" smtClean="0">
              <a:cs typeface="Arial" panose="020B0604020202020204" pitchFamily="34" charset="0"/>
            </a:endParaRPr>
          </a:p>
          <a:p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56124" y="5862859"/>
            <a:ext cx="1082549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err="1"/>
              <a:t>Бондур</a:t>
            </a:r>
            <a:r>
              <a:rPr lang="ru-RU" sz="1400" dirty="0"/>
              <a:t> В.Г., </a:t>
            </a:r>
            <a:r>
              <a:rPr lang="ru-RU" sz="1400" dirty="0" err="1"/>
              <a:t>Чимитдоржиев</a:t>
            </a:r>
            <a:r>
              <a:rPr lang="ru-RU" sz="1400" dirty="0"/>
              <a:t> Т.Н., Тубанов Ц.А., Дмитриев А.В., </a:t>
            </a:r>
            <a:r>
              <a:rPr lang="ru-RU" sz="1400" dirty="0" err="1"/>
              <a:t>Дагуров</a:t>
            </a:r>
            <a:r>
              <a:rPr lang="ru-RU" sz="1400" dirty="0"/>
              <a:t> П.Н. Анализ динамики блоково-разломной структуры в районе землетрясений 2008 и 2020 гг. на южном Байкале методами спутниковой </a:t>
            </a:r>
            <a:r>
              <a:rPr lang="ru-RU" sz="1400" dirty="0" err="1"/>
              <a:t>радиоинтерферометрии</a:t>
            </a:r>
            <a:r>
              <a:rPr lang="ru-RU" sz="1400" dirty="0"/>
              <a:t> // Доклады Российской академии наук. Науки о земле. 2021. Т. 499. № 2. С. 648–653. DOI: 10.1134/S1028334X21080031 </a:t>
            </a:r>
          </a:p>
        </p:txBody>
      </p:sp>
    </p:spTree>
    <p:extLst>
      <p:ext uri="{BB962C8B-B14F-4D97-AF65-F5344CB8AC3E}">
        <p14:creationId xmlns:p14="http://schemas.microsoft.com/office/powerpoint/2010/main" val="260822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8812E-E068-44C7-8A8B-C5CE7031758E}" type="slidenum">
              <a:rPr lang="ru-RU" altLang="ru-RU" sz="2400" b="1" smtClean="0">
                <a:solidFill>
                  <a:schemeClr val="bg1">
                    <a:lumMod val="50000"/>
                  </a:schemeClr>
                </a:solidFill>
              </a:rPr>
              <a:pPr/>
              <a:t>17</a:t>
            </a:fld>
            <a:endParaRPr lang="ru-RU" altLang="ru-RU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5520" y="944965"/>
            <a:ext cx="8568952" cy="57969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91544" y="5852787"/>
            <a:ext cx="8136904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Схема неотектонических структур юго-запада БРЗ.</a:t>
            </a:r>
          </a:p>
          <a:p>
            <a:pPr algn="ctr"/>
            <a:r>
              <a:rPr lang="ru-RU" dirty="0" smtClean="0"/>
              <a:t>Векторы горизонтальных смещений по данным </a:t>
            </a:r>
            <a:r>
              <a:rPr lang="en-US" dirty="0" smtClean="0"/>
              <a:t>GPS (</a:t>
            </a:r>
            <a:r>
              <a:rPr lang="en-US" dirty="0" err="1" smtClean="0"/>
              <a:t>Devercher</a:t>
            </a:r>
            <a:r>
              <a:rPr lang="en-US" dirty="0" smtClean="0"/>
              <a:t> et al., 2018)</a:t>
            </a:r>
            <a:r>
              <a:rPr lang="ru-RU" dirty="0" smtClean="0"/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605384" y="332656"/>
            <a:ext cx="90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Планы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1549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8812E-E068-44C7-8A8B-C5CE7031758E}" type="slidenum">
              <a:rPr lang="ru-RU" altLang="ru-RU" smtClean="0"/>
              <a:pPr/>
              <a:t>18</a:t>
            </a:fld>
            <a:endParaRPr lang="ru-RU" alt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99"/>
            <a:ext cx="12192000" cy="698359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711624" y="1988840"/>
            <a:ext cx="65982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 smtClean="0">
                <a:solidFill>
                  <a:srgbClr val="0066FF"/>
                </a:solidFill>
                <a:cs typeface="Arial" panose="020B0604020202020204" pitchFamily="34" charset="0"/>
              </a:rPr>
              <a:t>Спасибо за внимание!</a:t>
            </a:r>
            <a:endParaRPr lang="ru-RU" sz="4800" dirty="0">
              <a:solidFill>
                <a:srgbClr val="0066FF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1787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767408" y="764704"/>
            <a:ext cx="7603909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sz="2400" dirty="0">
                <a:solidFill>
                  <a:srgbClr val="0070C0"/>
                </a:solidFill>
                <a:cs typeface="Arial" panose="020B0604020202020204" pitchFamily="34" charset="0"/>
              </a:rPr>
              <a:t>Методы спутниковой радиолокационной интерферометрии (РИ), сейчас регулярно используются для оценки </a:t>
            </a:r>
            <a:r>
              <a:rPr lang="ru-RU" sz="2400" dirty="0" err="1">
                <a:solidFill>
                  <a:srgbClr val="0070C0"/>
                </a:solidFill>
                <a:cs typeface="Arial" panose="020B0604020202020204" pitchFamily="34" charset="0"/>
              </a:rPr>
              <a:t>косейсмических</a:t>
            </a:r>
            <a:r>
              <a:rPr lang="ru-RU" sz="2400" dirty="0">
                <a:solidFill>
                  <a:srgbClr val="0070C0"/>
                </a:solidFill>
                <a:cs typeface="Arial" panose="020B0604020202020204" pitchFamily="34" charset="0"/>
              </a:rPr>
              <a:t> смещений земной поверхности при сильных землетрясениях с М&gt;6. </a:t>
            </a:r>
          </a:p>
          <a:p>
            <a:pPr eaLnBrk="1" hangingPunct="1"/>
            <a:r>
              <a:rPr lang="ru-RU" sz="2400" dirty="0">
                <a:cs typeface="Arial" panose="020B0604020202020204" pitchFamily="34" charset="0"/>
              </a:rPr>
              <a:t>Основой методики является разность фаз радарных сигналов, полученных в различные моменты времени пролета спутников над исследуемой территорией, в частности, до и после какого-либо события. Эти разности фаз пропорциональны разностям расстояний, пройденных радарными волнами. Полученные разности расстояний и позволяют определить смещения земной поверхности.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8812E-E068-44C7-8A8B-C5CE7031758E}" type="slidenum">
              <a:rPr lang="ru-RU" altLang="ru-RU" sz="2400" b="1" smtClean="0">
                <a:solidFill>
                  <a:schemeClr val="bg1">
                    <a:lumMod val="50000"/>
                  </a:schemeClr>
                </a:solidFill>
              </a:rPr>
              <a:pPr/>
              <a:t>2</a:t>
            </a:fld>
            <a:endParaRPr lang="ru-RU" altLang="ru-RU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Picture 2" descr="https://ars.els-cdn.com/content/image/1-s2.0-S2352938519303714-gr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630" y="548680"/>
            <a:ext cx="4616739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904312" y="4149080"/>
            <a:ext cx="26722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Геометрия </a:t>
            </a:r>
            <a:r>
              <a:rPr lang="en-US" sz="2400" dirty="0" err="1" smtClean="0"/>
              <a:t>InSAR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032815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2865" y="749739"/>
            <a:ext cx="79480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Землетрясения юго-западного фланга БРЗ с 1950 по 2021 г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8812E-E068-44C7-8A8B-C5CE7031758E}" type="slidenum">
              <a:rPr lang="ru-RU" altLang="ru-RU" sz="2400" b="1" smtClean="0">
                <a:solidFill>
                  <a:schemeClr val="bg1">
                    <a:lumMod val="50000"/>
                  </a:schemeClr>
                </a:solidFill>
              </a:rPr>
              <a:pPr/>
              <a:t>3</a:t>
            </a:fld>
            <a:endParaRPr lang="ru-RU" altLang="ru-RU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767408" y="1310711"/>
            <a:ext cx="6813589" cy="4579618"/>
            <a:chOff x="2063553" y="1340768"/>
            <a:chExt cx="7975223" cy="4775766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3553" y="1340768"/>
              <a:ext cx="7975223" cy="4775766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69457" y="4744380"/>
              <a:ext cx="1669318" cy="1368152"/>
            </a:xfrm>
            <a:prstGeom prst="rect">
              <a:avLst/>
            </a:prstGeom>
          </p:spPr>
        </p:pic>
        <p:sp>
          <p:nvSpPr>
            <p:cNvPr id="7" name="5-конечная звезда 6"/>
            <p:cNvSpPr/>
            <p:nvPr/>
          </p:nvSpPr>
          <p:spPr>
            <a:xfrm>
              <a:off x="5458705" y="3284984"/>
              <a:ext cx="255505" cy="216024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8" name="5-конечная звезда 7"/>
            <p:cNvSpPr/>
            <p:nvPr/>
          </p:nvSpPr>
          <p:spPr>
            <a:xfrm>
              <a:off x="6096000" y="3501008"/>
              <a:ext cx="243195" cy="216024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9" name="5-конечная звезда 8"/>
            <p:cNvSpPr/>
            <p:nvPr/>
          </p:nvSpPr>
          <p:spPr>
            <a:xfrm>
              <a:off x="2495599" y="4149080"/>
              <a:ext cx="288032" cy="288032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7680177" y="1149849"/>
            <a:ext cx="4104455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Рассматриваемый район является областью, где сжатие за счет индо-евразийской коллизии встречается с растяжением за счет байкальского </a:t>
            </a:r>
            <a:r>
              <a:rPr lang="ru-RU" sz="1600" dirty="0" err="1"/>
              <a:t>рифтогенеза</a:t>
            </a:r>
            <a:r>
              <a:rPr lang="ru-RU" sz="1600" dirty="0"/>
              <a:t>. </a:t>
            </a:r>
            <a:endParaRPr lang="ru-RU" sz="1600" dirty="0" smtClean="0"/>
          </a:p>
          <a:p>
            <a:r>
              <a:rPr lang="ru-RU" sz="1600" dirty="0" smtClean="0"/>
              <a:t>Главные особенности сейсмотектонического деформационного режима, установленные здесь по совокупным данным о механизмах </a:t>
            </a:r>
            <a:r>
              <a:rPr lang="ru-RU" sz="1600" dirty="0"/>
              <a:t>очагов землетрясений, сводятся к устойчивому </a:t>
            </a:r>
            <a:r>
              <a:rPr lang="ru-RU" sz="1600" dirty="0" err="1"/>
              <a:t>субгоризонтальному</a:t>
            </a:r>
            <a:r>
              <a:rPr lang="ru-RU" sz="1600" dirty="0"/>
              <a:t> северо-западному растяжению, доминирующему на большей части акватории Байкала, и сдвигам в сочетании с компонентами растяжения или сжатия, господствующим в районе </a:t>
            </a:r>
            <a:r>
              <a:rPr lang="ru-RU" sz="1600" dirty="0" err="1"/>
              <a:t>Тункинских</a:t>
            </a:r>
            <a:r>
              <a:rPr lang="ru-RU" sz="1600" dirty="0"/>
              <a:t> впадин, Восточном </a:t>
            </a:r>
            <a:r>
              <a:rPr lang="ru-RU" sz="1600" dirty="0" err="1"/>
              <a:t>Саяне</a:t>
            </a:r>
            <a:r>
              <a:rPr lang="ru-RU" sz="1600" dirty="0"/>
              <a:t> и хр. </a:t>
            </a:r>
            <a:r>
              <a:rPr lang="ru-RU" sz="1600" dirty="0" err="1" smtClean="0"/>
              <a:t>Хамар-Дабан</a:t>
            </a:r>
            <a:r>
              <a:rPr lang="ru-RU" sz="1600" dirty="0" smtClean="0"/>
              <a:t>.</a:t>
            </a:r>
          </a:p>
          <a:p>
            <a:r>
              <a:rPr lang="ru-RU" sz="1600" dirty="0" smtClean="0"/>
              <a:t>(</a:t>
            </a:r>
            <a:r>
              <a:rPr lang="ru-RU" sz="1600" dirty="0"/>
              <a:t>Мельникова и др., 2012)</a:t>
            </a:r>
          </a:p>
        </p:txBody>
      </p:sp>
    </p:spTree>
    <p:extLst>
      <p:ext uri="{BB962C8B-B14F-4D97-AF65-F5344CB8AC3E}">
        <p14:creationId xmlns:p14="http://schemas.microsoft.com/office/powerpoint/2010/main" val="78123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6123422" y="1412776"/>
            <a:ext cx="5695258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sz="2000" dirty="0" smtClean="0">
                <a:latin typeface="Arial" charset="0"/>
              </a:rPr>
              <a:t>Благоприятные условия отражения позволили сформировать </a:t>
            </a:r>
            <a:r>
              <a:rPr lang="ru-RU" sz="2000" dirty="0">
                <a:latin typeface="Arial" charset="0"/>
              </a:rPr>
              <a:t>непрерывные </a:t>
            </a:r>
            <a:r>
              <a:rPr lang="ru-RU" sz="2000" dirty="0" err="1">
                <a:latin typeface="Arial" charset="0"/>
              </a:rPr>
              <a:t>интерферограммы</a:t>
            </a:r>
            <a:r>
              <a:rPr lang="ru-RU" sz="2000" dirty="0">
                <a:latin typeface="Arial" charset="0"/>
              </a:rPr>
              <a:t> </a:t>
            </a:r>
            <a:endParaRPr lang="ru-RU" sz="2000" dirty="0" smtClean="0">
              <a:latin typeface="Arial" charset="0"/>
            </a:endParaRPr>
          </a:p>
          <a:p>
            <a:pPr eaLnBrk="1" hangingPunct="1"/>
            <a:endParaRPr lang="ru-RU" sz="2000" dirty="0">
              <a:latin typeface="Arial" charset="0"/>
              <a:cs typeface="Arial" panose="020B0604020202020204" pitchFamily="34" charset="0"/>
            </a:endParaRPr>
          </a:p>
          <a:p>
            <a:pPr eaLnBrk="1" hangingPunct="1"/>
            <a:r>
              <a:rPr lang="ru-RU" sz="2000" dirty="0" smtClean="0">
                <a:cs typeface="Arial" panose="020B0604020202020204" pitchFamily="34" charset="0"/>
              </a:rPr>
              <a:t>Высокая </a:t>
            </a:r>
            <a:r>
              <a:rPr lang="ru-RU" sz="2000" dirty="0">
                <a:cs typeface="Arial" panose="020B0604020202020204" pitchFamily="34" charset="0"/>
              </a:rPr>
              <a:t>когерентность </a:t>
            </a:r>
            <a:r>
              <a:rPr lang="ru-RU" sz="2000" dirty="0" err="1">
                <a:cs typeface="Arial" panose="020B0604020202020204" pitchFamily="34" charset="0"/>
              </a:rPr>
              <a:t>интерферограммы</a:t>
            </a:r>
            <a:r>
              <a:rPr lang="ru-RU" sz="2000" dirty="0">
                <a:cs typeface="Arial" panose="020B0604020202020204" pitchFamily="34" charset="0"/>
              </a:rPr>
              <a:t> характеризует четко определенные смещения поверхности, связанные с </a:t>
            </a:r>
            <a:r>
              <a:rPr lang="ru-RU" sz="2000" dirty="0" err="1" smtClean="0">
                <a:cs typeface="Arial" panose="020B0604020202020204" pitchFamily="34" charset="0"/>
              </a:rPr>
              <a:t>Хубсугульским</a:t>
            </a:r>
            <a:r>
              <a:rPr lang="ru-RU" sz="2000" dirty="0" smtClean="0">
                <a:cs typeface="Arial" panose="020B0604020202020204" pitchFamily="34" charset="0"/>
              </a:rPr>
              <a:t> землетрясением</a:t>
            </a:r>
            <a:r>
              <a:rPr lang="en-US" sz="2000" dirty="0" smtClean="0">
                <a:cs typeface="Arial" panose="020B0604020202020204" pitchFamily="34" charset="0"/>
              </a:rPr>
              <a:t> [Liu et al,2021]</a:t>
            </a:r>
            <a:endParaRPr lang="ru-RU" sz="2000" dirty="0" smtClean="0">
              <a:cs typeface="Arial" panose="020B0604020202020204" pitchFamily="34" charset="0"/>
            </a:endParaRPr>
          </a:p>
          <a:p>
            <a:pPr eaLnBrk="1" hangingPunct="1"/>
            <a:endParaRPr lang="en-US" sz="2000" dirty="0" smtClean="0">
              <a:cs typeface="Arial" panose="020B0604020202020204" pitchFamily="34" charset="0"/>
            </a:endParaRPr>
          </a:p>
          <a:p>
            <a:pPr eaLnBrk="1" hangingPunct="1"/>
            <a:r>
              <a:rPr lang="ru-RU" sz="2000" dirty="0" smtClean="0">
                <a:cs typeface="Arial" panose="020B0604020202020204" pitchFamily="34" charset="0"/>
              </a:rPr>
              <a:t>Смещения </a:t>
            </a:r>
            <a:r>
              <a:rPr lang="ru-RU" sz="2000" dirty="0">
                <a:cs typeface="Arial" panose="020B0604020202020204" pitchFamily="34" charset="0"/>
              </a:rPr>
              <a:t>в основном распределены между северной частью </a:t>
            </a:r>
            <a:r>
              <a:rPr lang="ru-RU" sz="2000" dirty="0" err="1">
                <a:cs typeface="Arial" panose="020B0604020202020204" pitchFamily="34" charset="0"/>
              </a:rPr>
              <a:t>Хубсугульского</a:t>
            </a:r>
            <a:r>
              <a:rPr lang="ru-RU" sz="2000" dirty="0">
                <a:cs typeface="Arial" panose="020B0604020202020204" pitchFamily="34" charset="0"/>
              </a:rPr>
              <a:t> разлома и западным берегом оз. </a:t>
            </a:r>
            <a:r>
              <a:rPr lang="ru-RU" sz="2000" dirty="0" err="1" smtClean="0">
                <a:cs typeface="Arial" panose="020B0604020202020204" pitchFamily="34" charset="0"/>
              </a:rPr>
              <a:t>Хубсугул</a:t>
            </a:r>
            <a:r>
              <a:rPr lang="en-US" sz="2000" dirty="0">
                <a:cs typeface="Arial" panose="020B0604020202020204" pitchFamily="34" charset="0"/>
              </a:rPr>
              <a:t>.</a:t>
            </a:r>
            <a:endParaRPr lang="ru-RU" sz="2000" dirty="0"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1464" y="1278106"/>
            <a:ext cx="4373603" cy="43471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71464" y="5810598"/>
            <a:ext cx="97210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Косейсмическая</a:t>
            </a:r>
            <a:r>
              <a:rPr lang="ru-RU" dirty="0" smtClean="0"/>
              <a:t> </a:t>
            </a:r>
            <a:r>
              <a:rPr lang="ru-RU" dirty="0" err="1"/>
              <a:t>интерферограмма</a:t>
            </a:r>
            <a:r>
              <a:rPr lang="ru-RU" dirty="0"/>
              <a:t>  радара с синтезированной апертурой </a:t>
            </a:r>
            <a:r>
              <a:rPr lang="ru-RU" dirty="0" smtClean="0"/>
              <a:t>(</a:t>
            </a:r>
            <a:r>
              <a:rPr lang="en-US" dirty="0" smtClean="0"/>
              <a:t>Sentinel-1)\ </a:t>
            </a:r>
            <a:r>
              <a:rPr lang="ru-RU" sz="1200" dirty="0" smtClean="0"/>
              <a:t>(</a:t>
            </a:r>
            <a:r>
              <a:rPr lang="en-US" sz="1200" dirty="0"/>
              <a:t>Liu, G., </a:t>
            </a:r>
            <a:r>
              <a:rPr lang="en-US" sz="1200" dirty="0" err="1"/>
              <a:t>Qiao</a:t>
            </a:r>
            <a:r>
              <a:rPr lang="en-US" sz="1200" dirty="0"/>
              <a:t>, X., Yu, P., Zhou, Y., Zhao, B., </a:t>
            </a:r>
            <a:r>
              <a:rPr lang="en-US" sz="1200" dirty="0" err="1"/>
              <a:t>Xiong</a:t>
            </a:r>
            <a:r>
              <a:rPr lang="en-US" sz="1200" dirty="0"/>
              <a:t>, W., 2021. Rupture Kinematics of the 11 January 2021 Mw 6.7 </a:t>
            </a:r>
            <a:r>
              <a:rPr lang="en-US" sz="1200" dirty="0" err="1"/>
              <a:t>Hovsgol</a:t>
            </a:r>
            <a:r>
              <a:rPr lang="en-US" sz="1200" dirty="0"/>
              <a:t>, Mongolia, earthquake and Implications in </a:t>
            </a:r>
            <a:r>
              <a:rPr lang="en-US" sz="1200" dirty="0" smtClean="0"/>
              <a:t>the Western </a:t>
            </a:r>
            <a:r>
              <a:rPr lang="en-US" sz="1200" dirty="0"/>
              <a:t>Baikal Rift Zone. </a:t>
            </a:r>
            <a:r>
              <a:rPr lang="en-US" sz="1200" dirty="0" err="1"/>
              <a:t>Seismol</a:t>
            </a:r>
            <a:r>
              <a:rPr lang="en-US" sz="1200" dirty="0"/>
              <a:t>. Res. Lett. 92, 3318–3326. https://doi.org/10.1785/0220210061</a:t>
            </a:r>
            <a:r>
              <a:rPr lang="en-US" sz="1200" dirty="0" smtClean="0"/>
              <a:t>.</a:t>
            </a:r>
            <a:r>
              <a:rPr lang="ru-RU" sz="1200" dirty="0" smtClean="0"/>
              <a:t>)</a:t>
            </a:r>
            <a:endParaRPr lang="ru-RU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1758357" y="692696"/>
            <a:ext cx="87301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 </a:t>
            </a:r>
            <a:r>
              <a:rPr lang="ru-RU" sz="2000" dirty="0" err="1"/>
              <a:t>Хубсугульское</a:t>
            </a:r>
            <a:r>
              <a:rPr lang="ru-RU" sz="2000" dirty="0"/>
              <a:t> землетрясение 11.01.21, </a:t>
            </a:r>
            <a:r>
              <a:rPr lang="en-US" sz="2000" dirty="0"/>
              <a:t>Mw </a:t>
            </a:r>
            <a:r>
              <a:rPr lang="en-US" sz="2000" dirty="0" smtClean="0"/>
              <a:t>6,8</a:t>
            </a:r>
            <a:endParaRPr lang="ru-RU" sz="20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8812E-E068-44C7-8A8B-C5CE7031758E}" type="slidenum">
              <a:rPr lang="ru-RU" altLang="ru-RU" sz="2400" b="1" smtClean="0">
                <a:solidFill>
                  <a:schemeClr val="bg1">
                    <a:lumMod val="50000"/>
                  </a:schemeClr>
                </a:solidFill>
              </a:rPr>
              <a:pPr/>
              <a:t>4</a:t>
            </a:fld>
            <a:endParaRPr lang="ru-RU" altLang="ru-RU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 flipH="1">
            <a:off x="4151784" y="2924944"/>
            <a:ext cx="1872208" cy="380658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8223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5762979" y="1146784"/>
            <a:ext cx="5949242" cy="5386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sz="2200" dirty="0" smtClean="0">
                <a:latin typeface="Arial" charset="0"/>
              </a:rPr>
              <a:t>В работе </a:t>
            </a:r>
            <a:r>
              <a:rPr lang="en-US" sz="2200" dirty="0">
                <a:latin typeface="Arial" charset="0"/>
              </a:rPr>
              <a:t>[</a:t>
            </a:r>
            <a:r>
              <a:rPr lang="en-US" sz="2200" dirty="0" smtClean="0"/>
              <a:t>Liu </a:t>
            </a:r>
            <a:r>
              <a:rPr lang="en-US" sz="2200" dirty="0"/>
              <a:t>et al</a:t>
            </a:r>
            <a:r>
              <a:rPr lang="ru-RU" sz="2200" dirty="0"/>
              <a:t>, </a:t>
            </a:r>
            <a:r>
              <a:rPr lang="ru-RU" sz="2200" dirty="0" smtClean="0"/>
              <a:t>2022</a:t>
            </a:r>
            <a:r>
              <a:rPr lang="en-US" sz="2200" dirty="0" smtClean="0"/>
              <a:t>]</a:t>
            </a:r>
            <a:r>
              <a:rPr lang="ru-RU" sz="2200" dirty="0" smtClean="0"/>
              <a:t> определены </a:t>
            </a:r>
            <a:r>
              <a:rPr lang="ru-RU" sz="2200" dirty="0" smtClean="0">
                <a:latin typeface="Arial" charset="0"/>
              </a:rPr>
              <a:t>параметры  </a:t>
            </a:r>
            <a:r>
              <a:rPr lang="ru-RU" sz="2200" dirty="0" err="1">
                <a:latin typeface="Arial" charset="0"/>
              </a:rPr>
              <a:t>косейсмического</a:t>
            </a:r>
            <a:r>
              <a:rPr lang="ru-RU" sz="2200" dirty="0">
                <a:latin typeface="Arial" charset="0"/>
              </a:rPr>
              <a:t> смещения по разрыву </a:t>
            </a:r>
            <a:r>
              <a:rPr lang="ru-RU" sz="2200" dirty="0" smtClean="0">
                <a:latin typeface="Arial" charset="0"/>
              </a:rPr>
              <a:t>по данным </a:t>
            </a:r>
            <a:r>
              <a:rPr lang="ru-RU" sz="2200" dirty="0" err="1" smtClean="0">
                <a:latin typeface="Arial" charset="0"/>
              </a:rPr>
              <a:t>InSAR</a:t>
            </a:r>
            <a:r>
              <a:rPr lang="ru-RU" sz="2200" dirty="0" smtClean="0">
                <a:latin typeface="Arial" charset="0"/>
              </a:rPr>
              <a:t> </a:t>
            </a:r>
            <a:r>
              <a:rPr lang="ru-RU" sz="2200" dirty="0">
                <a:latin typeface="Arial" charset="0"/>
              </a:rPr>
              <a:t>и телесейсмическим </a:t>
            </a:r>
            <a:r>
              <a:rPr lang="ru-RU" sz="2200" dirty="0" smtClean="0">
                <a:latin typeface="Arial" charset="0"/>
              </a:rPr>
              <a:t>записям. </a:t>
            </a:r>
            <a:endParaRPr lang="ru-RU" sz="2200" i="1" dirty="0">
              <a:latin typeface="Arial" charset="0"/>
            </a:endParaRPr>
          </a:p>
          <a:p>
            <a:pPr eaLnBrk="1" hangingPunct="1"/>
            <a:r>
              <a:rPr lang="ru-RU" sz="2200" dirty="0" smtClean="0">
                <a:latin typeface="Arial" charset="0"/>
              </a:rPr>
              <a:t>По </a:t>
            </a:r>
            <a:r>
              <a:rPr lang="ru-RU" sz="2200" dirty="0">
                <a:latin typeface="Arial" charset="0"/>
              </a:rPr>
              <a:t>результатам обработки снимков </a:t>
            </a:r>
            <a:r>
              <a:rPr lang="ru-RU" sz="2200" dirty="0" err="1">
                <a:latin typeface="Arial" charset="0"/>
              </a:rPr>
              <a:t>InSAR</a:t>
            </a:r>
            <a:r>
              <a:rPr lang="ru-RU" sz="2200" dirty="0">
                <a:latin typeface="Arial" charset="0"/>
              </a:rPr>
              <a:t> установлено опускание поверхности висячего крыла разлома до 20 см. </a:t>
            </a:r>
          </a:p>
          <a:p>
            <a:pPr eaLnBrk="1" hangingPunct="1"/>
            <a:r>
              <a:rPr lang="ru-RU" sz="2200" dirty="0" smtClean="0">
                <a:latin typeface="Arial" charset="0"/>
              </a:rPr>
              <a:t>Наблюдения </a:t>
            </a:r>
            <a:r>
              <a:rPr lang="ru-RU" sz="2200" dirty="0">
                <a:latin typeface="Arial" charset="0"/>
              </a:rPr>
              <a:t>наилучшим образом моделируются подвижкой сбросового типа с правосторонней сдвиговой </a:t>
            </a:r>
            <a:r>
              <a:rPr lang="ru-RU" sz="2200" dirty="0" smtClean="0">
                <a:latin typeface="Arial" charset="0"/>
              </a:rPr>
              <a:t>компонентой. Максимальное </a:t>
            </a:r>
            <a:r>
              <a:rPr lang="ru-RU" sz="2200" dirty="0">
                <a:latin typeface="Arial" charset="0"/>
              </a:rPr>
              <a:t>смещение величиной 1.2 м произошло на глубине 7 км. </a:t>
            </a:r>
            <a:endParaRPr lang="ru-RU" sz="2200" dirty="0" smtClean="0">
              <a:latin typeface="Arial" charset="0"/>
            </a:endParaRPr>
          </a:p>
          <a:p>
            <a:pPr eaLnBrk="1" hangingPunct="1"/>
            <a:endParaRPr lang="en-US" sz="2000" dirty="0" smtClean="0">
              <a:latin typeface="Arial" charset="0"/>
            </a:endParaRPr>
          </a:p>
          <a:p>
            <a:pPr eaLnBrk="1" hangingPunct="1"/>
            <a:endParaRPr lang="en-US" sz="2000" dirty="0">
              <a:latin typeface="Arial" charset="0"/>
            </a:endParaRPr>
          </a:p>
          <a:p>
            <a:pPr eaLnBrk="1" hangingPunct="1"/>
            <a:endParaRPr lang="en-US" sz="2000" dirty="0" smtClean="0">
              <a:latin typeface="Arial" charset="0"/>
            </a:endParaRPr>
          </a:p>
          <a:p>
            <a:pPr eaLnBrk="1" hangingPunct="1"/>
            <a:endParaRPr lang="en-US" sz="2000" dirty="0"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5401" y="5791310"/>
            <a:ext cx="106571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charset="0"/>
              </a:rPr>
              <a:t>Наблюдаемое </a:t>
            </a:r>
            <a:r>
              <a:rPr lang="ru-RU" dirty="0">
                <a:latin typeface="Arial" charset="0"/>
              </a:rPr>
              <a:t>поле </a:t>
            </a:r>
            <a:r>
              <a:rPr lang="ru-RU" dirty="0" err="1">
                <a:latin typeface="Arial" charset="0"/>
              </a:rPr>
              <a:t>косейсмических</a:t>
            </a:r>
            <a:r>
              <a:rPr lang="ru-RU" dirty="0">
                <a:latin typeface="Arial" charset="0"/>
              </a:rPr>
              <a:t> смещений </a:t>
            </a:r>
            <a:r>
              <a:rPr lang="ru-RU" dirty="0" smtClean="0">
                <a:latin typeface="Arial" charset="0"/>
              </a:rPr>
              <a:t>по данным </a:t>
            </a:r>
            <a:r>
              <a:rPr lang="en-US" i="1" dirty="0" smtClean="0">
                <a:latin typeface="Arial" charset="0"/>
              </a:rPr>
              <a:t>Sentitel-1</a:t>
            </a:r>
            <a:r>
              <a:rPr lang="en-US" dirty="0" smtClean="0">
                <a:latin typeface="Arial" charset="0"/>
              </a:rPr>
              <a:t> </a:t>
            </a:r>
          </a:p>
          <a:p>
            <a:r>
              <a:rPr lang="ru-RU" dirty="0" smtClean="0"/>
              <a:t>(</a:t>
            </a:r>
            <a:r>
              <a:rPr lang="en-US" sz="1200" dirty="0"/>
              <a:t>Liu X., Xu W., </a:t>
            </a:r>
            <a:r>
              <a:rPr lang="en-US" sz="1200" dirty="0" err="1"/>
              <a:t>Radziminovich</a:t>
            </a:r>
            <a:r>
              <a:rPr lang="en-US" sz="1200" dirty="0"/>
              <a:t> </a:t>
            </a:r>
            <a:r>
              <a:rPr lang="en-US" sz="1200" dirty="0" err="1"/>
              <a:t>N.A.,Fang</a:t>
            </a:r>
            <a:r>
              <a:rPr lang="en-US" sz="1200" dirty="0"/>
              <a:t> N., </a:t>
            </a:r>
            <a:r>
              <a:rPr lang="en-US" sz="1200" dirty="0" err="1"/>
              <a:t>Xie</a:t>
            </a:r>
            <a:r>
              <a:rPr lang="en-US" sz="1200" dirty="0"/>
              <a:t> L., </a:t>
            </a:r>
            <a:r>
              <a:rPr lang="en-US" sz="1200" dirty="0" err="1"/>
              <a:t>Transtensional</a:t>
            </a:r>
            <a:r>
              <a:rPr lang="en-US" sz="1200" dirty="0"/>
              <a:t> </a:t>
            </a:r>
            <a:r>
              <a:rPr lang="en-US" sz="1200" dirty="0" err="1"/>
              <a:t>coseismic</a:t>
            </a:r>
            <a:r>
              <a:rPr lang="en-US" sz="1200" dirty="0"/>
              <a:t> fault slip of the 2021 Mw 6.7 </a:t>
            </a:r>
            <a:r>
              <a:rPr lang="en-US" sz="1200" dirty="0" err="1"/>
              <a:t>Turt</a:t>
            </a:r>
            <a:r>
              <a:rPr lang="en-US" sz="1200" dirty="0"/>
              <a:t> Earthquake and heterogeneous tectonic stress surrounding the </a:t>
            </a:r>
            <a:r>
              <a:rPr lang="en-US" sz="1200" dirty="0" err="1"/>
              <a:t>Hovsgol</a:t>
            </a:r>
            <a:r>
              <a:rPr lang="en-US" sz="1200" dirty="0"/>
              <a:t> Basin, Northwest Mongolia // Tectonophysics. 836(2022) 229407 https://doi.org/10.1016/j.tecto.2022.229407</a:t>
            </a:r>
            <a:r>
              <a:rPr lang="ru-RU" sz="1200" dirty="0" smtClean="0"/>
              <a:t>)</a:t>
            </a:r>
            <a:endParaRPr lang="ru-RU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1775520" y="593346"/>
            <a:ext cx="87301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 </a:t>
            </a:r>
            <a:r>
              <a:rPr lang="ru-RU" sz="2000" dirty="0" err="1"/>
              <a:t>Хубсугульское</a:t>
            </a:r>
            <a:r>
              <a:rPr lang="ru-RU" sz="2000" dirty="0"/>
              <a:t> землетрясение 11.01.21, </a:t>
            </a:r>
            <a:r>
              <a:rPr lang="en-US" sz="2000" dirty="0"/>
              <a:t>Mw </a:t>
            </a:r>
            <a:r>
              <a:rPr lang="en-US" sz="2000" dirty="0" smtClean="0"/>
              <a:t>6,8</a:t>
            </a:r>
            <a:endParaRPr lang="ru-RU" sz="20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1464" y="1323097"/>
            <a:ext cx="3908037" cy="4298841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8812E-E068-44C7-8A8B-C5CE7031758E}" type="slidenum">
              <a:rPr lang="ru-RU" altLang="ru-RU" sz="2400" b="1" smtClean="0">
                <a:solidFill>
                  <a:schemeClr val="bg1">
                    <a:lumMod val="50000"/>
                  </a:schemeClr>
                </a:solidFill>
              </a:rPr>
              <a:pPr/>
              <a:t>5</a:t>
            </a:fld>
            <a:endParaRPr lang="ru-RU" altLang="ru-RU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 flipH="1" flipV="1">
            <a:off x="3863752" y="3501008"/>
            <a:ext cx="1728192" cy="57606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5559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7384766" y="1237078"/>
            <a:ext cx="4116107" cy="4093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sz="2000" dirty="0" smtClean="0"/>
              <a:t>Умеренные </a:t>
            </a:r>
            <a:r>
              <a:rPr lang="ru-RU" sz="2000" dirty="0"/>
              <a:t>и слабые землетрясения обычно приводят к небольшим смещениям грунта, которые могут быть плохо различимы из-за наличия источников ошибок, таких как </a:t>
            </a:r>
            <a:endParaRPr lang="ru-RU" altLang="ru-RU" sz="2000" i="1" dirty="0" smtClean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eaLnBrk="1" hangingPunct="1"/>
            <a:r>
              <a:rPr lang="ru-RU" altLang="ru-RU" sz="2000" i="1" dirty="0">
                <a:solidFill>
                  <a:srgbClr val="FF0000"/>
                </a:solidFill>
                <a:cs typeface="Arial" panose="020B0604020202020204" pitchFamily="34" charset="0"/>
              </a:rPr>
              <a:t>в</a:t>
            </a:r>
            <a:r>
              <a:rPr lang="ru-RU" altLang="ru-RU" sz="2000" i="1" dirty="0" smtClean="0">
                <a:solidFill>
                  <a:srgbClr val="FF0000"/>
                </a:solidFill>
                <a:cs typeface="Arial" panose="020B0604020202020204" pitchFamily="34" charset="0"/>
              </a:rPr>
              <a:t>лияние </a:t>
            </a:r>
            <a:r>
              <a:rPr lang="ru-RU" altLang="ru-RU" sz="2000" i="1" dirty="0">
                <a:solidFill>
                  <a:srgbClr val="FF0000"/>
                </a:solidFill>
                <a:cs typeface="Arial" panose="020B0604020202020204" pitchFamily="34" charset="0"/>
              </a:rPr>
              <a:t>атмосферы, </a:t>
            </a:r>
            <a:r>
              <a:rPr lang="ru-RU" altLang="ru-RU" sz="2000" i="1" dirty="0" smtClean="0">
                <a:solidFill>
                  <a:srgbClr val="FF0000"/>
                </a:solidFill>
                <a:cs typeface="Arial" panose="020B0604020202020204" pitchFamily="34" charset="0"/>
              </a:rPr>
              <a:t>сложный рельеф, </a:t>
            </a:r>
            <a:r>
              <a:rPr lang="ru-RU" altLang="ru-RU" sz="2000" i="1" dirty="0">
                <a:solidFill>
                  <a:srgbClr val="FF0000"/>
                </a:solidFill>
                <a:cs typeface="Arial" panose="020B0604020202020204" pitchFamily="34" charset="0"/>
              </a:rPr>
              <a:t>орбитальные </a:t>
            </a:r>
            <a:r>
              <a:rPr lang="ru-RU" altLang="ru-RU" sz="2000" i="1" dirty="0" smtClean="0">
                <a:solidFill>
                  <a:srgbClr val="FF0000"/>
                </a:solidFill>
                <a:cs typeface="Arial" panose="020B0604020202020204" pitchFamily="34" charset="0"/>
              </a:rPr>
              <a:t>погрешности</a:t>
            </a:r>
            <a:r>
              <a:rPr lang="ru-RU" altLang="ru-RU" sz="2000" dirty="0" smtClean="0">
                <a:solidFill>
                  <a:srgbClr val="FF0000"/>
                </a:solidFill>
                <a:cs typeface="Arial" panose="020B0604020202020204" pitchFamily="34" charset="0"/>
              </a:rPr>
              <a:t>,</a:t>
            </a:r>
          </a:p>
          <a:p>
            <a:pPr eaLnBrk="1" hangingPunct="1"/>
            <a:r>
              <a:rPr lang="ru-RU" sz="2000" i="1" dirty="0">
                <a:solidFill>
                  <a:srgbClr val="FF0000"/>
                </a:solidFill>
              </a:rPr>
              <a:t>В условиях Байкальского региона, значимым фактором является </a:t>
            </a:r>
            <a:r>
              <a:rPr lang="ru-RU" sz="2000" i="1" dirty="0" err="1">
                <a:solidFill>
                  <a:srgbClr val="FF0000"/>
                </a:solidFill>
              </a:rPr>
              <a:t>залесенность</a:t>
            </a:r>
            <a:r>
              <a:rPr lang="ru-RU" sz="2000" i="1" dirty="0">
                <a:solidFill>
                  <a:srgbClr val="FF0000"/>
                </a:solidFill>
              </a:rPr>
              <a:t> и влияние сезонных изменений</a:t>
            </a:r>
            <a:r>
              <a:rPr lang="ru-RU" sz="2000" i="1" dirty="0" smtClean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5400" y="5533666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/>
              <a:t>Быстринское</a:t>
            </a:r>
            <a:r>
              <a:rPr lang="ru-RU" b="1" dirty="0"/>
              <a:t> землетрясение 21.09.20, </a:t>
            </a:r>
            <a:r>
              <a:rPr lang="en-US" b="1" dirty="0"/>
              <a:t>Mw </a:t>
            </a:r>
            <a:r>
              <a:rPr lang="ru-RU" b="1" dirty="0" smtClean="0"/>
              <a:t>5.5</a:t>
            </a:r>
            <a:r>
              <a:rPr lang="ru-RU" dirty="0" smtClean="0"/>
              <a:t>, </a:t>
            </a:r>
            <a:r>
              <a:rPr lang="en-US" dirty="0" smtClean="0"/>
              <a:t> </a:t>
            </a:r>
            <a:r>
              <a:rPr lang="ru-RU" dirty="0" smtClean="0"/>
              <a:t>данные </a:t>
            </a:r>
            <a:r>
              <a:rPr lang="ru-RU" dirty="0" smtClean="0">
                <a:latin typeface="Arial" charset="0"/>
              </a:rPr>
              <a:t>радара </a:t>
            </a:r>
            <a:r>
              <a:rPr lang="ru-RU" dirty="0">
                <a:latin typeface="Arial" charset="0"/>
              </a:rPr>
              <a:t>Sentinel-1 по паре </a:t>
            </a:r>
            <a:r>
              <a:rPr lang="ru-RU" dirty="0" smtClean="0">
                <a:latin typeface="Arial" charset="0"/>
              </a:rPr>
              <a:t>11 </a:t>
            </a:r>
            <a:r>
              <a:rPr lang="ru-RU" dirty="0">
                <a:latin typeface="Arial" charset="0"/>
              </a:rPr>
              <a:t>– 23 сентября 2020 г</a:t>
            </a:r>
            <a:r>
              <a:rPr lang="ru-RU" dirty="0" smtClean="0">
                <a:latin typeface="Arial" charset="0"/>
              </a:rPr>
              <a:t>.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51384" y="668930"/>
            <a:ext cx="9721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Arial" charset="0"/>
              </a:rPr>
              <a:t>Наблюдаемые поля деформации грунта методом </a:t>
            </a:r>
            <a:r>
              <a:rPr lang="ru-RU" sz="2000" dirty="0" smtClean="0">
                <a:latin typeface="Arial" charset="0"/>
              </a:rPr>
              <a:t>ДРИ </a:t>
            </a:r>
            <a:r>
              <a:rPr lang="ru-RU" sz="2000" dirty="0" smtClean="0"/>
              <a:t>(</a:t>
            </a:r>
            <a:r>
              <a:rPr lang="ru-RU" sz="2000" dirty="0" err="1"/>
              <a:t>Бондур</a:t>
            </a:r>
            <a:r>
              <a:rPr lang="ru-RU" sz="2000" dirty="0"/>
              <a:t> и </a:t>
            </a:r>
            <a:r>
              <a:rPr lang="ru-RU" sz="2000" dirty="0" err="1"/>
              <a:t>др</a:t>
            </a:r>
            <a:r>
              <a:rPr lang="ru-RU" sz="2000" dirty="0"/>
              <a:t>, 2021)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8812E-E068-44C7-8A8B-C5CE7031758E}" type="slidenum">
              <a:rPr lang="ru-RU" altLang="ru-RU" sz="2400" b="1" smtClean="0">
                <a:solidFill>
                  <a:schemeClr val="bg1">
                    <a:lumMod val="50000"/>
                  </a:schemeClr>
                </a:solidFill>
              </a:rPr>
              <a:pPr/>
              <a:t>6</a:t>
            </a:fld>
            <a:endParaRPr lang="ru-RU" altLang="ru-RU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567" y="1104995"/>
            <a:ext cx="6719544" cy="435759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3711660" y="1484784"/>
            <a:ext cx="2240324" cy="224676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sz="1400" dirty="0" smtClean="0">
                <a:latin typeface="Franklin Gothic Book" panose="020B0503020102020204" pitchFamily="34" charset="0"/>
              </a:rPr>
              <a:t>Распределение </a:t>
            </a:r>
            <a:r>
              <a:rPr lang="ru-RU" sz="1400" dirty="0">
                <a:latin typeface="Franklin Gothic Book" panose="020B0503020102020204" pitchFamily="34" charset="0"/>
              </a:rPr>
              <a:t>смещений представлено фрагментарно </a:t>
            </a:r>
            <a:r>
              <a:rPr lang="ru-RU" sz="1400" dirty="0" smtClean="0">
                <a:latin typeface="Franklin Gothic Book" panose="020B0503020102020204" pitchFamily="34" charset="0"/>
              </a:rPr>
              <a:t>из-за </a:t>
            </a:r>
            <a:r>
              <a:rPr lang="ru-RU" sz="1400" dirty="0">
                <a:latin typeface="Franklin Gothic Book" panose="020B0503020102020204" pitchFamily="34" charset="0"/>
              </a:rPr>
              <a:t>того, что большая часть </a:t>
            </a:r>
            <a:r>
              <a:rPr lang="ru-RU" sz="1400" dirty="0" smtClean="0">
                <a:latin typeface="Franklin Gothic Book" panose="020B0503020102020204" pitchFamily="34" charset="0"/>
              </a:rPr>
              <a:t>интерферометрических данных </a:t>
            </a:r>
            <a:r>
              <a:rPr lang="en-US" sz="1400" dirty="0" smtClean="0">
                <a:latin typeface="Franklin Gothic Book" panose="020B0503020102020204" pitchFamily="34" charset="0"/>
              </a:rPr>
              <a:t>c</a:t>
            </a:r>
            <a:r>
              <a:rPr lang="ru-RU" sz="1400" dirty="0" smtClean="0">
                <a:latin typeface="Franklin Gothic Book" panose="020B0503020102020204" pitchFamily="34" charset="0"/>
              </a:rPr>
              <a:t> низкими величинами </a:t>
            </a:r>
            <a:r>
              <a:rPr lang="ru-RU" sz="1400" dirty="0">
                <a:latin typeface="Franklin Gothic Book" panose="020B0503020102020204" pitchFamily="34" charset="0"/>
              </a:rPr>
              <a:t>когерентности не может быть использована для измерений.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95400" y="6226292"/>
            <a:ext cx="871296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err="1"/>
              <a:t>Бондур</a:t>
            </a:r>
            <a:r>
              <a:rPr lang="ru-RU" sz="1100" dirty="0"/>
              <a:t> В.Г., </a:t>
            </a:r>
            <a:r>
              <a:rPr lang="ru-RU" sz="1100" dirty="0" err="1"/>
              <a:t>Чимитдоржиев</a:t>
            </a:r>
            <a:r>
              <a:rPr lang="ru-RU" sz="1100" dirty="0"/>
              <a:t> Т.Н., Тубанов Ц.А., Дмитриев А.В., </a:t>
            </a:r>
            <a:r>
              <a:rPr lang="ru-RU" sz="1100" dirty="0" err="1"/>
              <a:t>Дагуров</a:t>
            </a:r>
            <a:r>
              <a:rPr lang="ru-RU" sz="1100" dirty="0"/>
              <a:t> П.Н. Анализ динамики блоково-разломной структуры в районе землетрясений 2008 и 2020 гг. на южном Байкале методами спутниковой </a:t>
            </a:r>
            <a:r>
              <a:rPr lang="ru-RU" sz="1100" dirty="0" err="1"/>
              <a:t>радиоинтерферометрии</a:t>
            </a:r>
            <a:r>
              <a:rPr lang="ru-RU" sz="1100" dirty="0"/>
              <a:t> // Доклады Российской академии наук. Науки о земле. 2021. Т. 499. № 2. С. 648–653. DOI: 10.1134/S1028334X21080031 </a:t>
            </a:r>
          </a:p>
        </p:txBody>
      </p:sp>
    </p:spTree>
    <p:extLst>
      <p:ext uri="{BB962C8B-B14F-4D97-AF65-F5344CB8AC3E}">
        <p14:creationId xmlns:p14="http://schemas.microsoft.com/office/powerpoint/2010/main" val="2494362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5497240" y="1494332"/>
            <a:ext cx="6480720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000" dirty="0" smtClean="0">
                <a:cs typeface="Arial" panose="020B0604020202020204" pitchFamily="34" charset="0"/>
              </a:rPr>
              <a:t>Основными </a:t>
            </a:r>
            <a:r>
              <a:rPr lang="ru-RU" altLang="ru-RU" sz="2000" dirty="0">
                <a:cs typeface="Arial" panose="020B0604020202020204" pitchFamily="34" charset="0"/>
              </a:rPr>
              <a:t>ограничениями для метода являются пространственные и временные </a:t>
            </a:r>
            <a:r>
              <a:rPr lang="ru-RU" altLang="ru-RU" sz="2000" dirty="0" err="1">
                <a:cs typeface="Arial" panose="020B0604020202020204" pitchFamily="34" charset="0"/>
              </a:rPr>
              <a:t>декорреляции</a:t>
            </a:r>
            <a:r>
              <a:rPr lang="ru-RU" altLang="ru-RU" sz="2000" dirty="0">
                <a:cs typeface="Arial" panose="020B0604020202020204" pitchFamily="34" charset="0"/>
              </a:rPr>
              <a:t>, возникающие из-за большого разрыва между двумя захватами во времени или пространстве соответственно. </a:t>
            </a:r>
            <a:endParaRPr lang="ru-RU" altLang="ru-RU" sz="2000" dirty="0" smtClean="0">
              <a:cs typeface="Arial" panose="020B0604020202020204" pitchFamily="34" charset="0"/>
            </a:endParaRPr>
          </a:p>
          <a:p>
            <a:pPr eaLnBrk="1" hangingPunct="1"/>
            <a:endParaRPr lang="ru-RU" altLang="ru-RU" sz="2000" dirty="0">
              <a:cs typeface="Arial" panose="020B0604020202020204" pitchFamily="34" charset="0"/>
            </a:endParaRPr>
          </a:p>
          <a:p>
            <a:pPr eaLnBrk="1" hangingPunct="1"/>
            <a:r>
              <a:rPr lang="ru-RU" altLang="ru-RU" sz="2000" dirty="0">
                <a:cs typeface="Arial" panose="020B0604020202020204" pitchFamily="34" charset="0"/>
              </a:rPr>
              <a:t>Комбинирование различных длин волн радара является важным способом улучшающим качество получаемого изображения </a:t>
            </a:r>
            <a:r>
              <a:rPr lang="ru-RU" altLang="ru-RU" sz="2000" dirty="0" smtClean="0">
                <a:cs typeface="Arial" panose="020B0604020202020204" pitchFamily="34" charset="0"/>
              </a:rPr>
              <a:t>при различных ландшафтах.</a:t>
            </a:r>
          </a:p>
          <a:p>
            <a:pPr eaLnBrk="1" hangingPunct="1"/>
            <a:r>
              <a:rPr lang="ru-RU" altLang="ru-RU" sz="2000" dirty="0" smtClean="0">
                <a:cs typeface="Arial" panose="020B0604020202020204" pitchFamily="34" charset="0"/>
              </a:rPr>
              <a:t>С-диапазон</a:t>
            </a:r>
            <a:r>
              <a:rPr lang="en-US" altLang="ru-RU" sz="2000" dirty="0" smtClean="0">
                <a:cs typeface="Arial" panose="020B0604020202020204" pitchFamily="34" charset="0"/>
              </a:rPr>
              <a:t> (5 </a:t>
            </a:r>
            <a:r>
              <a:rPr lang="ru-RU" altLang="ru-RU" sz="2000" dirty="0" smtClean="0">
                <a:cs typeface="Arial" panose="020B0604020202020204" pitchFamily="34" charset="0"/>
              </a:rPr>
              <a:t>см) </a:t>
            </a:r>
            <a:r>
              <a:rPr lang="ru-RU" altLang="ru-RU" sz="2000" dirty="0">
                <a:cs typeface="Arial" panose="020B0604020202020204" pitchFamily="34" charset="0"/>
              </a:rPr>
              <a:t>применяется </a:t>
            </a:r>
            <a:r>
              <a:rPr lang="ru-RU" altLang="ru-RU" sz="2000" dirty="0" smtClean="0">
                <a:cs typeface="Arial" panose="020B0604020202020204" pitchFamily="34" charset="0"/>
              </a:rPr>
              <a:t>в </a:t>
            </a:r>
            <a:r>
              <a:rPr lang="ru-RU" altLang="ru-RU" sz="2000" dirty="0">
                <a:cs typeface="Arial" panose="020B0604020202020204" pitchFamily="34" charset="0"/>
              </a:rPr>
              <a:t>безлесных и пустынных </a:t>
            </a:r>
            <a:r>
              <a:rPr lang="ru-RU" altLang="ru-RU" sz="2000" dirty="0" smtClean="0">
                <a:cs typeface="Arial" panose="020B0604020202020204" pitchFamily="34" charset="0"/>
              </a:rPr>
              <a:t>районах.</a:t>
            </a:r>
          </a:p>
          <a:p>
            <a:pPr eaLnBrk="1" hangingPunct="1"/>
            <a:r>
              <a:rPr lang="ru-RU" altLang="ru-RU" sz="2000" dirty="0" smtClean="0">
                <a:cs typeface="Arial" panose="020B0604020202020204" pitchFamily="34" charset="0"/>
              </a:rPr>
              <a:t>В </a:t>
            </a:r>
            <a:r>
              <a:rPr lang="ru-RU" altLang="ru-RU" sz="2000" dirty="0">
                <a:cs typeface="Arial" panose="020B0604020202020204" pitchFamily="34" charset="0"/>
              </a:rPr>
              <a:t>лесных регионах </a:t>
            </a:r>
            <a:r>
              <a:rPr lang="ru-RU" altLang="ru-RU" sz="2000" dirty="0" smtClean="0">
                <a:cs typeface="Arial" panose="020B0604020202020204" pitchFamily="34" charset="0"/>
              </a:rPr>
              <a:t>используются </a:t>
            </a:r>
            <a:r>
              <a:rPr lang="ru-RU" altLang="ru-RU" sz="2000" dirty="0">
                <a:cs typeface="Arial" panose="020B0604020202020204" pitchFamily="34" charset="0"/>
              </a:rPr>
              <a:t>радиолокационные данные </a:t>
            </a:r>
            <a:r>
              <a:rPr lang="ru-RU" altLang="ru-RU" sz="2000" dirty="0" smtClean="0">
                <a:cs typeface="Arial" panose="020B0604020202020204" pitchFamily="34" charset="0"/>
              </a:rPr>
              <a:t>L-диапазона (23 см) </a:t>
            </a:r>
            <a:r>
              <a:rPr lang="ru-RU" altLang="ru-RU" sz="2000" dirty="0">
                <a:cs typeface="Arial" panose="020B0604020202020204" pitchFamily="34" charset="0"/>
              </a:rPr>
              <a:t>спутников </a:t>
            </a:r>
            <a:r>
              <a:rPr lang="ru-RU" altLang="ru-RU" sz="2000" i="1" dirty="0">
                <a:cs typeface="Arial" panose="020B0604020202020204" pitchFamily="34" charset="0"/>
              </a:rPr>
              <a:t>ALOS-1/2 PALSAR-1/2 </a:t>
            </a:r>
            <a:r>
              <a:rPr lang="ru-RU" altLang="ru-RU" sz="2000" dirty="0" smtClean="0">
                <a:cs typeface="Arial" panose="020B0604020202020204" pitchFamily="34" charset="0"/>
              </a:rPr>
              <a:t>с </a:t>
            </a:r>
            <a:r>
              <a:rPr lang="ru-RU" altLang="ru-RU" sz="2000" dirty="0">
                <a:cs typeface="Arial" panose="020B0604020202020204" pitchFamily="34" charset="0"/>
              </a:rPr>
              <a:t>большей проникающей способностью под лесной полог</a:t>
            </a:r>
            <a:r>
              <a:rPr lang="ru-RU" altLang="ru-RU" sz="2000" dirty="0" smtClean="0">
                <a:cs typeface="Arial" panose="020B0604020202020204" pitchFamily="34" charset="0"/>
              </a:rPr>
              <a:t>.</a:t>
            </a:r>
            <a:endParaRPr lang="ru-RU" sz="2000" dirty="0">
              <a:latin typeface="Franklin Gothic Book" panose="020B0503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61046" y="5892584"/>
            <a:ext cx="4274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Проникающая способность радарного эхо-сигнала</a:t>
            </a:r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69555" y="633406"/>
            <a:ext cx="97509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 reasoned bibliography on SAR interferometry applications and outlook on big interferometric data </a:t>
            </a:r>
            <a:r>
              <a:rPr lang="en-US" sz="2000" dirty="0" smtClean="0"/>
              <a:t>processing</a:t>
            </a:r>
            <a:r>
              <a:rPr lang="ru-RU" sz="2000" dirty="0" smtClean="0"/>
              <a:t> </a:t>
            </a:r>
            <a:r>
              <a:rPr lang="en-US" sz="2000" dirty="0" smtClean="0"/>
              <a:t>(</a:t>
            </a:r>
            <a:r>
              <a:rPr lang="en-US" sz="2000" dirty="0" err="1" smtClean="0"/>
              <a:t>Kamali</a:t>
            </a:r>
            <a:r>
              <a:rPr lang="en-US" sz="2000" dirty="0" smtClean="0"/>
              <a:t> </a:t>
            </a:r>
            <a:r>
              <a:rPr lang="en-US" sz="2000" dirty="0"/>
              <a:t>et al., </a:t>
            </a:r>
            <a:r>
              <a:rPr lang="en-US" sz="2000" dirty="0" smtClean="0"/>
              <a:t>2020</a:t>
            </a:r>
            <a:r>
              <a:rPr lang="ru-RU" sz="2000" dirty="0" smtClean="0"/>
              <a:t>)</a:t>
            </a:r>
            <a:endParaRPr lang="ru-RU" sz="20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276" y="1589805"/>
            <a:ext cx="4196520" cy="4054266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8812E-E068-44C7-8A8B-C5CE7031758E}" type="slidenum">
              <a:rPr lang="ru-RU" altLang="ru-RU" sz="2400" b="1" smtClean="0">
                <a:solidFill>
                  <a:schemeClr val="bg1">
                    <a:lumMod val="50000"/>
                  </a:schemeClr>
                </a:solidFill>
              </a:rPr>
              <a:pPr/>
              <a:t>7</a:t>
            </a:fld>
            <a:endParaRPr lang="ru-RU" altLang="ru-RU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779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 descr="https://sciencejournals.ru/issues/iszem/2021/vol_2021/iss_5/IsZem2105002Bondur/IsZem2105002Bondur-F3.gif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136" y="668538"/>
            <a:ext cx="4397326" cy="577731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2567608" y="357931"/>
            <a:ext cx="79901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Метод постоянных </a:t>
            </a:r>
            <a:r>
              <a:rPr lang="ru-RU" sz="2000" dirty="0" err="1"/>
              <a:t>рассеивателей</a:t>
            </a:r>
            <a:r>
              <a:rPr lang="ru-RU" sz="2000" dirty="0"/>
              <a:t> (англ. </a:t>
            </a:r>
            <a:r>
              <a:rPr lang="ru-RU" sz="2000" dirty="0" err="1"/>
              <a:t>Persistent</a:t>
            </a:r>
            <a:r>
              <a:rPr lang="ru-RU" sz="2000" dirty="0"/>
              <a:t> </a:t>
            </a:r>
            <a:r>
              <a:rPr lang="ru-RU" sz="2000" dirty="0" err="1"/>
              <a:t>Scatterers</a:t>
            </a:r>
            <a:r>
              <a:rPr lang="ru-RU" sz="2000" dirty="0"/>
              <a:t>, PS)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8812E-E068-44C7-8A8B-C5CE7031758E}" type="slidenum">
              <a:rPr lang="ru-RU" altLang="ru-RU" sz="2400" smtClean="0"/>
              <a:pPr/>
              <a:t>8</a:t>
            </a:fld>
            <a:endParaRPr lang="ru-RU" altLang="ru-RU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782733" y="748923"/>
            <a:ext cx="6676581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i="1" dirty="0"/>
              <a:t>Развитием метода </a:t>
            </a:r>
            <a:r>
              <a:rPr lang="ru-RU" sz="1700" i="1" dirty="0" err="1"/>
              <a:t>DInSAR</a:t>
            </a:r>
            <a:r>
              <a:rPr lang="ru-RU" sz="1700" i="1" dirty="0"/>
              <a:t> являются метод постоянных </a:t>
            </a:r>
            <a:r>
              <a:rPr lang="ru-RU" sz="1700" i="1" dirty="0" err="1" smtClean="0"/>
              <a:t>рассеивателей</a:t>
            </a:r>
            <a:r>
              <a:rPr lang="ru-RU" sz="1700" i="1" dirty="0" smtClean="0"/>
              <a:t>, </a:t>
            </a:r>
            <a:r>
              <a:rPr lang="ru-RU" sz="1700" i="1" dirty="0" err="1"/>
              <a:t>основанныe</a:t>
            </a:r>
            <a:r>
              <a:rPr lang="ru-RU" sz="1700" i="1" dirty="0"/>
              <a:t> на анализе многовременных последовательных серий изображений.</a:t>
            </a:r>
          </a:p>
          <a:p>
            <a:r>
              <a:rPr lang="ru-RU" sz="1700" i="1" dirty="0" smtClean="0"/>
              <a:t>Метод </a:t>
            </a:r>
            <a:r>
              <a:rPr lang="en-US" sz="1700" i="1" dirty="0"/>
              <a:t>PS</a:t>
            </a:r>
            <a:r>
              <a:rPr lang="ru-RU" sz="1700" i="1" dirty="0"/>
              <a:t> позволяет связать деформацию с конкретным </a:t>
            </a:r>
            <a:r>
              <a:rPr lang="ru-RU" sz="1700" i="1" dirty="0" err="1"/>
              <a:t>рассеивателем</a:t>
            </a:r>
            <a:r>
              <a:rPr lang="ru-RU" sz="1700" i="1" dirty="0"/>
              <a:t>, а не с ячейкой разрешения размеров, определяемой радиолокационной системой, обычно порядка нескольких метров. Это позволяет получать </a:t>
            </a:r>
            <a:r>
              <a:rPr lang="ru-RU" sz="1700" b="1" i="1" dirty="0"/>
              <a:t>длительные временные ряды</a:t>
            </a:r>
            <a:r>
              <a:rPr lang="ru-RU" sz="1700" i="1" dirty="0"/>
              <a:t> с очень высоким разрешением. </a:t>
            </a:r>
            <a:endParaRPr lang="ru-RU" sz="1700" i="1" dirty="0" smtClean="0"/>
          </a:p>
          <a:p>
            <a:r>
              <a:rPr lang="ru-RU" sz="1700" i="1" dirty="0" smtClean="0">
                <a:solidFill>
                  <a:srgbClr val="FF0000"/>
                </a:solidFill>
              </a:rPr>
              <a:t>Метод </a:t>
            </a:r>
            <a:r>
              <a:rPr lang="ru-RU" sz="1700" i="1" dirty="0">
                <a:solidFill>
                  <a:srgbClr val="FF0000"/>
                </a:solidFill>
              </a:rPr>
              <a:t>в большей степени используется для урбанизированных территорий, поскольку возникает проблема с интерполяцией таких дискретных площадок, которые при этом характеризуются небольшими размерами и различной динамикой</a:t>
            </a:r>
            <a:r>
              <a:rPr lang="ru-RU" sz="1700" i="1" dirty="0" smtClean="0">
                <a:solidFill>
                  <a:srgbClr val="FF0000"/>
                </a:solidFill>
              </a:rPr>
              <a:t>.</a:t>
            </a:r>
          </a:p>
          <a:p>
            <a:endParaRPr lang="ru-RU" sz="1700" dirty="0"/>
          </a:p>
          <a:p>
            <a:r>
              <a:rPr lang="ru-RU" sz="1700" dirty="0" smtClean="0"/>
              <a:t>Проведен анализ временного </a:t>
            </a:r>
            <a:r>
              <a:rPr lang="ru-RU" sz="1700" dirty="0"/>
              <a:t>ряда данных спутникового радара </a:t>
            </a:r>
            <a:r>
              <a:rPr lang="en-US" sz="1700" dirty="0"/>
              <a:t>Sentinel-1</a:t>
            </a:r>
            <a:r>
              <a:rPr lang="ru-RU" sz="1700" dirty="0"/>
              <a:t>В в районе населенных пунктов Байкальск и Утулик и в </a:t>
            </a:r>
            <a:r>
              <a:rPr lang="ru-RU" sz="1700" dirty="0" err="1"/>
              <a:t>районe</a:t>
            </a:r>
            <a:r>
              <a:rPr lang="ru-RU" sz="1700" dirty="0"/>
              <a:t> </a:t>
            </a:r>
            <a:r>
              <a:rPr lang="ru-RU" sz="1700" dirty="0" err="1"/>
              <a:t>Солзанского</a:t>
            </a:r>
            <a:r>
              <a:rPr lang="ru-RU" sz="1700" dirty="0"/>
              <a:t> полигона отходов производства БЦБК </a:t>
            </a:r>
            <a:endParaRPr lang="ru-RU" sz="1400" dirty="0"/>
          </a:p>
          <a:p>
            <a:r>
              <a:rPr lang="ru-RU" sz="1200" dirty="0" smtClean="0"/>
              <a:t>(</a:t>
            </a:r>
            <a:r>
              <a:rPr lang="ru-RU" sz="1200" dirty="0" err="1" smtClean="0"/>
              <a:t>Бондур</a:t>
            </a:r>
            <a:r>
              <a:rPr lang="ru-RU" sz="1200" dirty="0" smtClean="0"/>
              <a:t> </a:t>
            </a:r>
            <a:r>
              <a:rPr lang="ru-RU" sz="1200" dirty="0"/>
              <a:t>В.Г., </a:t>
            </a:r>
            <a:r>
              <a:rPr lang="ru-RU" sz="1200" dirty="0" err="1"/>
              <a:t>Чимитдоржиев</a:t>
            </a:r>
            <a:r>
              <a:rPr lang="ru-RU" sz="1200" dirty="0"/>
              <a:t> Т.Н., Дмитриев А.В., </a:t>
            </a:r>
            <a:r>
              <a:rPr lang="ru-RU" sz="1200" dirty="0" err="1"/>
              <a:t>Дагуров</a:t>
            </a:r>
            <a:r>
              <a:rPr lang="ru-RU" sz="1200" dirty="0"/>
              <a:t> П.Н. Методы радарной интерферометрии и обработки оптических спутниковых изображений для исследования негативных воздействий на окружающую среду (на примере Байкальского ЦБК)//Исследование Земли из космоса. 2021. № 5. С. 3-14</a:t>
            </a:r>
            <a:r>
              <a:rPr lang="ru-RU" sz="1200" dirty="0" smtClean="0"/>
              <a:t>.)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757238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/>
          <p:cNvGrpSpPr/>
          <p:nvPr/>
        </p:nvGrpSpPr>
        <p:grpSpPr>
          <a:xfrm>
            <a:off x="8102235" y="1509404"/>
            <a:ext cx="3978053" cy="2450392"/>
            <a:chOff x="560595" y="3976750"/>
            <a:chExt cx="3092190" cy="1869107"/>
          </a:xfrm>
        </p:grpSpPr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595" y="3976750"/>
              <a:ext cx="3092190" cy="1869107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925707" y="4029252"/>
              <a:ext cx="1609835" cy="323165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ru-RU" sz="750" b="1" dirty="0"/>
                <a:t>Геолого-геоморфологическая схема</a:t>
              </a:r>
              <a:endParaRPr lang="ru-RU" dirty="0"/>
            </a:p>
          </p:txBody>
        </p:sp>
      </p:grp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728524" y="1543260"/>
            <a:ext cx="3317141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000" dirty="0" smtClean="0">
                <a:cs typeface="Arial" panose="020B0604020202020204" pitchFamily="34" charset="0"/>
              </a:rPr>
              <a:t>метод ДРИ (</a:t>
            </a:r>
            <a:r>
              <a:rPr lang="ru-RU" altLang="ru-RU" dirty="0" smtClean="0">
                <a:cs typeface="Arial" panose="020B0604020202020204" pitchFamily="34" charset="0"/>
              </a:rPr>
              <a:t>L-диапазон</a:t>
            </a:r>
            <a:r>
              <a:rPr lang="en-US" altLang="ru-RU" dirty="0" smtClean="0">
                <a:cs typeface="Arial" panose="020B0604020202020204" pitchFamily="34" charset="0"/>
              </a:rPr>
              <a:t>,</a:t>
            </a:r>
            <a:r>
              <a:rPr lang="ru-RU" altLang="ru-RU" dirty="0" smtClean="0">
                <a:cs typeface="Arial" panose="020B0604020202020204" pitchFamily="34" charset="0"/>
              </a:rPr>
              <a:t> </a:t>
            </a:r>
            <a:r>
              <a:rPr lang="ru-RU" altLang="ru-RU" dirty="0">
                <a:cs typeface="Arial" panose="020B0604020202020204" pitchFamily="34" charset="0"/>
              </a:rPr>
              <a:t>ALOS-1/2 PALSAR-1/2</a:t>
            </a:r>
            <a:r>
              <a:rPr lang="ru-RU" altLang="ru-RU" sz="2000" dirty="0" smtClean="0">
                <a:cs typeface="Arial" panose="020B0604020202020204" pitchFamily="34" charset="0"/>
              </a:rPr>
              <a:t>) </a:t>
            </a:r>
            <a:r>
              <a:rPr lang="ru-RU" altLang="ru-RU" sz="2000" b="1" dirty="0" smtClean="0">
                <a:cs typeface="Arial" panose="020B0604020202020204" pitchFamily="34" charset="0"/>
              </a:rPr>
              <a:t>+</a:t>
            </a:r>
            <a:r>
              <a:rPr lang="ru-RU" altLang="ru-RU" sz="2000" dirty="0" smtClean="0">
                <a:cs typeface="Arial" panose="020B0604020202020204" pitchFamily="34" charset="0"/>
              </a:rPr>
              <a:t> геоморфологическое картирование</a:t>
            </a:r>
            <a:endParaRPr lang="en-US" altLang="ru-RU" sz="2000" dirty="0">
              <a:cs typeface="Arial" panose="020B0604020202020204" pitchFamily="34" charset="0"/>
            </a:endParaRPr>
          </a:p>
          <a:p>
            <a:pPr eaLnBrk="1" hangingPunct="1"/>
            <a:r>
              <a:rPr lang="ru-RU" altLang="ru-RU" sz="2000" dirty="0" smtClean="0">
                <a:cs typeface="Arial" panose="020B0604020202020204" pitchFamily="34" charset="0"/>
              </a:rPr>
              <a:t> - </a:t>
            </a:r>
            <a:r>
              <a:rPr lang="ru-RU" altLang="ru-RU" sz="2000" i="1" dirty="0" smtClean="0">
                <a:cs typeface="Arial" panose="020B0604020202020204" pitchFamily="34" charset="0"/>
              </a:rPr>
              <a:t>зонирование подвижных участков с оценкой трендов направленности движений</a:t>
            </a:r>
          </a:p>
          <a:p>
            <a:pPr marL="457189" indent="-457189" eaLnBrk="1" hangingPunct="1">
              <a:buAutoNum type="arabicParenR"/>
            </a:pPr>
            <a:endParaRPr lang="ru-RU" altLang="ru-RU" sz="2000" dirty="0" smtClean="0">
              <a:cs typeface="Arial" panose="020B0604020202020204" pitchFamily="34" charset="0"/>
            </a:endParaRPr>
          </a:p>
          <a:p>
            <a:pPr eaLnBrk="1" hangingPunct="1"/>
            <a:r>
              <a:rPr lang="ru-RU" altLang="ru-RU" sz="2000" dirty="0" smtClean="0">
                <a:cs typeface="Arial" panose="020B0604020202020204" pitchFamily="34" charset="0"/>
              </a:rPr>
              <a:t>метод </a:t>
            </a:r>
            <a:r>
              <a:rPr lang="en-US" altLang="ru-RU" sz="2000" dirty="0" smtClean="0">
                <a:cs typeface="Arial" panose="020B0604020202020204" pitchFamily="34" charset="0"/>
              </a:rPr>
              <a:t>Persistent </a:t>
            </a:r>
            <a:r>
              <a:rPr lang="en-US" altLang="ru-RU" sz="2000" dirty="0" err="1" smtClean="0">
                <a:cs typeface="Arial" panose="020B0604020202020204" pitchFamily="34" charset="0"/>
              </a:rPr>
              <a:t>Scatterers</a:t>
            </a:r>
            <a:r>
              <a:rPr lang="ru-RU" altLang="ru-RU" sz="2000" dirty="0" smtClean="0">
                <a:cs typeface="Arial" panose="020B0604020202020204" pitchFamily="34" charset="0"/>
              </a:rPr>
              <a:t> </a:t>
            </a:r>
            <a:r>
              <a:rPr lang="en-US" altLang="ru-RU" sz="2000" dirty="0" smtClean="0">
                <a:cs typeface="Arial" panose="020B0604020202020204" pitchFamily="34" charset="0"/>
              </a:rPr>
              <a:t>(</a:t>
            </a:r>
            <a:r>
              <a:rPr lang="ru-RU" altLang="ru-RU" dirty="0" smtClean="0">
                <a:cs typeface="Arial" panose="020B0604020202020204" pitchFamily="34" charset="0"/>
              </a:rPr>
              <a:t>серии Sentinel-1A/B</a:t>
            </a:r>
            <a:r>
              <a:rPr lang="ru-RU" altLang="ru-RU" sz="2000" dirty="0" smtClean="0">
                <a:cs typeface="Arial" panose="020B0604020202020204" pitchFamily="34" charset="0"/>
              </a:rPr>
              <a:t>) </a:t>
            </a:r>
          </a:p>
          <a:p>
            <a:pPr eaLnBrk="1" hangingPunct="1"/>
            <a:r>
              <a:rPr lang="ru-RU" altLang="ru-RU" sz="2000" dirty="0" smtClean="0">
                <a:cs typeface="Arial" panose="020B0604020202020204" pitchFamily="34" charset="0"/>
              </a:rPr>
              <a:t> - </a:t>
            </a:r>
            <a:r>
              <a:rPr lang="ru-RU" altLang="ru-RU" sz="2000" i="1" dirty="0" smtClean="0">
                <a:cs typeface="Arial" panose="020B0604020202020204" pitchFamily="34" charset="0"/>
              </a:rPr>
              <a:t>мониторинг подвижности выделенных участков</a:t>
            </a:r>
            <a:endParaRPr lang="ru-RU" sz="2000" i="1" dirty="0">
              <a:latin typeface="Franklin Gothic Book" panose="020B0503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5615" y="579055"/>
            <a:ext cx="106571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Комплексирование методов </a:t>
            </a:r>
            <a:r>
              <a:rPr lang="ru-RU" sz="2000" dirty="0" smtClean="0"/>
              <a:t>дифференциальной радарной интерферометрии (ДРИ) </a:t>
            </a:r>
            <a:r>
              <a:rPr lang="ru-RU" sz="2000" dirty="0"/>
              <a:t>и </a:t>
            </a:r>
            <a:r>
              <a:rPr lang="ru-RU" sz="2000" dirty="0" smtClean="0"/>
              <a:t>метода постоянных </a:t>
            </a:r>
            <a:r>
              <a:rPr lang="ru-RU" sz="2000" dirty="0" err="1"/>
              <a:t>рассеивателей</a:t>
            </a:r>
            <a:r>
              <a:rPr lang="ru-RU" sz="2000" dirty="0"/>
              <a:t> </a:t>
            </a:r>
            <a:r>
              <a:rPr lang="en-US" sz="2000" dirty="0" smtClean="0"/>
              <a:t>PS</a:t>
            </a:r>
            <a:endParaRPr lang="ru-RU" sz="2000" dirty="0"/>
          </a:p>
        </p:txBody>
      </p:sp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AC7E4CA1-C905-477B-8D6B-1C5A77D4FD0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34450155"/>
              </p:ext>
            </p:extLst>
          </p:nvPr>
        </p:nvGraphicFramePr>
        <p:xfrm>
          <a:off x="4223792" y="4142844"/>
          <a:ext cx="5142577" cy="23701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8812E-E068-44C7-8A8B-C5CE7031758E}" type="slidenum">
              <a:rPr lang="ru-RU" altLang="ru-RU" sz="2400" b="1" smtClean="0">
                <a:solidFill>
                  <a:schemeClr val="bg1">
                    <a:lumMod val="50000"/>
                  </a:schemeClr>
                </a:solidFill>
              </a:rPr>
              <a:pPr/>
              <a:t>9</a:t>
            </a:fld>
            <a:endParaRPr lang="ru-RU" altLang="ru-RU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4459649" y="1543508"/>
            <a:ext cx="4410366" cy="2382185"/>
            <a:chOff x="6401490" y="1606165"/>
            <a:chExt cx="4410366" cy="2382185"/>
          </a:xfrm>
        </p:grpSpPr>
        <p:grpSp>
          <p:nvGrpSpPr>
            <p:cNvPr id="14" name="Группа 13"/>
            <p:cNvGrpSpPr/>
            <p:nvPr/>
          </p:nvGrpSpPr>
          <p:grpSpPr>
            <a:xfrm>
              <a:off x="6401490" y="1606165"/>
              <a:ext cx="4386255" cy="2382185"/>
              <a:chOff x="6401490" y="1606165"/>
              <a:chExt cx="4386255" cy="2382185"/>
            </a:xfrm>
          </p:grpSpPr>
          <p:pic>
            <p:nvPicPr>
              <p:cNvPr id="8" name="Объект 4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01490" y="1606165"/>
                <a:ext cx="4386255" cy="2382185"/>
              </a:xfrm>
              <a:prstGeom prst="rect">
                <a:avLst/>
              </a:prstGeom>
            </p:spPr>
          </p:pic>
          <p:sp>
            <p:nvSpPr>
              <p:cNvPr id="5" name="Овал 4"/>
              <p:cNvSpPr/>
              <p:nvPr/>
            </p:nvSpPr>
            <p:spPr>
              <a:xfrm>
                <a:off x="7824192" y="2348880"/>
                <a:ext cx="1656184" cy="936104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" name="Овал 9"/>
              <p:cNvSpPr/>
              <p:nvPr/>
            </p:nvSpPr>
            <p:spPr>
              <a:xfrm>
                <a:off x="9145664" y="3036489"/>
                <a:ext cx="1308200" cy="63743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" name="Овал 10"/>
              <p:cNvSpPr/>
              <p:nvPr/>
            </p:nvSpPr>
            <p:spPr>
              <a:xfrm>
                <a:off x="6401490" y="1664029"/>
                <a:ext cx="1278686" cy="756859"/>
              </a:xfrm>
              <a:prstGeom prst="ellipse">
                <a:avLst/>
              </a:prstGeom>
              <a:noFill/>
              <a:ln>
                <a:solidFill>
                  <a:srgbClr val="0DAB0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7680176" y="1832038"/>
              <a:ext cx="75174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dirty="0" smtClean="0"/>
                <a:t>Утулик</a:t>
              </a:r>
              <a:endParaRPr lang="ru-RU" sz="14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966903" y="2163552"/>
              <a:ext cx="10510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dirty="0" smtClean="0"/>
                <a:t>Байкальск</a:t>
              </a:r>
              <a:endParaRPr lang="ru-RU" sz="14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0017215" y="2820533"/>
              <a:ext cx="7946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dirty="0" err="1" smtClean="0"/>
                <a:t>Солзан</a:t>
              </a:r>
              <a:endParaRPr lang="ru-RU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90508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7610</TotalTime>
  <Words>1646</Words>
  <Application>Microsoft Office PowerPoint</Application>
  <PresentationFormat>Широкоэкранный</PresentationFormat>
  <Paragraphs>129</Paragraphs>
  <Slides>18</Slides>
  <Notes>17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Franklin Gothic Book</vt:lpstr>
      <vt:lpstr>Times New Roman</vt:lpstr>
      <vt:lpstr>Тема Office</vt:lpstr>
      <vt:lpstr>Formel</vt:lpstr>
      <vt:lpstr>Формула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Tsyren Tubanov</cp:lastModifiedBy>
  <cp:revision>327</cp:revision>
  <dcterms:created xsi:type="dcterms:W3CDTF">2012-04-11T03:16:52Z</dcterms:created>
  <dcterms:modified xsi:type="dcterms:W3CDTF">2022-06-21T21:50:16Z</dcterms:modified>
</cp:coreProperties>
</file>