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4"/>
  </p:notesMasterIdLst>
  <p:sldIdLst>
    <p:sldId id="258" r:id="rId2"/>
    <p:sldId id="267" r:id="rId3"/>
    <p:sldId id="266" r:id="rId4"/>
    <p:sldId id="268" r:id="rId5"/>
    <p:sldId id="259" r:id="rId6"/>
    <p:sldId id="260" r:id="rId7"/>
    <p:sldId id="256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6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8B78E-BFA9-4FA8-A186-229D5FDB3D76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0E870-00E8-48E0-A4DE-514737FDF8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0E870-00E8-48E0-A4DE-514737FDF8A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8902-4AAA-4182-BAD6-78B794ECD1CB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EA95A-A685-48EE-AB64-64C0DF7314C1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462F-EF1E-4ABB-84D5-35FCF4468284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4DA2-2A0D-40D7-B451-9F793A6DA905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9EEF-F8D2-4408-BF3E-83A0BAC8C3BB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70D-54D6-4E91-94A9-D0A24B15CE55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1C74-F7B4-40C5-89C6-F443589B2145}" type="datetime1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93DE-87AE-4EBB-8C07-B0FDA1AD17EB}" type="datetime1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0320-914E-4336-8D36-E7D98EC4DAA6}" type="datetime1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85FF-0063-433A-B999-6BB373286F72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96A2-7252-4125-8783-676303E1DF47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1E90A-BC28-494A-8084-9B0B929A4F9F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3315F-A19E-4E9E-BE12-F43848AD2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40960" cy="20022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Совместный акустический и деформационный мониторинг трещины гидроразрыва в лабораторном эксперименте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573016"/>
            <a:ext cx="75608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i="1" dirty="0" smtClean="0"/>
              <a:t>Зенченко </a:t>
            </a:r>
            <a:r>
              <a:rPr lang="ru-RU" sz="2400" i="1" cap="all" dirty="0" smtClean="0"/>
              <a:t>Е.В., </a:t>
            </a:r>
            <a:r>
              <a:rPr lang="ru-RU" sz="2400" i="1" dirty="0" smtClean="0"/>
              <a:t>Зенченко </a:t>
            </a:r>
            <a:r>
              <a:rPr lang="ru-RU" sz="2400" i="1" cap="all" dirty="0" smtClean="0"/>
              <a:t>П.Е., </a:t>
            </a:r>
            <a:r>
              <a:rPr lang="ru-RU" sz="2400" i="1" dirty="0" err="1" smtClean="0"/>
              <a:t>Начев</a:t>
            </a:r>
            <a:r>
              <a:rPr lang="ru-RU" sz="2400" i="1" dirty="0" smtClean="0"/>
              <a:t> </a:t>
            </a:r>
            <a:r>
              <a:rPr lang="ru-RU" sz="2400" i="1" cap="all" dirty="0" smtClean="0"/>
              <a:t>В.А</a:t>
            </a:r>
            <a:r>
              <a:rPr lang="ru-RU" sz="2400" i="1" cap="all" dirty="0" smtClean="0"/>
              <a:t>., </a:t>
            </a:r>
            <a:r>
              <a:rPr lang="ru-RU" sz="2400" i="1" dirty="0" err="1" smtClean="0"/>
              <a:t>Турунтаев</a:t>
            </a:r>
            <a:r>
              <a:rPr lang="ru-RU" sz="2400" i="1" dirty="0" smtClean="0"/>
              <a:t> </a:t>
            </a:r>
            <a:r>
              <a:rPr lang="ru-RU" sz="2400" i="1" cap="all" dirty="0" smtClean="0"/>
              <a:t>С.Б.    </a:t>
            </a:r>
            <a:r>
              <a:rPr lang="ru-RU" sz="2400" i="1" dirty="0" smtClean="0"/>
              <a:t>ИДГ РАН</a:t>
            </a:r>
          </a:p>
          <a:p>
            <a:r>
              <a:rPr lang="ru-RU" sz="2400" i="1" dirty="0" smtClean="0"/>
              <a:t>Чумаков Т.К. 	МФТИ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467544" y="116632"/>
            <a:ext cx="828092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Итоговая таблица результатов экспериментов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0" y="1556793"/>
          <a:ext cx="8856986" cy="42902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04256"/>
                <a:gridCol w="1310546"/>
                <a:gridCol w="1310546"/>
                <a:gridCol w="1310546"/>
                <a:gridCol w="1310546"/>
                <a:gridCol w="1310546"/>
              </a:tblGrid>
              <a:tr h="604330">
                <a:tc>
                  <a:txBody>
                    <a:bodyPr/>
                    <a:lstStyle/>
                    <a:p>
                      <a:pPr algn="l" fontAlgn="b"/>
                      <a:endParaRPr lang="ru-RU" sz="3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ru-RU" sz="3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000" u="none" strike="noStrike" dirty="0" smtClean="0"/>
                        <a:t>Δ</a:t>
                      </a:r>
                      <a:r>
                        <a:rPr lang="en-US" sz="3000" u="none" strike="noStrike" dirty="0" smtClean="0"/>
                        <a:t> </a:t>
                      </a:r>
                      <a:r>
                        <a:rPr lang="en-US" sz="3000" u="none" strike="noStrike" dirty="0"/>
                        <a:t>a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000" u="none" strike="noStrike" dirty="0" smtClean="0"/>
                        <a:t>α</a:t>
                      </a:r>
                      <a:r>
                        <a:rPr lang="en-US" sz="3000" u="none" strike="noStrike" dirty="0" smtClean="0"/>
                        <a:t>, </a:t>
                      </a:r>
                      <a:r>
                        <a:rPr lang="ru-RU" sz="3000" u="none" strike="noStrike" dirty="0" smtClean="0"/>
                        <a:t>см</a:t>
                      </a:r>
                      <a:r>
                        <a:rPr lang="en-US" sz="3000" u="none" strike="noStrike" baseline="30000" dirty="0" smtClean="0"/>
                        <a:t>-1</a:t>
                      </a:r>
                      <a:endParaRPr lang="ru-RU" sz="3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000" u="none" strike="noStrike" dirty="0" smtClean="0"/>
                        <a:t>Δα</a:t>
                      </a:r>
                      <a:r>
                        <a:rPr lang="en-US" sz="3000" u="none" strike="noStrike" dirty="0" smtClean="0"/>
                        <a:t>, </a:t>
                      </a:r>
                      <a:r>
                        <a:rPr lang="ru-RU" sz="3000" u="none" strike="noStrike" dirty="0" smtClean="0"/>
                        <a:t>см</a:t>
                      </a:r>
                      <a:r>
                        <a:rPr lang="en-US" sz="3000" u="none" strike="noStrike" baseline="30000" dirty="0" smtClean="0"/>
                        <a:t>-1</a:t>
                      </a:r>
                      <a:endParaRPr lang="ru-RU" sz="3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 smtClean="0"/>
                        <a:t>R</a:t>
                      </a:r>
                      <a:r>
                        <a:rPr lang="ru-RU" sz="3000" u="none" strike="noStrike" baseline="30000" dirty="0" smtClean="0"/>
                        <a:t>2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744">
                <a:tc>
                  <a:txBody>
                    <a:bodyPr/>
                    <a:lstStyle/>
                    <a:p>
                      <a:pPr marL="0" indent="92075" algn="l" fontAlgn="b"/>
                      <a:r>
                        <a:rPr lang="ru-RU" sz="2800" u="none" strike="noStrike" dirty="0" smtClean="0"/>
                        <a:t>ГРП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1.038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0.001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18.8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0.1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0.9</a:t>
                      </a:r>
                      <a:r>
                        <a:rPr lang="en-US" sz="2800" u="none" strike="noStrike" dirty="0" smtClean="0"/>
                        <a:t>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744">
                <a:tc rowSpan="2">
                  <a:txBody>
                    <a:bodyPr/>
                    <a:lstStyle/>
                    <a:p>
                      <a:pPr marL="0" indent="92075" algn="l" fontAlgn="b"/>
                      <a:r>
                        <a:rPr lang="ru-RU" sz="2800" u="none" strike="noStrike" dirty="0" smtClean="0"/>
                        <a:t>ГРП </a:t>
                      </a:r>
                      <a:r>
                        <a:rPr lang="ru-RU" sz="2800" u="none" strike="noStrike" dirty="0"/>
                        <a:t>повтор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1.04</a:t>
                      </a:r>
                      <a:r>
                        <a:rPr lang="en-US" sz="2800" u="none" strike="noStrike" dirty="0" smtClean="0"/>
                        <a:t>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dirty="0" smtClean="0"/>
                        <a:t>0</a:t>
                      </a:r>
                      <a:r>
                        <a:rPr lang="ru-RU" sz="2800" u="none" strike="noStrike" dirty="0" smtClean="0"/>
                        <a:t>.001</a:t>
                      </a:r>
                      <a:endParaRPr lang="ru-RU" sz="2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19.4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</a:t>
                      </a:r>
                      <a:r>
                        <a:rPr lang="en-US" sz="2800" u="none" strike="noStrike" dirty="0" smtClean="0"/>
                        <a:t>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0.92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1.036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0.001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17.5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0.1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0.96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744">
                <a:tc>
                  <a:txBody>
                    <a:bodyPr/>
                    <a:lstStyle/>
                    <a:p>
                      <a:pPr marL="0" indent="92075" algn="l" fontAlgn="b"/>
                      <a:r>
                        <a:rPr lang="ru-RU" sz="2800" u="none" strike="noStrike" dirty="0"/>
                        <a:t>Стекло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1.049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/>
                        <a:t>0.007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23.0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</a:t>
                      </a:r>
                      <a:r>
                        <a:rPr lang="en-US" sz="2800" u="none" strike="noStrike" dirty="0" smtClean="0"/>
                        <a:t>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/>
                        <a:t>0.98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744">
                <a:tc rowSpan="2">
                  <a:txBody>
                    <a:bodyPr/>
                    <a:lstStyle/>
                    <a:p>
                      <a:pPr marL="0" indent="92075" algn="l" fontAlgn="b"/>
                      <a:r>
                        <a:rPr lang="ru-RU" sz="2800" u="none" strike="noStrike" dirty="0"/>
                        <a:t>Песок сухой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3.5E+08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1</a:t>
                      </a:r>
                      <a:r>
                        <a:rPr lang="en-US" sz="2800" u="none" strike="noStrike" dirty="0" smtClean="0"/>
                        <a:t>E+08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56</a:t>
                      </a:r>
                      <a:r>
                        <a:rPr lang="en-US" sz="2800" u="none" strike="noStrike" dirty="0" smtClean="0"/>
                        <a:t>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10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0.98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1.2E+04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1</a:t>
                      </a:r>
                      <a:r>
                        <a:rPr lang="en-US" sz="2800" u="none" strike="noStrike" dirty="0" smtClean="0"/>
                        <a:t>000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269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/>
                        <a:t>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0.97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744">
                <a:tc rowSpan="2">
                  <a:txBody>
                    <a:bodyPr/>
                    <a:lstStyle/>
                    <a:p>
                      <a:pPr marL="92075" indent="0" algn="l" fontAlgn="b"/>
                      <a:r>
                        <a:rPr lang="ru-RU" sz="2800" u="none" strike="noStrike" dirty="0"/>
                        <a:t>Песок насыщенный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1.09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0.0</a:t>
                      </a:r>
                      <a:r>
                        <a:rPr lang="en-US" sz="2800" u="none" strike="noStrike" dirty="0" smtClean="0"/>
                        <a:t>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42.5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0.97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1.0</a:t>
                      </a:r>
                      <a:r>
                        <a:rPr lang="en-US" sz="2800" u="none" strike="noStrike" dirty="0" smtClean="0"/>
                        <a:t>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0.0</a:t>
                      </a:r>
                      <a:r>
                        <a:rPr lang="en-US" sz="2800" u="none" strike="noStrike" dirty="0" smtClean="0"/>
                        <a:t>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31.5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/>
                        <a:t>0.96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467544" y="476672"/>
            <a:ext cx="828092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Трещина ГРП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J:\Акустика трещины\Exp5\ГРП\Plots\Fracture crop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644" y="2276872"/>
            <a:ext cx="6235700" cy="34925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467544" y="188640"/>
            <a:ext cx="828092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Выводы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86409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dirty="0" smtClean="0"/>
              <a:t>Ослабление ультразвукового импульса при прохождении через заполненную трещину, полученную в процессе гидроразрыва и через щель между гладкими стеклянными пластинами имеет значимо меньшую величину</a:t>
            </a:r>
          </a:p>
          <a:p>
            <a:pPr>
              <a:spcAft>
                <a:spcPts val="600"/>
              </a:spcAft>
            </a:pPr>
            <a:r>
              <a:rPr lang="ru-RU" sz="2200" dirty="0" smtClean="0"/>
              <a:t>Причиной этого отличия может служить меньшее эффективное раскрытие естественной трещины по сравнению с измеренным, обусловленное её шероховатостью</a:t>
            </a:r>
          </a:p>
          <a:p>
            <a:pPr>
              <a:spcAft>
                <a:spcPts val="600"/>
              </a:spcAft>
            </a:pPr>
            <a:r>
              <a:rPr lang="ru-RU" sz="2200" dirty="0" smtClean="0"/>
              <a:t>Сухая трещина, заполненная песком, имеет наибольший эффективный коэффициент поглощения ультразвука из измеренных в экспериментах</a:t>
            </a:r>
          </a:p>
          <a:p>
            <a:pPr>
              <a:spcAft>
                <a:spcPts val="600"/>
              </a:spcAft>
            </a:pPr>
            <a:r>
              <a:rPr lang="ru-RU" sz="2200" dirty="0" smtClean="0"/>
              <a:t>Наличие песка в заполненной жидкостью трещине увеличивает коэффициент поглощения по сравнению с «чистой» трещиной</a:t>
            </a:r>
          </a:p>
          <a:p>
            <a:pPr>
              <a:spcAft>
                <a:spcPts val="600"/>
              </a:spcAft>
            </a:pPr>
            <a:r>
              <a:rPr lang="ru-RU" sz="2200" dirty="0" smtClean="0"/>
              <a:t>По зависимостям, полученным в экспериментах можно оценивать величину раскрытия трещины гидроразрыва, основываясь на результатах акустического мониторинга трещины гидроразрыва</a:t>
            </a:r>
            <a:endParaRPr lang="ru-RU" sz="2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6624736" cy="3816424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  <a:spcAft>
                <a:spcPts val="3600"/>
              </a:spcAft>
            </a:pPr>
            <a:r>
              <a:rPr lang="ru-RU" sz="3600" dirty="0" smtClean="0">
                <a:solidFill>
                  <a:srgbClr val="7030A0"/>
                </a:solidFill>
              </a:rPr>
              <a:t>Мотивация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Описание экспериментов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Результаты и обсуждение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Выводы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4869160"/>
            <a:ext cx="83529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err="1" smtClean="0"/>
              <a:t>Groenenboom</a:t>
            </a:r>
            <a:r>
              <a:rPr lang="en-US" i="1" dirty="0" smtClean="0"/>
              <a:t> J., van Dam D.B, de Pater C.J. </a:t>
            </a:r>
            <a:r>
              <a:rPr lang="en-US" dirty="0" smtClean="0"/>
              <a:t>// </a:t>
            </a:r>
            <a:r>
              <a:rPr lang="en-US" dirty="0" smtClean="0"/>
              <a:t>SPE Journal. 2001. March. P. 14–24. </a:t>
            </a:r>
            <a:endParaRPr lang="ru-RU" dirty="0" smtClean="0"/>
          </a:p>
          <a:p>
            <a:r>
              <a:rPr lang="en-US" i="1" dirty="0" err="1" smtClean="0"/>
              <a:t>Stanchits</a:t>
            </a:r>
            <a:r>
              <a:rPr lang="en-US" i="1" dirty="0" smtClean="0"/>
              <a:t>, S., </a:t>
            </a:r>
            <a:r>
              <a:rPr lang="en-US" i="1" dirty="0" err="1" smtClean="0"/>
              <a:t>Burghardt</a:t>
            </a:r>
            <a:r>
              <a:rPr lang="en-US" i="1" dirty="0" smtClean="0"/>
              <a:t>, J., </a:t>
            </a:r>
            <a:r>
              <a:rPr lang="en-US" i="1" dirty="0" err="1" smtClean="0"/>
              <a:t>Surdi</a:t>
            </a:r>
            <a:r>
              <a:rPr lang="en-US" i="1" dirty="0" smtClean="0"/>
              <a:t>, </a:t>
            </a:r>
            <a:r>
              <a:rPr lang="en-US" i="1" dirty="0" smtClean="0"/>
              <a:t>A</a:t>
            </a:r>
            <a:r>
              <a:rPr lang="ru-RU" i="1" dirty="0" smtClean="0"/>
              <a:t>. </a:t>
            </a:r>
            <a:r>
              <a:rPr lang="en-US" dirty="0" smtClean="0"/>
              <a:t>//</a:t>
            </a:r>
            <a:r>
              <a:rPr lang="ru-RU" i="1" dirty="0" smtClean="0"/>
              <a:t> </a:t>
            </a:r>
            <a:r>
              <a:rPr lang="en-US" dirty="0" smtClean="0"/>
              <a:t>Rock </a:t>
            </a:r>
            <a:r>
              <a:rPr lang="en-US" dirty="0" smtClean="0"/>
              <a:t>Mechanics and Rock Engineering. 2015. 48. P. 2513–2527. </a:t>
            </a:r>
            <a:endParaRPr lang="ru-RU" dirty="0" smtClean="0"/>
          </a:p>
          <a:p>
            <a:r>
              <a:rPr lang="ru-RU" i="1" dirty="0" err="1" smtClean="0"/>
              <a:t>Турунтаев</a:t>
            </a:r>
            <a:r>
              <a:rPr lang="ru-RU" i="1" dirty="0" smtClean="0"/>
              <a:t> </a:t>
            </a:r>
            <a:r>
              <a:rPr lang="ru-RU" i="1" dirty="0" smtClean="0"/>
              <a:t>С.Б., Зенченко Е.В., Зенченко П.Е., </a:t>
            </a:r>
            <a:r>
              <a:rPr lang="ru-RU" i="1" dirty="0" err="1" smtClean="0"/>
              <a:t>Тримонова</a:t>
            </a:r>
            <a:r>
              <a:rPr lang="ru-RU" i="1" dirty="0" smtClean="0"/>
              <a:t> М.А., Барышников Н.А., Новикова </a:t>
            </a:r>
            <a:r>
              <a:rPr lang="ru-RU" i="1" dirty="0" smtClean="0"/>
              <a:t>Е.В. </a:t>
            </a:r>
            <a:r>
              <a:rPr lang="en-US" dirty="0" smtClean="0"/>
              <a:t>//</a:t>
            </a:r>
            <a:r>
              <a:rPr lang="ru-RU" dirty="0" smtClean="0"/>
              <a:t> Физика </a:t>
            </a:r>
            <a:r>
              <a:rPr lang="ru-RU" dirty="0" smtClean="0"/>
              <a:t>Земли. 2021. № 5. С. 104-119.</a:t>
            </a:r>
            <a:endParaRPr lang="ru-RU" dirty="0"/>
          </a:p>
        </p:txBody>
      </p:sp>
      <p:pic>
        <p:nvPicPr>
          <p:cNvPr id="20484" name="Picture 4" descr="J:\Акустика трещины\Exp5\ГРП\Plots\PrAmpl vs T Y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45157"/>
            <a:ext cx="6010275" cy="3763963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VG\Триггерные эффекты 2022\Презентация\Установ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5688632" cy="50598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Схема </a:t>
            </a:r>
            <a:r>
              <a:rPr lang="ru-RU" sz="3600" dirty="0" smtClean="0">
                <a:solidFill>
                  <a:srgbClr val="461E64"/>
                </a:solidFill>
              </a:rPr>
              <a:t>экспериментальной</a:t>
            </a:r>
            <a:r>
              <a:rPr lang="ru-RU" sz="3600" dirty="0" smtClean="0">
                <a:solidFill>
                  <a:srgbClr val="7030A0"/>
                </a:solidFill>
              </a:rPr>
              <a:t> установки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1340768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Образец</a:t>
            </a:r>
          </a:p>
          <a:p>
            <a:r>
              <a:rPr lang="ru-RU" dirty="0" smtClean="0"/>
              <a:t>Смесь гипс-цемент 10:1</a:t>
            </a:r>
          </a:p>
          <a:p>
            <a:r>
              <a:rPr lang="ru-RU" dirty="0" smtClean="0"/>
              <a:t>Диаметр		105 мм</a:t>
            </a:r>
          </a:p>
          <a:p>
            <a:r>
              <a:rPr lang="ru-RU" dirty="0" smtClean="0"/>
              <a:t>Высота		60 мм</a:t>
            </a:r>
          </a:p>
          <a:p>
            <a:endParaRPr lang="ru-RU" dirty="0" smtClean="0"/>
          </a:p>
          <a:p>
            <a:r>
              <a:rPr lang="ru-RU" dirty="0" smtClean="0"/>
              <a:t>Насыщающая </a:t>
            </a:r>
            <a:r>
              <a:rPr lang="ru-RU" dirty="0" smtClean="0"/>
              <a:t>жидкость</a:t>
            </a:r>
          </a:p>
          <a:p>
            <a:r>
              <a:rPr lang="ru-RU" dirty="0" smtClean="0"/>
              <a:t>ПМС-5, вязкость	5 </a:t>
            </a:r>
            <a:r>
              <a:rPr lang="ru-RU" dirty="0" err="1" smtClean="0"/>
              <a:t>сСт</a:t>
            </a:r>
            <a:endParaRPr lang="ru-RU" dirty="0" smtClean="0"/>
          </a:p>
          <a:p>
            <a:r>
              <a:rPr lang="ru-RU" dirty="0" smtClean="0"/>
              <a:t>Жидкость для ГРП</a:t>
            </a:r>
          </a:p>
          <a:p>
            <a:r>
              <a:rPr lang="ru-RU" dirty="0" smtClean="0"/>
              <a:t>ПМС-500, вязкость 500 </a:t>
            </a:r>
            <a:r>
              <a:rPr lang="ru-RU" dirty="0" err="1" smtClean="0"/>
              <a:t>сСт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Расход рабочей жидкости</a:t>
            </a:r>
          </a:p>
          <a:p>
            <a:r>
              <a:rPr lang="ru-RU" dirty="0" smtClean="0"/>
              <a:t>5…50 см</a:t>
            </a:r>
            <a:r>
              <a:rPr lang="ru-RU" baseline="30000" dirty="0" smtClean="0"/>
              <a:t>3</a:t>
            </a:r>
            <a:r>
              <a:rPr lang="ru-RU" dirty="0" smtClean="0"/>
              <a:t>/мин</a:t>
            </a:r>
          </a:p>
          <a:p>
            <a:r>
              <a:rPr lang="ru-RU" dirty="0" smtClean="0"/>
              <a:t>Вертикальное напряжение в образце</a:t>
            </a:r>
          </a:p>
          <a:p>
            <a:r>
              <a:rPr lang="ru-RU" dirty="0" smtClean="0"/>
              <a:t>0,4 </a:t>
            </a:r>
            <a:r>
              <a:rPr lang="ru-RU" dirty="0" smtClean="0"/>
              <a:t>МПа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Ультразвуковой импульс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075" name="Picture 3" descr="J:\Акустика трещины\Exp5\ГРП\Plots\УЗ Сигнал начал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51960"/>
            <a:ext cx="5003607" cy="3289408"/>
          </a:xfrm>
          <a:prstGeom prst="rect">
            <a:avLst/>
          </a:prstGeom>
          <a:noFill/>
        </p:spPr>
      </p:pic>
      <p:pic>
        <p:nvPicPr>
          <p:cNvPr id="3076" name="Picture 4" descr="J:\Акустика трещины\Exp5\ГРП\Plots\УЗ Сигна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5040183" cy="32894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92080" y="1484784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74850" algn="l"/>
              </a:tabLst>
            </a:pPr>
            <a:r>
              <a:rPr lang="ru-RU" sz="2400" dirty="0" smtClean="0"/>
              <a:t>Частота	≈200 кГц</a:t>
            </a:r>
          </a:p>
          <a:p>
            <a:pPr>
              <a:spcBef>
                <a:spcPts val="1200"/>
              </a:spcBef>
              <a:tabLst>
                <a:tab pos="1974850" algn="l"/>
              </a:tabLst>
            </a:pPr>
            <a:r>
              <a:rPr lang="ru-RU" sz="2400" dirty="0" smtClean="0"/>
              <a:t>Период</a:t>
            </a:r>
            <a:br>
              <a:rPr lang="ru-RU" sz="2400" dirty="0" smtClean="0"/>
            </a:br>
            <a:r>
              <a:rPr lang="ru-RU" sz="2400" dirty="0" smtClean="0"/>
              <a:t> повторения	20 мс	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Изменение давления, раскрытия трещины и амплитуды УЗ импульсов в эксперименте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099" name="Picture 3" descr="J:\Акустика трещины\Exp5\ГРП\Plots\PrAppAmp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482398" cy="570144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EVG\Триггерные эффекты 2022\Презентация\Установ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5688632" cy="5059816"/>
          </a:xfrm>
          <a:prstGeom prst="rect">
            <a:avLst/>
          </a:prstGeom>
          <a:noFill/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Эксперимент с трещиной, заполненной песком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1340768"/>
            <a:ext cx="280831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/>
              <a:t>Насыщающая жидкость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ПМС-5, вязкость	5 </a:t>
            </a:r>
            <a:r>
              <a:rPr lang="ru-RU" dirty="0" err="1" smtClean="0"/>
              <a:t>сСт</a:t>
            </a:r>
            <a:endParaRPr lang="ru-RU" dirty="0" smtClean="0"/>
          </a:p>
          <a:p>
            <a:r>
              <a:rPr lang="ru-RU" dirty="0" smtClean="0"/>
              <a:t>Прокачиваемая ж</a:t>
            </a:r>
            <a:r>
              <a:rPr lang="ru-RU" dirty="0" smtClean="0"/>
              <a:t>идкость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/>
              <a:t>ПМС-500, вязкость 500 </a:t>
            </a:r>
            <a:r>
              <a:rPr lang="ru-RU" dirty="0" err="1" smtClean="0"/>
              <a:t>сСт</a:t>
            </a:r>
            <a:endParaRPr lang="ru-RU" dirty="0" smtClean="0"/>
          </a:p>
          <a:p>
            <a:r>
              <a:rPr lang="ru-RU" dirty="0" smtClean="0"/>
              <a:t>Расход </a:t>
            </a:r>
            <a:r>
              <a:rPr lang="ru-RU" dirty="0" smtClean="0"/>
              <a:t>рабочей жидкости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0,5 </a:t>
            </a:r>
            <a:r>
              <a:rPr lang="ru-RU" dirty="0" smtClean="0"/>
              <a:t>см</a:t>
            </a:r>
            <a:r>
              <a:rPr lang="ru-RU" baseline="30000" dirty="0" smtClean="0"/>
              <a:t>3</a:t>
            </a:r>
            <a:r>
              <a:rPr lang="ru-RU" dirty="0" smtClean="0"/>
              <a:t>/мин</a:t>
            </a:r>
          </a:p>
          <a:p>
            <a:r>
              <a:rPr lang="ru-RU" dirty="0" smtClean="0"/>
              <a:t>Вертикальное напряжение в образце</a:t>
            </a:r>
          </a:p>
          <a:p>
            <a:r>
              <a:rPr lang="ru-RU" dirty="0" smtClean="0"/>
              <a:t>0,4…4 МПа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Эксперимент с заполненной щелью между стеклами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F:\EVG\Триггерные эффекты 2022\Презентация\Установка со стеклами.png"/>
          <p:cNvPicPr>
            <a:picLocks noChangeAspect="1" noChangeArrowheads="1"/>
          </p:cNvPicPr>
          <p:nvPr/>
        </p:nvPicPr>
        <p:blipFill>
          <a:blip r:embed="rId3" cstate="print"/>
          <a:srcRect t="6350" b="7148"/>
          <a:stretch>
            <a:fillRect/>
          </a:stretch>
        </p:blipFill>
        <p:spPr bwMode="auto">
          <a:xfrm>
            <a:off x="539552" y="908720"/>
            <a:ext cx="7915275" cy="576064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755576" y="130622"/>
            <a:ext cx="7704856" cy="9941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Зависимости амплитуды от апертуры </a:t>
            </a:r>
            <a:r>
              <a:rPr lang="ru-RU" sz="36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трещины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гипса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стекла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7" name="Picture 9" descr="J:\Акустика трещины\Exp5\ГРП\Plots\Ampl vs App Exp5 GR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01" y="1179544"/>
            <a:ext cx="4559207" cy="3977648"/>
          </a:xfrm>
          <a:prstGeom prst="rect">
            <a:avLst/>
          </a:prstGeom>
          <a:noFill/>
        </p:spPr>
      </p:pic>
      <p:pic>
        <p:nvPicPr>
          <p:cNvPr id="2059" name="Picture 11" descr="J:\Акустика трещины\Exp5\ГРП\Plots\Amp vs App Glass Norm20_4_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82287"/>
            <a:ext cx="4350724" cy="3974905"/>
          </a:xfrm>
          <a:prstGeom prst="rect">
            <a:avLst/>
          </a:prstGeom>
          <a:noFill/>
        </p:spPr>
      </p:pic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275856" y="5320312"/>
          <a:ext cx="2808312" cy="917000"/>
        </p:xfrm>
        <a:graphic>
          <a:graphicData uri="http://schemas.openxmlformats.org/presentationml/2006/ole">
            <p:oleObj spid="_x0000_s2061" name="Equation" r:id="rId6" imgW="622080" imgH="20304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34733" y="1412776"/>
            <a:ext cx="75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Гипс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1412776"/>
            <a:ext cx="107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Стекло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315F-A19E-4E9E-BE12-F43848AD2C6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343</Words>
  <Application>Microsoft Office PowerPoint</Application>
  <PresentationFormat>Экран (4:3)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MathType 6.0 Equation</vt:lpstr>
      <vt:lpstr>Совместный акустический и деформационный мониторинг трещины гидроразрыва в лабораторном эксперименте</vt:lpstr>
      <vt:lpstr>Мотивация Описание экспериментов Результаты и обсуждение Выводы</vt:lpstr>
      <vt:lpstr>Слайд 3</vt:lpstr>
      <vt:lpstr>Схема экспериментальной установки</vt:lpstr>
      <vt:lpstr>Ультразвуковой импульс</vt:lpstr>
      <vt:lpstr>Изменение давления, раскрытия трещины и амплитуды УЗ импульсов в эксперименте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Zen</dc:creator>
  <cp:lastModifiedBy>Zen</cp:lastModifiedBy>
  <cp:revision>59</cp:revision>
  <dcterms:created xsi:type="dcterms:W3CDTF">2022-06-20T16:32:57Z</dcterms:created>
  <dcterms:modified xsi:type="dcterms:W3CDTF">2022-06-21T18:08:23Z</dcterms:modified>
</cp:coreProperties>
</file>