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7" r:id="rId5"/>
  </p:sldMasterIdLst>
  <p:notesMasterIdLst>
    <p:notesMasterId r:id="rId57"/>
  </p:notesMasterIdLst>
  <p:handoutMasterIdLst>
    <p:handoutMasterId r:id="rId58"/>
  </p:handoutMasterIdLst>
  <p:sldIdLst>
    <p:sldId id="270" r:id="rId6"/>
    <p:sldId id="733" r:id="rId7"/>
    <p:sldId id="770" r:id="rId8"/>
    <p:sldId id="766" r:id="rId9"/>
    <p:sldId id="712" r:id="rId10"/>
    <p:sldId id="758" r:id="rId11"/>
    <p:sldId id="754" r:id="rId12"/>
    <p:sldId id="759" r:id="rId13"/>
    <p:sldId id="714" r:id="rId14"/>
    <p:sldId id="651" r:id="rId15"/>
    <p:sldId id="739" r:id="rId16"/>
    <p:sldId id="765" r:id="rId17"/>
    <p:sldId id="722" r:id="rId18"/>
    <p:sldId id="724" r:id="rId19"/>
    <p:sldId id="764" r:id="rId20"/>
    <p:sldId id="728" r:id="rId21"/>
    <p:sldId id="718" r:id="rId22"/>
    <p:sldId id="768" r:id="rId23"/>
    <p:sldId id="769" r:id="rId24"/>
    <p:sldId id="738" r:id="rId25"/>
    <p:sldId id="745" r:id="rId26"/>
    <p:sldId id="752" r:id="rId27"/>
    <p:sldId id="771" r:id="rId28"/>
    <p:sldId id="637" r:id="rId29"/>
    <p:sldId id="737" r:id="rId30"/>
    <p:sldId id="767" r:id="rId31"/>
    <p:sldId id="753" r:id="rId32"/>
    <p:sldId id="757" r:id="rId33"/>
    <p:sldId id="719" r:id="rId34"/>
    <p:sldId id="740" r:id="rId35"/>
    <p:sldId id="750" r:id="rId36"/>
    <p:sldId id="751" r:id="rId37"/>
    <p:sldId id="749" r:id="rId38"/>
    <p:sldId id="760" r:id="rId39"/>
    <p:sldId id="761" r:id="rId40"/>
    <p:sldId id="280" r:id="rId41"/>
    <p:sldId id="713" r:id="rId42"/>
    <p:sldId id="648" r:id="rId43"/>
    <p:sldId id="715" r:id="rId44"/>
    <p:sldId id="743" r:id="rId45"/>
    <p:sldId id="744" r:id="rId46"/>
    <p:sldId id="695" r:id="rId47"/>
    <p:sldId id="725" r:id="rId48"/>
    <p:sldId id="727" r:id="rId49"/>
    <p:sldId id="716" r:id="rId50"/>
    <p:sldId id="721" r:id="rId51"/>
    <p:sldId id="723" r:id="rId52"/>
    <p:sldId id="670" r:id="rId53"/>
    <p:sldId id="717" r:id="rId54"/>
    <p:sldId id="763" r:id="rId55"/>
    <p:sldId id="76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ry" initials="V" lastIdx="1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3F51B5"/>
    <a:srgbClr val="3949A3"/>
    <a:srgbClr val="FFC000"/>
    <a:srgbClr val="646464"/>
    <a:srgbClr val="D9D9D9"/>
    <a:srgbClr val="F2F2F2"/>
    <a:srgbClr val="462340"/>
    <a:srgbClr val="4B374B"/>
    <a:srgbClr val="4A72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74" autoAdjust="0"/>
    <p:restoredTop sz="83836" autoAdjust="0"/>
  </p:normalViewPr>
  <p:slideViewPr>
    <p:cSldViewPr snapToGrid="0">
      <p:cViewPr varScale="1">
        <p:scale>
          <a:sx n="130" d="100"/>
          <a:sy n="130" d="100"/>
        </p:scale>
        <p:origin x="912" y="13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21" d="100"/>
          <a:sy n="121" d="100"/>
        </p:scale>
        <p:origin x="493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1F9995-ABA5-4B84-A110-13D73B9367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0FC55C-A306-4A55-B35A-6BA5203CC3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6B64A6-5383-4553-9650-AE943B3D4590}" type="datetimeFigureOut">
              <a:rPr lang="en-US" smtClean="0"/>
              <a:t>6/22/2022</a:t>
            </a:fld>
            <a:endParaRPr lang="en-US" dirty="0"/>
          </a:p>
        </p:txBody>
      </p:sp>
      <p:sp>
        <p:nvSpPr>
          <p:cNvPr id="4" name="Footer Placeholder 3">
            <a:extLst>
              <a:ext uri="{FF2B5EF4-FFF2-40B4-BE49-F238E27FC236}">
                <a16:creationId xmlns:a16="http://schemas.microsoft.com/office/drawing/2014/main" id="{9CBC51AC-ACC0-4B35-8350-D8EA48E4E6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E2F829-76AE-4D6B-A09B-E771F87F6D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ECB224-3C4D-493C-AEF6-51FAC3CC7C4B}" type="slidenum">
              <a:rPr lang="en-US" smtClean="0"/>
              <a:t>‹#›</a:t>
            </a:fld>
            <a:endParaRPr lang="en-US" dirty="0"/>
          </a:p>
        </p:txBody>
      </p:sp>
    </p:spTree>
    <p:extLst>
      <p:ext uri="{BB962C8B-B14F-4D97-AF65-F5344CB8AC3E}">
        <p14:creationId xmlns:p14="http://schemas.microsoft.com/office/powerpoint/2010/main" val="209119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E0DF2-F06A-4107-A20D-CF99C15F57D9}" type="datetimeFigureOut">
              <a:rPr lang="en-US" noProof="0" smtClean="0"/>
              <a:t>6/22/2022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C09F48-E3F7-4432-94C0-BC9DA42EACBA}" type="slidenum">
              <a:rPr lang="en-US" noProof="0" smtClean="0"/>
              <a:t>‹#›</a:t>
            </a:fld>
            <a:endParaRPr lang="en-US" noProof="0" dirty="0"/>
          </a:p>
        </p:txBody>
      </p:sp>
    </p:spTree>
    <p:extLst>
      <p:ext uri="{BB962C8B-B14F-4D97-AF65-F5344CB8AC3E}">
        <p14:creationId xmlns:p14="http://schemas.microsoft.com/office/powerpoint/2010/main" val="194910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a:t>
            </a:fld>
            <a:endParaRPr lang="en-US" noProof="0" dirty="0"/>
          </a:p>
        </p:txBody>
      </p:sp>
    </p:spTree>
    <p:extLst>
      <p:ext uri="{BB962C8B-B14F-4D97-AF65-F5344CB8AC3E}">
        <p14:creationId xmlns:p14="http://schemas.microsoft.com/office/powerpoint/2010/main" val="992563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Наша оценка хорошо согласуется с Челябинским событием - с зоной разбитых стекол и других повреждений.</a:t>
            </a:r>
            <a:endParaRPr lang="en-US" dirty="0"/>
          </a:p>
          <a:p>
            <a:endParaRPr lang="ru-RU" dirty="0"/>
          </a:p>
          <a:p>
            <a:endParaRPr lang="ru-RU" dirty="0"/>
          </a:p>
          <a:p>
            <a:r>
              <a:rPr lang="ru-RU" dirty="0"/>
              <a:t>Второе  большое событие</a:t>
            </a:r>
            <a:r>
              <a:rPr lang="en-US" dirty="0"/>
              <a:t> </a:t>
            </a:r>
            <a:r>
              <a:rPr lang="ru-RU" dirty="0"/>
              <a:t>с которым мы можем сравниться. </a:t>
            </a:r>
          </a:p>
          <a:p>
            <a:r>
              <a:rPr lang="ru-RU" dirty="0"/>
              <a:t>Мы применили нашу оценку к наиболее вероятному телу вызвавшему Тунгусское событие, и увидели что в зоне реки Ангары должны были побиться стекла. </a:t>
            </a:r>
          </a:p>
          <a:p>
            <a:r>
              <a:rPr lang="ru-RU" dirty="0"/>
              <a:t>И даже провели архивное исследование, в котором нашли записи, что действительно в деревнях возле реки Ангары стекла побились. </a:t>
            </a:r>
          </a:p>
          <a:p>
            <a:r>
              <a:rPr lang="ru-RU" dirty="0"/>
              <a:t>Вот они у нас отмечены вместе с уровнями избыточного давления</a:t>
            </a:r>
          </a:p>
          <a:p>
            <a:endParaRPr lang="ru-RU" dirty="0"/>
          </a:p>
        </p:txBody>
      </p:sp>
      <p:sp>
        <p:nvSpPr>
          <p:cNvPr id="4" name="Номер слайда 3"/>
          <p:cNvSpPr>
            <a:spLocks noGrp="1"/>
          </p:cNvSpPr>
          <p:nvPr>
            <p:ph type="sldNum" sz="quarter" idx="10"/>
          </p:nvPr>
        </p:nvSpPr>
        <p:spPr/>
        <p:txBody>
          <a:bodyPr/>
          <a:lstStyle/>
          <a:p>
            <a:fld id="{B17BC7F0-C207-4616-A529-74E5DE31F492}" type="slidenum">
              <a:rPr lang="ru-RU" smtClean="0"/>
              <a:t>10</a:t>
            </a:fld>
            <a:endParaRPr lang="ru-RU"/>
          </a:p>
        </p:txBody>
      </p:sp>
    </p:spTree>
    <p:extLst>
      <p:ext uri="{BB962C8B-B14F-4D97-AF65-F5344CB8AC3E}">
        <p14:creationId xmlns:p14="http://schemas.microsoft.com/office/powerpoint/2010/main" val="627408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Распространение сейсмических волн в грунте может привести к землетрясениям, оползням, обрушениям на значительных расстояниях</a:t>
            </a:r>
          </a:p>
          <a:p>
            <a:r>
              <a:rPr lang="ru-RU" dirty="0"/>
              <a:t>Для оценки эффекта оценили сейсмическую эффективность (долю энергии ударника которая переходит в энергию сейсмических волн). </a:t>
            </a:r>
          </a:p>
          <a:p>
            <a:r>
              <a:rPr lang="ru-RU" dirty="0"/>
              <a:t>Оценивали отдельно для воздушных взрывов и кратерообразующих ударов</a:t>
            </a:r>
          </a:p>
          <a:p>
            <a:endParaRPr lang="ru-RU" dirty="0"/>
          </a:p>
          <a:p>
            <a:endParaRPr lang="ru-RU" dirty="0"/>
          </a:p>
          <a:p>
            <a:r>
              <a:rPr lang="ru-RU" dirty="0"/>
              <a:t>Посчитали долю энергии ударника которая переходит в энергию сейсмических волн</a:t>
            </a:r>
          </a:p>
          <a:p>
            <a:r>
              <a:rPr lang="ru-RU" dirty="0"/>
              <a:t>Граница – от нее возмущение</a:t>
            </a:r>
          </a:p>
          <a:p>
            <a:r>
              <a:rPr lang="ru-RU" dirty="0"/>
              <a:t>Сравнение поле избыточного давления при поверхностном взрыве, подземном и ударе</a:t>
            </a:r>
          </a:p>
          <a:p>
            <a:r>
              <a:rPr lang="ru-RU" dirty="0"/>
              <a:t>Для ВВ вообще не </a:t>
            </a:r>
            <a:r>
              <a:rPr lang="ru-RU" dirty="0" err="1"/>
              <a:t>бьло</a:t>
            </a:r>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11</a:t>
            </a:fld>
            <a:endParaRPr lang="en-US" noProof="0" dirty="0"/>
          </a:p>
        </p:txBody>
      </p:sp>
    </p:spTree>
    <p:extLst>
      <p:ext uri="{BB962C8B-B14F-4D97-AF65-F5344CB8AC3E}">
        <p14:creationId xmlns:p14="http://schemas.microsoft.com/office/powerpoint/2010/main" val="3557155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Можно попробовать сравнить эффект прямого действия ударной волны и сейсмический эффект</a:t>
            </a:r>
          </a:p>
          <a:p>
            <a:r>
              <a:rPr lang="ru-RU" dirty="0"/>
              <a:t>Попробуем примерно соотнести значения избыточного давления и значения по шкале интенсивности </a:t>
            </a:r>
            <a:r>
              <a:rPr lang="ru-RU" dirty="0" err="1"/>
              <a:t>Меркалли</a:t>
            </a:r>
            <a:endParaRPr lang="ru-RU" dirty="0"/>
          </a:p>
          <a:p>
            <a:r>
              <a:rPr lang="ru-RU" dirty="0"/>
              <a:t>В целом, прямое действие ударной волны приводит к большим последствиям,  однако, зачастую сейсмический эффект Вы почувствуете раньше прихода ударной волны</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12</a:t>
            </a:fld>
            <a:endParaRPr lang="en-US" noProof="0" dirty="0"/>
          </a:p>
        </p:txBody>
      </p:sp>
    </p:spTree>
    <p:extLst>
      <p:ext uri="{BB962C8B-B14F-4D97-AF65-F5344CB8AC3E}">
        <p14:creationId xmlns:p14="http://schemas.microsoft.com/office/powerpoint/2010/main" val="3163589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Для иллюстрации показано </a:t>
            </a:r>
            <a:r>
              <a:rPr lang="ru-RU" dirty="0" err="1"/>
              <a:t>распредение</a:t>
            </a:r>
            <a:r>
              <a:rPr lang="ru-RU" dirty="0"/>
              <a:t> температуры в разные моменты времени. </a:t>
            </a:r>
          </a:p>
          <a:p>
            <a:r>
              <a:rPr lang="ru-RU" dirty="0"/>
              <a:t>Тепловой эффект определяется только пролетом. </a:t>
            </a:r>
          </a:p>
          <a:p>
            <a:r>
              <a:rPr lang="ru-RU" dirty="0"/>
              <a:t>А для кратерообразующего удара видно образование </a:t>
            </a:r>
            <a:r>
              <a:rPr lang="ru-RU" dirty="0" err="1"/>
              <a:t>плюма</a:t>
            </a:r>
            <a:r>
              <a:rPr lang="ru-RU" dirty="0"/>
              <a:t> после удара. </a:t>
            </a:r>
          </a:p>
          <a:p>
            <a:r>
              <a:rPr lang="ru-RU" dirty="0"/>
              <a:t>Тут картина сложнее: тепловой эффект определяется как пролетом, так и вылетающим </a:t>
            </a:r>
            <a:r>
              <a:rPr lang="ru-RU" dirty="0" err="1"/>
              <a:t>плюмом</a:t>
            </a:r>
            <a:r>
              <a:rPr lang="ru-RU" dirty="0"/>
              <a:t>. </a:t>
            </a:r>
          </a:p>
          <a:p>
            <a:r>
              <a:rPr lang="ru-RU" dirty="0"/>
              <a:t>Справа пример распределение плотности энергии излучения.</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13</a:t>
            </a:fld>
            <a:endParaRPr lang="en-US" noProof="0" dirty="0"/>
          </a:p>
        </p:txBody>
      </p:sp>
    </p:spTree>
    <p:extLst>
      <p:ext uri="{BB962C8B-B14F-4D97-AF65-F5344CB8AC3E}">
        <p14:creationId xmlns:p14="http://schemas.microsoft.com/office/powerpoint/2010/main" val="1997370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Главной характеристикой в описании эффекта является интегральная эффективность </a:t>
            </a:r>
            <a:r>
              <a:rPr lang="ru-RU" dirty="0" err="1"/>
              <a:t>высвета</a:t>
            </a:r>
            <a:r>
              <a:rPr lang="ru-RU" dirty="0"/>
              <a:t>. </a:t>
            </a:r>
          </a:p>
          <a:p>
            <a:r>
              <a:rPr lang="ru-RU" dirty="0"/>
              <a:t>Она определяет долю энергии перешедшей в излучение. </a:t>
            </a:r>
          </a:p>
          <a:p>
            <a:r>
              <a:rPr lang="ru-RU" dirty="0"/>
              <a:t>Она носит очень сложный характер. </a:t>
            </a:r>
          </a:p>
          <a:p>
            <a:r>
              <a:rPr lang="ru-RU" dirty="0"/>
              <a:t>Для совсем маленьких метровых тел, она возрастает с энергией. </a:t>
            </a:r>
          </a:p>
          <a:p>
            <a:r>
              <a:rPr lang="ru-RU" dirty="0"/>
              <a:t>Затем падает до границы </a:t>
            </a:r>
            <a:r>
              <a:rPr lang="ru-RU" dirty="0" err="1"/>
              <a:t>кратерообразование</a:t>
            </a:r>
            <a:r>
              <a:rPr lang="ru-RU" dirty="0"/>
              <a:t>, при котором вылетает </a:t>
            </a:r>
            <a:r>
              <a:rPr lang="ru-RU" dirty="0" err="1"/>
              <a:t>плюм</a:t>
            </a:r>
            <a:r>
              <a:rPr lang="ru-RU" dirty="0"/>
              <a:t>. </a:t>
            </a:r>
          </a:p>
          <a:p>
            <a:r>
              <a:rPr lang="ru-RU" dirty="0"/>
              <a:t>В Этой области наблюдаем опять возрастание. </a:t>
            </a:r>
          </a:p>
          <a:p>
            <a:r>
              <a:rPr lang="ru-RU" dirty="0"/>
              <a:t>И затем, для все больших </a:t>
            </a:r>
            <a:r>
              <a:rPr lang="ru-RU" dirty="0" err="1"/>
              <a:t>плюмо</a:t>
            </a:r>
            <a:r>
              <a:rPr lang="ru-RU" dirty="0"/>
              <a:t>-образующих ударов опять спадает.</a:t>
            </a:r>
          </a:p>
          <a:p>
            <a:endParaRPr lang="ru-RU" dirty="0"/>
          </a:p>
          <a:p>
            <a:r>
              <a:rPr lang="ru-RU" dirty="0"/>
              <a:t>Первый перепад, видимо, связан с изменение оптической толщиной. Сначала светит вся область, а с увеличением размера, только поверхность.</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14</a:t>
            </a:fld>
            <a:endParaRPr lang="en-US" noProof="0" dirty="0"/>
          </a:p>
        </p:txBody>
      </p:sp>
    </p:spTree>
    <p:extLst>
      <p:ext uri="{BB962C8B-B14F-4D97-AF65-F5344CB8AC3E}">
        <p14:creationId xmlns:p14="http://schemas.microsoft.com/office/powerpoint/2010/main" val="2980073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Сравнивается эффекты избыточного давления и теплового излучения. </a:t>
            </a:r>
          </a:p>
          <a:p>
            <a:r>
              <a:rPr lang="ru-RU" dirty="0"/>
              <a:t>На больших расстояниях для больших КТ важным становится эффект излучения, а для относительно меньших тел, важны оба эффекта.</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15</a:t>
            </a:fld>
            <a:endParaRPr lang="en-US" noProof="0" dirty="0"/>
          </a:p>
        </p:txBody>
      </p:sp>
    </p:spTree>
    <p:extLst>
      <p:ext uri="{BB962C8B-B14F-4D97-AF65-F5344CB8AC3E}">
        <p14:creationId xmlns:p14="http://schemas.microsoft.com/office/powerpoint/2010/main" val="3418695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При ударе космического тела, возникает атмосферный </a:t>
            </a:r>
            <a:r>
              <a:rPr lang="ru-RU" dirty="0" err="1"/>
              <a:t>плюм</a:t>
            </a:r>
            <a:r>
              <a:rPr lang="ru-RU" dirty="0"/>
              <a:t>, который поднимается на большие высоты. </a:t>
            </a:r>
          </a:p>
          <a:p>
            <a:r>
              <a:rPr lang="ru-RU" dirty="0"/>
              <a:t>Тормозится, его энергия трансформируется в тепло. </a:t>
            </a:r>
          </a:p>
          <a:p>
            <a:r>
              <a:rPr lang="ru-RU" dirty="0"/>
              <a:t>Нагретая область расширяется в стороны и распространяется на тысячи километров. </a:t>
            </a:r>
          </a:p>
          <a:p>
            <a:r>
              <a:rPr lang="ru-RU" dirty="0"/>
              <a:t>Опасно нарушением спутниковой связи.</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16</a:t>
            </a:fld>
            <a:endParaRPr lang="en-US" noProof="0" dirty="0"/>
          </a:p>
        </p:txBody>
      </p:sp>
    </p:spTree>
    <p:extLst>
      <p:ext uri="{BB962C8B-B14F-4D97-AF65-F5344CB8AC3E}">
        <p14:creationId xmlns:p14="http://schemas.microsoft.com/office/powerpoint/2010/main" val="110221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Было оценено относительное изменение плотности и температуры. </a:t>
            </a:r>
          </a:p>
          <a:p>
            <a:r>
              <a:rPr lang="ru-RU" dirty="0"/>
              <a:t>С права вверху показан пример распределения относительной плотности и его аппроксимация</a:t>
            </a:r>
          </a:p>
          <a:p>
            <a:endParaRPr lang="ru-RU" dirty="0"/>
          </a:p>
          <a:p>
            <a:r>
              <a:rPr lang="ru-RU" dirty="0"/>
              <a:t>Никто не считал атмосферные возмущения</a:t>
            </a:r>
          </a:p>
          <a:p>
            <a:endParaRPr lang="ru-RU" dirty="0"/>
          </a:p>
          <a:p>
            <a:r>
              <a:rPr lang="ru-RU" dirty="0"/>
              <a:t>Единственное с чем мы можем сравниться это Челябинское событие. </a:t>
            </a:r>
          </a:p>
          <a:p>
            <a:r>
              <a:rPr lang="ru-RU" dirty="0"/>
              <a:t>Наблюдалось изменение полного электронного содержания по спутниковым данным. </a:t>
            </a:r>
          </a:p>
          <a:p>
            <a:r>
              <a:rPr lang="ru-RU" dirty="0"/>
              <a:t>И оно совпадает с моделированием и по временам и по амплитуде.</a:t>
            </a:r>
          </a:p>
          <a:p>
            <a:r>
              <a:rPr lang="ru-RU" dirty="0"/>
              <a:t>В качестве примера, зависимости для разных размеров тела</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17</a:t>
            </a:fld>
            <a:endParaRPr lang="en-US" noProof="0" dirty="0"/>
          </a:p>
        </p:txBody>
      </p:sp>
    </p:spTree>
    <p:extLst>
      <p:ext uri="{BB962C8B-B14F-4D97-AF65-F5344CB8AC3E}">
        <p14:creationId xmlns:p14="http://schemas.microsoft.com/office/powerpoint/2010/main" val="805566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dirty="0">
                <a:solidFill>
                  <a:srgbClr val="000000"/>
                </a:solidFill>
                <a:effectLst/>
                <a:latin typeface="Calibri" panose="020F0502020204030204" pitchFamily="34" charset="0"/>
              </a:rPr>
              <a:t>На слайде представлен интерфейс ввода параметров в простом режиме. Мы сделали 2е формы ввода. </a:t>
            </a:r>
          </a:p>
          <a:p>
            <a:r>
              <a:rPr lang="ru-RU" sz="1800" dirty="0">
                <a:solidFill>
                  <a:srgbClr val="000000"/>
                </a:solidFill>
                <a:effectLst/>
                <a:latin typeface="Calibri" panose="020F0502020204030204" pitchFamily="34" charset="0"/>
              </a:rPr>
              <a:t>В простом режиме вам нужно лишь указать параметры ударника и точку наблюдения и Вы сразу увидите оценки поражающих факторов. </a:t>
            </a:r>
          </a:p>
          <a:p>
            <a:r>
              <a:rPr lang="ru-RU" sz="1800" dirty="0">
                <a:solidFill>
                  <a:srgbClr val="000000"/>
                </a:solidFill>
                <a:effectLst/>
                <a:latin typeface="Calibri" panose="020F0502020204030204" pitchFamily="34" charset="0"/>
              </a:rPr>
              <a:t>По умолчанию мы как раз заложили Челябинское событие.</a:t>
            </a:r>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18</a:t>
            </a:fld>
            <a:endParaRPr lang="en-US" noProof="0" dirty="0"/>
          </a:p>
        </p:txBody>
      </p:sp>
    </p:spTree>
    <p:extLst>
      <p:ext uri="{BB962C8B-B14F-4D97-AF65-F5344CB8AC3E}">
        <p14:creationId xmlns:p14="http://schemas.microsoft.com/office/powerpoint/2010/main" val="3377456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solidFill>
                  <a:srgbClr val="000000"/>
                </a:solidFill>
                <a:effectLst/>
                <a:latin typeface="Calibri" panose="020F0502020204030204" pitchFamily="34" charset="0"/>
              </a:rPr>
              <a:t>Это нижняя область, тут результаты оценок сгруппированы по разным эффектам.</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19</a:t>
            </a:fld>
            <a:endParaRPr lang="en-US" noProof="0" dirty="0"/>
          </a:p>
        </p:txBody>
      </p:sp>
    </p:spTree>
    <p:extLst>
      <p:ext uri="{BB962C8B-B14F-4D97-AF65-F5344CB8AC3E}">
        <p14:creationId xmlns:p14="http://schemas.microsoft.com/office/powerpoint/2010/main" val="2225194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ru-RU" sz="1800" dirty="0">
                <a:effectLst/>
                <a:latin typeface="Calibri" panose="020F0502020204030204" pitchFamily="34" charset="0"/>
              </a:rPr>
              <a:t>Мы поговорим про достаточно большие тела</a:t>
            </a:r>
            <a:r>
              <a:rPr lang="en-US" sz="1800" dirty="0">
                <a:effectLst/>
                <a:latin typeface="Calibri" panose="020F0502020204030204" pitchFamily="34" charset="0"/>
              </a:rPr>
              <a:t> (</a:t>
            </a:r>
            <a:r>
              <a:rPr lang="ru-RU" sz="1800" dirty="0">
                <a:effectLst/>
                <a:latin typeface="Calibri" panose="020F0502020204030204" pitchFamily="34" charset="0"/>
              </a:rPr>
              <a:t>порядка 1</a:t>
            </a:r>
            <a:r>
              <a:rPr lang="en-US" sz="1800" dirty="0">
                <a:effectLst/>
                <a:latin typeface="Calibri" panose="020F0502020204030204" pitchFamily="34" charset="0"/>
              </a:rPr>
              <a:t>0 </a:t>
            </a:r>
            <a:r>
              <a:rPr lang="ru-RU" sz="1800" dirty="0">
                <a:effectLst/>
                <a:latin typeface="Calibri" panose="020F0502020204030204" pitchFamily="34" charset="0"/>
              </a:rPr>
              <a:t>метров и больше</a:t>
            </a:r>
            <a:r>
              <a:rPr lang="en-US" sz="1800" dirty="0">
                <a:effectLst/>
                <a:latin typeface="Calibri" panose="020F0502020204030204" pitchFamily="34" charset="0"/>
              </a:rPr>
              <a:t>)</a:t>
            </a:r>
            <a:r>
              <a:rPr lang="ru-RU" sz="1800" dirty="0">
                <a:effectLst/>
                <a:latin typeface="Calibri" panose="020F0502020204030204" pitchFamily="34" charset="0"/>
              </a:rPr>
              <a:t>, столкновения с которыми может приводить действительно к катастрофическим последствиям. </a:t>
            </a:r>
          </a:p>
          <a:p>
            <a:pPr marL="342900" marR="0">
              <a:spcBef>
                <a:spcPts val="0"/>
              </a:spcBef>
              <a:spcAft>
                <a:spcPts val="0"/>
              </a:spcAft>
            </a:pPr>
            <a:r>
              <a:rPr lang="ru-RU" sz="1800" dirty="0">
                <a:effectLst/>
                <a:latin typeface="Calibri" panose="020F0502020204030204" pitchFamily="34" charset="0"/>
              </a:rPr>
              <a:t>Как Челябинск, Тунгуска и </a:t>
            </a:r>
            <a:r>
              <a:rPr lang="ru-RU" sz="1800" dirty="0" err="1">
                <a:effectLst/>
                <a:latin typeface="Calibri" panose="020F0502020204030204" pitchFamily="34" charset="0"/>
              </a:rPr>
              <a:t>Чиксулуб</a:t>
            </a:r>
            <a:r>
              <a:rPr lang="ru-RU" sz="1800" dirty="0">
                <a:effectLst/>
                <a:latin typeface="Calibri" panose="020F0502020204030204" pitchFamily="34" charset="0"/>
              </a:rPr>
              <a:t> - оно взяло и прилетело. </a:t>
            </a:r>
          </a:p>
          <a:p>
            <a:pPr marL="342900" marR="0">
              <a:spcBef>
                <a:spcPts val="0"/>
              </a:spcBef>
              <a:spcAft>
                <a:spcPts val="0"/>
              </a:spcAft>
            </a:pPr>
            <a:r>
              <a:rPr lang="ru-RU" sz="1800" dirty="0">
                <a:effectLst/>
                <a:latin typeface="Calibri" panose="020F0502020204030204" pitchFamily="34" charset="0"/>
              </a:rPr>
              <a:t>Динозаврик точно считает, что нельзя недооценивать такое явление</a:t>
            </a:r>
          </a:p>
        </p:txBody>
      </p:sp>
      <p:sp>
        <p:nvSpPr>
          <p:cNvPr id="4" name="Slide Number Placeholder 3"/>
          <p:cNvSpPr>
            <a:spLocks noGrp="1"/>
          </p:cNvSpPr>
          <p:nvPr>
            <p:ph type="sldNum" sz="quarter" idx="5"/>
          </p:nvPr>
        </p:nvSpPr>
        <p:spPr/>
        <p:txBody>
          <a:bodyPr/>
          <a:lstStyle/>
          <a:p>
            <a:fld id="{45C09F48-E3F7-4432-94C0-BC9DA42EACBA}" type="slidenum">
              <a:rPr lang="en-US" noProof="0" smtClean="0"/>
              <a:t>2</a:t>
            </a:fld>
            <a:endParaRPr lang="en-US" noProof="0" dirty="0"/>
          </a:p>
        </p:txBody>
      </p:sp>
    </p:spTree>
    <p:extLst>
      <p:ext uri="{BB962C8B-B14F-4D97-AF65-F5344CB8AC3E}">
        <p14:creationId xmlns:p14="http://schemas.microsoft.com/office/powerpoint/2010/main" val="3127533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dirty="0">
                <a:effectLst/>
                <a:latin typeface="Calibri" panose="020F0502020204030204" pitchFamily="34" charset="0"/>
                <a:ea typeface="Calibri" panose="020F0502020204030204" pitchFamily="34" charset="0"/>
                <a:cs typeface="Arial" panose="020B0604020202020204" pitchFamily="34" charset="0"/>
              </a:rPr>
              <a:t>Мы так же представляем в какие стороны потенциально можно дальше двигаться. </a:t>
            </a:r>
          </a:p>
          <a:p>
            <a:r>
              <a:rPr lang="ru-RU" sz="1200" dirty="0">
                <a:effectLst/>
                <a:latin typeface="Calibri" panose="020F0502020204030204" pitchFamily="34" charset="0"/>
                <a:ea typeface="Calibri" panose="020F0502020204030204" pitchFamily="34" charset="0"/>
                <a:cs typeface="Arial" panose="020B0604020202020204" pitchFamily="34" charset="0"/>
              </a:rPr>
              <a:t>Тут стоит сказать про удары железных тел. </a:t>
            </a:r>
          </a:p>
          <a:p>
            <a:r>
              <a:rPr lang="ru-RU" sz="1200" dirty="0">
                <a:effectLst/>
                <a:latin typeface="Calibri" panose="020F0502020204030204" pitchFamily="34" charset="0"/>
                <a:ea typeface="Calibri" panose="020F0502020204030204" pitchFamily="34" charset="0"/>
                <a:cs typeface="Arial" panose="020B0604020202020204" pitchFamily="34" charset="0"/>
              </a:rPr>
              <a:t>Хоть железных тел и меньше в количественном отношении, но несут они значительно большую энергию, и последствия такого взаимодействия будут пропорционально сильнее. </a:t>
            </a:r>
          </a:p>
          <a:p>
            <a:endParaRPr lang="ru-RU" sz="1200" dirty="0">
              <a:effectLst/>
              <a:latin typeface="Calibri" panose="020F0502020204030204" pitchFamily="34" charset="0"/>
              <a:ea typeface="Calibri" panose="020F0502020204030204" pitchFamily="34" charset="0"/>
              <a:cs typeface="Arial" panose="020B0604020202020204" pitchFamily="34" charset="0"/>
            </a:endParaRPr>
          </a:p>
          <a:p>
            <a:r>
              <a:rPr lang="ru-RU" sz="1200" dirty="0">
                <a:effectLst/>
                <a:latin typeface="Calibri" panose="020F0502020204030204" pitchFamily="34" charset="0"/>
                <a:ea typeface="Calibri" panose="020F0502020204030204" pitchFamily="34" charset="0"/>
                <a:cs typeface="Arial" panose="020B0604020202020204" pitchFamily="34" charset="0"/>
              </a:rPr>
              <a:t>Так же отдельная сложность с ударами в моря и океаны, которое могут привести к образованию вол цунами. </a:t>
            </a:r>
          </a:p>
          <a:p>
            <a:r>
              <a:rPr lang="ru-RU" sz="1200" dirty="0">
                <a:effectLst/>
                <a:latin typeface="Calibri" panose="020F0502020204030204" pitchFamily="34" charset="0"/>
                <a:ea typeface="Calibri" panose="020F0502020204030204" pitchFamily="34" charset="0"/>
                <a:cs typeface="Arial" panose="020B0604020202020204" pitchFamily="34" charset="0"/>
              </a:rPr>
              <a:t>Тут отдельная сложность связанная с тем, что для оценки требуется еще учитывать путь, по которому прошла волна, а он совсем различен для разных точек удара и наблюдения.</a:t>
            </a:r>
          </a:p>
          <a:p>
            <a:endParaRPr lang="ru-RU"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i="0" dirty="0">
                <a:solidFill>
                  <a:srgbClr val="000000"/>
                </a:solidFill>
                <a:effectLst/>
                <a:latin typeface="Calibri" panose="020F0502020204030204" pitchFamily="34" charset="0"/>
              </a:rPr>
              <a:t>Нужно уточнить </a:t>
            </a:r>
            <a:r>
              <a:rPr lang="ru-RU" sz="1800" b="0" i="0" dirty="0" err="1">
                <a:solidFill>
                  <a:srgbClr val="000000"/>
                </a:solidFill>
                <a:effectLst/>
                <a:latin typeface="Calibri" panose="020F0502020204030204" pitchFamily="34" charset="0"/>
              </a:rPr>
              <a:t>обльбасть</a:t>
            </a:r>
            <a:r>
              <a:rPr lang="ru-RU" sz="1800" b="0" i="0" dirty="0">
                <a:solidFill>
                  <a:srgbClr val="000000"/>
                </a:solidFill>
                <a:effectLst/>
                <a:latin typeface="Calibri" panose="020F0502020204030204" pitchFamily="34" charset="0"/>
              </a:rPr>
              <a:t> малых давлений на больших расстояниях, выброс массы в атмосферу для долговременных последствий</a:t>
            </a:r>
          </a:p>
          <a:p>
            <a:endParaRPr lang="ru-RU" sz="1200" dirty="0">
              <a:effectLst/>
              <a:latin typeface="Calibri" panose="020F0502020204030204" pitchFamily="34" charset="0"/>
              <a:ea typeface="Calibri" panose="020F0502020204030204" pitchFamily="34" charset="0"/>
              <a:cs typeface="Arial" panose="020B0604020202020204" pitchFamily="34" charset="0"/>
            </a:endParaRPr>
          </a:p>
          <a:p>
            <a:endParaRPr lang="ru-RU" sz="1200" dirty="0">
              <a:effectLst/>
              <a:latin typeface="Calibri" panose="020F0502020204030204" pitchFamily="34" charset="0"/>
              <a:ea typeface="Calibri" panose="020F0502020204030204" pitchFamily="34" charset="0"/>
              <a:cs typeface="Arial" panose="020B0604020202020204" pitchFamily="34" charset="0"/>
            </a:endParaRPr>
          </a:p>
          <a:p>
            <a:endParaRPr lang="ru-RU" sz="1200" dirty="0">
              <a:effectLst/>
              <a:latin typeface="Calibri" panose="020F0502020204030204" pitchFamily="34" charset="0"/>
              <a:ea typeface="Calibri" panose="020F0502020204030204" pitchFamily="34" charset="0"/>
              <a:cs typeface="Arial" panose="020B0604020202020204" pitchFamily="34" charset="0"/>
            </a:endParaRPr>
          </a:p>
          <a:p>
            <a:endParaRPr lang="ru-RU" sz="1200" dirty="0">
              <a:effectLst/>
              <a:latin typeface="Calibri" panose="020F0502020204030204" pitchFamily="34" charset="0"/>
              <a:ea typeface="Calibri" panose="020F0502020204030204" pitchFamily="34" charset="0"/>
              <a:cs typeface="Arial" panose="020B0604020202020204" pitchFamily="34" charset="0"/>
            </a:endParaRPr>
          </a:p>
          <a:p>
            <a:r>
              <a:rPr lang="ru-RU" sz="1200" dirty="0">
                <a:effectLst/>
                <a:latin typeface="Calibri" panose="020F0502020204030204" pitchFamily="34" charset="0"/>
                <a:ea typeface="Calibri" panose="020F0502020204030204" pitchFamily="34" charset="0"/>
                <a:cs typeface="Arial" panose="020B0604020202020204" pitchFamily="34" charset="0"/>
              </a:rPr>
              <a:t>При ударах крупных тел рассчитать эффект от действия цунами на разных расстояниях от центра удара не представляется возможным, так как этот эффект зависит не только от расстояния, но и от пути, который различен для разных точек удара и наблюдения.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effectLst/>
                <a:latin typeface="Calibri" panose="020F0502020204030204" pitchFamily="34" charset="0"/>
                <a:ea typeface="Calibri" panose="020F0502020204030204" pitchFamily="34" charset="0"/>
                <a:cs typeface="Arial" panose="020B0604020202020204" pitchFamily="34" charset="0"/>
              </a:rPr>
              <a:t>Но для оценки опасности необходимо определить начальные амплитуды волны цунами для разных сценариев удара. Кроме прямого воздействия волн опасными могут оказаться выбросы воды и содержащихся в ней солей в атмосферу, как выпадающие на сушу вблизи места удара, так и мелкодисперсные, распыленные в атмосфере.</a:t>
            </a:r>
            <a:endParaRPr lang="ru-RU" sz="1200" dirty="0"/>
          </a:p>
          <a:p>
            <a:endParaRPr lang="ru-RU" dirty="0"/>
          </a:p>
          <a:p>
            <a:r>
              <a:rPr lang="ru-RU" sz="1200" dirty="0">
                <a:solidFill>
                  <a:schemeClr val="tx2"/>
                </a:solidFill>
                <a:effectLst/>
                <a:latin typeface="Calibri" panose="020F0502020204030204" pitchFamily="34" charset="0"/>
                <a:ea typeface="Calibri" panose="020F0502020204030204" pitchFamily="34" charset="0"/>
                <a:cs typeface="Arial" panose="020B0604020202020204" pitchFamily="34" charset="0"/>
              </a:rPr>
              <a:t>Железные астероиды составляют от 3 до 10% среди всех астероидов</a:t>
            </a:r>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20</a:t>
            </a:fld>
            <a:endParaRPr lang="en-US" noProof="0" dirty="0"/>
          </a:p>
        </p:txBody>
      </p:sp>
    </p:spTree>
    <p:extLst>
      <p:ext uri="{BB962C8B-B14F-4D97-AF65-F5344CB8AC3E}">
        <p14:creationId xmlns:p14="http://schemas.microsoft.com/office/powerpoint/2010/main" val="130551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9F48-E3F7-4432-94C0-BC9DA42EA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112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marR="0">
              <a:spcBef>
                <a:spcPts val="0"/>
              </a:spcBef>
              <a:spcAft>
                <a:spcPts val="0"/>
              </a:spcAft>
            </a:pPr>
            <a:r>
              <a:rPr lang="ru-RU" sz="1800" dirty="0">
                <a:effectLst/>
                <a:latin typeface="Calibri" panose="020F0502020204030204" pitchFamily="34" charset="0"/>
              </a:rPr>
              <a:t>Основная цель - разработать инструмент, который прост в использовании и будет давать хорошую быструю оценку всех опасных эффектов от крупных метеороидов.</a:t>
            </a:r>
          </a:p>
          <a:p>
            <a:pPr marL="342900" marR="0">
              <a:spcBef>
                <a:spcPts val="0"/>
              </a:spcBef>
              <a:spcAft>
                <a:spcPts val="0"/>
              </a:spcAft>
            </a:pPr>
            <a:r>
              <a:rPr lang="ru-RU" sz="1800" dirty="0">
                <a:effectLst/>
                <a:latin typeface="Calibri" panose="020F0502020204030204" pitchFamily="34" charset="0"/>
              </a:rPr>
              <a:t>Мы не в состоянии провести исследование физического процесса в лаборатории. Или повторить его.</a:t>
            </a:r>
          </a:p>
          <a:p>
            <a:pPr marL="342900" marR="0">
              <a:spcBef>
                <a:spcPts val="0"/>
              </a:spcBef>
              <a:spcAft>
                <a:spcPts val="0"/>
              </a:spcAft>
            </a:pPr>
            <a:r>
              <a:rPr lang="ru-RU" sz="1800" dirty="0">
                <a:effectLst/>
                <a:latin typeface="Calibri" panose="020F0502020204030204" pitchFamily="34" charset="0"/>
              </a:rPr>
              <a:t>А численное моделирование очень </a:t>
            </a:r>
            <a:r>
              <a:rPr lang="ru-RU" sz="1800" dirty="0" err="1">
                <a:effectLst/>
                <a:latin typeface="Calibri" panose="020F0502020204030204" pitchFamily="34" charset="0"/>
              </a:rPr>
              <a:t>трудозатратно</a:t>
            </a:r>
            <a:r>
              <a:rPr lang="ru-RU" sz="1800" dirty="0">
                <a:effectLst/>
                <a:latin typeface="Calibri" panose="020F0502020204030204" pitchFamily="34" charset="0"/>
              </a:rPr>
              <a:t>, очень не быстро, требует больших вычислительных мощностей.</a:t>
            </a:r>
          </a:p>
          <a:p>
            <a:pPr marL="342900" marR="0">
              <a:spcBef>
                <a:spcPts val="0"/>
              </a:spcBef>
              <a:spcAft>
                <a:spcPts val="0"/>
              </a:spcAft>
            </a:pPr>
            <a:r>
              <a:rPr lang="ru-RU" sz="1800" dirty="0">
                <a:effectLst/>
                <a:latin typeface="Calibri" panose="020F0502020204030204" pitchFamily="34" charset="0"/>
              </a:rPr>
              <a:t>Соотношения подобия работают быстро.</a:t>
            </a:r>
          </a:p>
          <a:p>
            <a:pPr marL="342900" marR="0">
              <a:spcBef>
                <a:spcPts val="0"/>
              </a:spcBef>
              <a:spcAft>
                <a:spcPts val="0"/>
              </a:spcAft>
            </a:pPr>
            <a:r>
              <a:rPr lang="ru-RU" sz="1800" dirty="0">
                <a:effectLst/>
                <a:latin typeface="Calibri" panose="020F0502020204030204" pitchFamily="34" charset="0"/>
              </a:rPr>
              <a:t>Прибавляя к этому возможность простого использования, получим отличный инструмент, которым могут пользоваться разные специальные службы, например МЧС, ученые и просто любители</a:t>
            </a:r>
          </a:p>
          <a:p>
            <a:pPr marL="342900" marR="0">
              <a:spcBef>
                <a:spcPts val="0"/>
              </a:spcBef>
              <a:spcAft>
                <a:spcPts val="0"/>
              </a:spcAft>
            </a:pPr>
            <a:r>
              <a:rPr lang="ru-RU" sz="1800" dirty="0">
                <a:effectLst/>
                <a:latin typeface="Calibri" panose="020F0502020204030204" pitchFamily="34" charset="0"/>
              </a:rPr>
              <a:t>например, прогноз погоды с метеоритной опасностью в вашем смартфоне</a:t>
            </a:r>
          </a:p>
          <a:p>
            <a:endParaRPr lang="en-US" dirty="0"/>
          </a:p>
        </p:txBody>
      </p:sp>
      <p:sp>
        <p:nvSpPr>
          <p:cNvPr id="4" name="Номер слайда 3"/>
          <p:cNvSpPr>
            <a:spLocks noGrp="1"/>
          </p:cNvSpPr>
          <p:nvPr>
            <p:ph type="sldNum" sz="quarter" idx="10"/>
          </p:nvPr>
        </p:nvSpPr>
        <p:spPr/>
        <p:txBody>
          <a:bodyPr/>
          <a:lstStyle/>
          <a:p>
            <a:fld id="{B17BC7F0-C207-4616-A529-74E5DE31F492}" type="slidenum">
              <a:rPr lang="ru-RU" smtClean="0"/>
              <a:t>24</a:t>
            </a:fld>
            <a:endParaRPr lang="ru-RU"/>
          </a:p>
        </p:txBody>
      </p:sp>
    </p:spTree>
    <p:extLst>
      <p:ext uri="{BB962C8B-B14F-4D97-AF65-F5344CB8AC3E}">
        <p14:creationId xmlns:p14="http://schemas.microsoft.com/office/powerpoint/2010/main" val="2184895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Кратер сам по себе также обладает некоторыми характеристиками такими как размер и глубина переходного и финального кратера, а так же выбросы из него. </a:t>
            </a:r>
          </a:p>
          <a:p>
            <a:r>
              <a:rPr lang="ru-RU" dirty="0"/>
              <a:t>Тут мы использовали одну широко распространенную модель.</a:t>
            </a:r>
          </a:p>
          <a:p>
            <a:r>
              <a:rPr lang="ru-RU" dirty="0"/>
              <a:t>Вы видите то, как отображаются результаты на нашем сайте для характеристик кратеров и выбросов из них. И вводимые параметры для которых получена оценка.</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25</a:t>
            </a:fld>
            <a:endParaRPr lang="en-US" noProof="0" dirty="0"/>
          </a:p>
        </p:txBody>
      </p:sp>
    </p:spTree>
    <p:extLst>
      <p:ext uri="{BB962C8B-B14F-4D97-AF65-F5344CB8AC3E}">
        <p14:creationId xmlns:p14="http://schemas.microsoft.com/office/powerpoint/2010/main" val="1204043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a:solidFill>
                  <a:srgbClr val="C00000"/>
                </a:solidFill>
              </a:rPr>
              <a:t>Было рассмотрено около 80 вариантов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a:solidFill>
                  <a:srgbClr val="C00000"/>
                </a:solidFill>
              </a:rPr>
              <a:t>рассматривались тела с размерами от 20 до 3000 м, входящие в атмосферу под углами от 15 до 90° со скоростями входа от 11 до 70 км/с</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a:solidFill>
                  <a:srgbClr val="C00000"/>
                </a:solidFill>
              </a:rPr>
              <a:t>Показано распределение рассмотренных вариантов по энергии и по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a:solidFill>
                  <a:srgbClr val="C00000"/>
                </a:solidFill>
              </a:rPr>
              <a:t>высоте на которой происходит основное энерговыделение. </a:t>
            </a:r>
          </a:p>
        </p:txBody>
      </p:sp>
      <p:sp>
        <p:nvSpPr>
          <p:cNvPr id="4" name="Номер слайда 3"/>
          <p:cNvSpPr>
            <a:spLocks noGrp="1"/>
          </p:cNvSpPr>
          <p:nvPr>
            <p:ph type="sldNum" sz="quarter" idx="10"/>
          </p:nvPr>
        </p:nvSpPr>
        <p:spPr/>
        <p:txBody>
          <a:bodyPr/>
          <a:lstStyle/>
          <a:p>
            <a:fld id="{B17BC7F0-C207-4616-A529-74E5DE31F492}" type="slidenum">
              <a:rPr lang="ru-RU" smtClean="0"/>
              <a:t>26</a:t>
            </a:fld>
            <a:endParaRPr lang="ru-RU"/>
          </a:p>
        </p:txBody>
      </p:sp>
    </p:spTree>
    <p:extLst>
      <p:ext uri="{BB962C8B-B14F-4D97-AF65-F5344CB8AC3E}">
        <p14:creationId xmlns:p14="http://schemas.microsoft.com/office/powerpoint/2010/main" val="368619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Шкала? Закраска цвет</a:t>
            </a:r>
          </a:p>
          <a:p>
            <a:r>
              <a:rPr lang="ru-RU" dirty="0"/>
              <a:t>Приближение лучистой теплопроводности</a:t>
            </a:r>
            <a:endParaRPr lang="en-US" dirty="0"/>
          </a:p>
          <a:p>
            <a:r>
              <a:rPr lang="en-US" dirty="0"/>
              <a:t>Our approach is based on quasi-liquid model of meteoroid interaction with Earth's atmosphere</a:t>
            </a:r>
          </a:p>
          <a:p>
            <a:r>
              <a:rPr lang="en-US" dirty="0"/>
              <a:t>Great respect for colleagues doing it</a:t>
            </a:r>
          </a:p>
          <a:p>
            <a:endParaRPr lang="en-US" dirty="0"/>
          </a:p>
          <a:p>
            <a:pPr marL="342900" marR="0">
              <a:spcBef>
                <a:spcPts val="0"/>
              </a:spcBef>
              <a:spcAft>
                <a:spcPts val="0"/>
              </a:spcAft>
            </a:pPr>
            <a:r>
              <a:rPr lang="ru-RU" sz="1200" dirty="0">
                <a:effectLst/>
                <a:latin typeface="Calibri" panose="020F0502020204030204" pitchFamily="34" charset="0"/>
              </a:rPr>
              <a:t>Для оценки последствий использовалась специально разработанная квази-жидкостная модель</a:t>
            </a:r>
          </a:p>
          <a:p>
            <a:pPr marL="342900" marR="0">
              <a:spcBef>
                <a:spcPts val="0"/>
              </a:spcBef>
              <a:spcAft>
                <a:spcPts val="0"/>
              </a:spcAft>
            </a:pPr>
            <a:r>
              <a:rPr lang="ru-RU" sz="1200" dirty="0">
                <a:effectLst/>
                <a:latin typeface="Calibri" panose="020F0502020204030204" pitchFamily="34" charset="0"/>
              </a:rPr>
              <a:t>Предполагается, что деформация космических тел начинается на высотах, где аэродинамическая нагрузка существенно превышает их прочность. То  есть тело уже полностью разрушено и его можно считать квази-жидким</a:t>
            </a:r>
          </a:p>
          <a:p>
            <a:pPr marL="342900" marR="0">
              <a:spcBef>
                <a:spcPts val="0"/>
              </a:spcBef>
              <a:spcAft>
                <a:spcPts val="0"/>
              </a:spcAft>
            </a:pPr>
            <a:r>
              <a:rPr lang="ru-RU" sz="1200" dirty="0">
                <a:effectLst/>
                <a:latin typeface="Calibri" panose="020F0502020204030204" pitchFamily="34" charset="0"/>
              </a:rPr>
              <a:t>Само моделирование проводилось в 2 этапа. Сначала считалось движение в атмосфере, с учетом деформации, торможения, фрагментации и испарения. </a:t>
            </a:r>
          </a:p>
          <a:p>
            <a:pPr marL="342900" marR="0">
              <a:spcBef>
                <a:spcPts val="0"/>
              </a:spcBef>
              <a:spcAft>
                <a:spcPts val="0"/>
              </a:spcAft>
            </a:pPr>
            <a:r>
              <a:rPr lang="ru-RU" sz="1200" dirty="0">
                <a:effectLst/>
                <a:latin typeface="Calibri" panose="020F0502020204030204" pitchFamily="34" charset="0"/>
              </a:rPr>
              <a:t>Излучение, падающее на поверхность тела, используется для расчета его испарения</a:t>
            </a:r>
          </a:p>
          <a:p>
            <a:pPr marL="342900" marR="0">
              <a:spcBef>
                <a:spcPts val="0"/>
              </a:spcBef>
              <a:spcAft>
                <a:spcPts val="0"/>
              </a:spcAft>
            </a:pPr>
            <a:r>
              <a:rPr lang="ru-RU" sz="1200" dirty="0">
                <a:effectLst/>
                <a:latin typeface="Calibri" panose="020F0502020204030204" pitchFamily="34" charset="0"/>
              </a:rPr>
              <a:t>Когда скорость существенно уменьшалась (в 5 раз, то есть почти полностью терялась начальная кинетическая энергия), начинался второй этап.</a:t>
            </a:r>
          </a:p>
          <a:p>
            <a:pPr marL="342900" marR="0">
              <a:spcBef>
                <a:spcPts val="0"/>
              </a:spcBef>
              <a:spcAft>
                <a:spcPts val="0"/>
              </a:spcAft>
            </a:pPr>
            <a:r>
              <a:rPr lang="ru-RU" sz="1200" dirty="0">
                <a:effectLst/>
                <a:latin typeface="Calibri" panose="020F0502020204030204" pitchFamily="34" charset="0"/>
              </a:rPr>
              <a:t>Полученные на первом этапе физические параметры использовались как начальные данные для моделирования распространения образования кратера, ударной волны и для расчета потоков излучения.</a:t>
            </a:r>
          </a:p>
          <a:p>
            <a:pPr marL="342900" marR="0">
              <a:spcBef>
                <a:spcPts val="0"/>
              </a:spcBef>
              <a:spcAft>
                <a:spcPts val="0"/>
              </a:spcAft>
            </a:pPr>
            <a:endParaRPr lang="ru-RU" sz="1200" dirty="0">
              <a:effectLst/>
              <a:latin typeface="Calibri" panose="020F0502020204030204" pitchFamily="34" charset="0"/>
            </a:endParaRPr>
          </a:p>
          <a:p>
            <a:pPr marL="342900" marR="0">
              <a:spcBef>
                <a:spcPts val="0"/>
              </a:spcBef>
              <a:spcAft>
                <a:spcPts val="0"/>
              </a:spcAft>
            </a:pPr>
            <a:r>
              <a:rPr lang="ru-RU" sz="1200" dirty="0">
                <a:effectLst/>
                <a:latin typeface="Calibri" panose="020F0502020204030204" pitchFamily="34" charset="0"/>
              </a:rPr>
              <a:t>Все эффекты добавить?</a:t>
            </a:r>
          </a:p>
          <a:p>
            <a:endParaRPr lang="en-US" dirty="0"/>
          </a:p>
          <a:p>
            <a:endParaRPr lang="ru-RU" dirty="0"/>
          </a:p>
        </p:txBody>
      </p:sp>
      <p:sp>
        <p:nvSpPr>
          <p:cNvPr id="4" name="Номер слайда 3"/>
          <p:cNvSpPr>
            <a:spLocks noGrp="1"/>
          </p:cNvSpPr>
          <p:nvPr>
            <p:ph type="sldNum" sz="quarter" idx="10"/>
          </p:nvPr>
        </p:nvSpPr>
        <p:spPr/>
        <p:txBody>
          <a:bodyPr/>
          <a:lstStyle/>
          <a:p>
            <a:fld id="{D26A0CDA-F96B-4EED-BF07-5450C35DA495}" type="slidenum">
              <a:rPr lang="en-US" smtClean="0"/>
              <a:t>27</a:t>
            </a:fld>
            <a:endParaRPr lang="en-US"/>
          </a:p>
        </p:txBody>
      </p:sp>
    </p:spTree>
    <p:extLst>
      <p:ext uri="{BB962C8B-B14F-4D97-AF65-F5344CB8AC3E}">
        <p14:creationId xmlns:p14="http://schemas.microsoft.com/office/powerpoint/2010/main" val="506934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a:solidFill>
                  <a:srgbClr val="C00000"/>
                </a:solidFill>
              </a:rPr>
              <a:t>Было рассмотрено около 80 вариантов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a:solidFill>
                  <a:srgbClr val="C00000"/>
                </a:solidFill>
              </a:rPr>
              <a:t>рассматривались тела с размерами от 20 до 3000 м, входящие в атмосферу под углами от 15 до 90° со скоростями входа от 11 до 70 км/с</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a:solidFill>
                  <a:srgbClr val="C00000"/>
                </a:solidFill>
              </a:rPr>
              <a:t>Показано распределение рассмотренных вариантов по энергии и по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a:solidFill>
                  <a:srgbClr val="C00000"/>
                </a:solidFill>
              </a:rPr>
              <a:t>высоте на которой происходит основное энерговыделение. </a:t>
            </a:r>
          </a:p>
        </p:txBody>
      </p:sp>
      <p:sp>
        <p:nvSpPr>
          <p:cNvPr id="4" name="Номер слайда 3"/>
          <p:cNvSpPr>
            <a:spLocks noGrp="1"/>
          </p:cNvSpPr>
          <p:nvPr>
            <p:ph type="sldNum" sz="quarter" idx="10"/>
          </p:nvPr>
        </p:nvSpPr>
        <p:spPr/>
        <p:txBody>
          <a:bodyPr/>
          <a:lstStyle/>
          <a:p>
            <a:fld id="{B17BC7F0-C207-4616-A529-74E5DE31F492}" type="slidenum">
              <a:rPr lang="ru-RU" smtClean="0"/>
              <a:t>28</a:t>
            </a:fld>
            <a:endParaRPr lang="ru-RU"/>
          </a:p>
        </p:txBody>
      </p:sp>
    </p:spTree>
    <p:extLst>
      <p:ext uri="{BB962C8B-B14F-4D97-AF65-F5344CB8AC3E}">
        <p14:creationId xmlns:p14="http://schemas.microsoft.com/office/powerpoint/2010/main" val="368619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Тут  </a:t>
            </a:r>
            <a:r>
              <a:rPr lang="ru-RU" dirty="0" err="1"/>
              <a:t>показоно</a:t>
            </a:r>
            <a:r>
              <a:rPr lang="ru-RU" dirty="0"/>
              <a:t> как выглядят оценки на сайте калькулятора</a:t>
            </a:r>
          </a:p>
          <a:p>
            <a:r>
              <a:rPr lang="ru-RU" dirty="0"/>
              <a:t>В качестве иллюстрации показано как меняется магнитуда и </a:t>
            </a:r>
            <a:r>
              <a:rPr lang="ru-RU" dirty="0" err="1"/>
              <a:t>максмимальная</a:t>
            </a:r>
            <a:r>
              <a:rPr lang="ru-RU" dirty="0"/>
              <a:t> скорость поверхности Земли от размера тела</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29</a:t>
            </a:fld>
            <a:endParaRPr lang="en-US" noProof="0" dirty="0"/>
          </a:p>
        </p:txBody>
      </p:sp>
    </p:spTree>
    <p:extLst>
      <p:ext uri="{BB962C8B-B14F-4D97-AF65-F5344CB8AC3E}">
        <p14:creationId xmlns:p14="http://schemas.microsoft.com/office/powerpoint/2010/main" val="1596864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Итак для оценки избыточного давления в произвольной точке пространства нам нужна высота нашего источника, положение центра распределения, все параметры </a:t>
            </a:r>
            <a:r>
              <a:rPr lang="ru-RU" dirty="0" err="1"/>
              <a:t>импактора</a:t>
            </a:r>
            <a:r>
              <a:rPr lang="ru-RU" dirty="0"/>
              <a:t>. </a:t>
            </a:r>
            <a:endParaRPr lang="en-US" dirty="0"/>
          </a:p>
          <a:p>
            <a:r>
              <a:rPr lang="ru-RU" dirty="0"/>
              <a:t>Так же тут есть параметр </a:t>
            </a:r>
            <a:r>
              <a:rPr lang="ru-RU" dirty="0" err="1"/>
              <a:t>el</a:t>
            </a:r>
            <a:r>
              <a:rPr lang="ru-RU" dirty="0"/>
              <a:t>, призванный учесть неоднородность поля по разным направлениям. </a:t>
            </a:r>
            <a:endParaRPr lang="en-US" dirty="0"/>
          </a:p>
          <a:p>
            <a:r>
              <a:rPr lang="ru-RU" dirty="0"/>
              <a:t>По сути, мы описываем линию уровня двумя сшитыми полу-эллипсами.</a:t>
            </a:r>
          </a:p>
          <a:p>
            <a:r>
              <a:rPr lang="ru-RU" dirty="0"/>
              <a:t>К опасным факторам ударной волны относится не только избыточное давление, но и скорость ветра за фронтом. </a:t>
            </a:r>
            <a:endParaRPr lang="en-US" dirty="0"/>
          </a:p>
          <a:p>
            <a:r>
              <a:rPr lang="ru-RU" dirty="0"/>
              <a:t>Скорость ветра ща фронтом можно получить из оценки избыточного давления.</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30</a:t>
            </a:fld>
            <a:endParaRPr lang="en-US" noProof="0" dirty="0"/>
          </a:p>
        </p:txBody>
      </p:sp>
    </p:spTree>
    <p:extLst>
      <p:ext uri="{BB962C8B-B14F-4D97-AF65-F5344CB8AC3E}">
        <p14:creationId xmlns:p14="http://schemas.microsoft.com/office/powerpoint/2010/main" val="303870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dirty="0">
                <a:solidFill>
                  <a:srgbClr val="000000"/>
                </a:solidFill>
                <a:effectLst/>
                <a:latin typeface="Calibri" panose="020F0502020204030204" pitchFamily="34" charset="0"/>
              </a:rPr>
              <a:t>На слайде представлен интерфейс ввода параметров в простом режиме. Мы сделали 2е формы ввода. </a:t>
            </a:r>
          </a:p>
          <a:p>
            <a:r>
              <a:rPr lang="ru-RU" sz="1800" dirty="0">
                <a:solidFill>
                  <a:srgbClr val="000000"/>
                </a:solidFill>
                <a:effectLst/>
                <a:latin typeface="Calibri" panose="020F0502020204030204" pitchFamily="34" charset="0"/>
              </a:rPr>
              <a:t>В простом режиме вам нужно лишь указать параметры ударника и точку наблюдения и Вы сразу увидите оценки поражающих факторов. </a:t>
            </a:r>
          </a:p>
          <a:p>
            <a:r>
              <a:rPr lang="ru-RU" sz="1800" dirty="0">
                <a:solidFill>
                  <a:srgbClr val="000000"/>
                </a:solidFill>
                <a:effectLst/>
                <a:latin typeface="Calibri" panose="020F0502020204030204" pitchFamily="34" charset="0"/>
              </a:rPr>
              <a:t>По умолчанию мы как раз заложили Челябинское событие.</a:t>
            </a:r>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31</a:t>
            </a:fld>
            <a:endParaRPr lang="en-US" noProof="0" dirty="0"/>
          </a:p>
        </p:txBody>
      </p:sp>
    </p:spTree>
    <p:extLst>
      <p:ext uri="{BB962C8B-B14F-4D97-AF65-F5344CB8AC3E}">
        <p14:creationId xmlns:p14="http://schemas.microsoft.com/office/powerpoint/2010/main" val="3377456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marR="0">
              <a:spcBef>
                <a:spcPts val="0"/>
              </a:spcBef>
              <a:spcAft>
                <a:spcPts val="0"/>
              </a:spcAft>
            </a:pPr>
            <a:r>
              <a:rPr lang="ru-RU" sz="1800" dirty="0">
                <a:effectLst/>
                <a:latin typeface="Calibri" panose="020F0502020204030204" pitchFamily="34" charset="0"/>
              </a:rPr>
              <a:t>Основная цель - разработать инструмент, который прост в использовании и будет давать хорошую быструю оценку всех опасных эффектов от крупных метеороидов.</a:t>
            </a:r>
          </a:p>
          <a:p>
            <a:pPr marL="342900" marR="0">
              <a:spcBef>
                <a:spcPts val="0"/>
              </a:spcBef>
              <a:spcAft>
                <a:spcPts val="0"/>
              </a:spcAft>
            </a:pPr>
            <a:r>
              <a:rPr lang="ru-RU" sz="1800" dirty="0">
                <a:effectLst/>
                <a:latin typeface="Calibri" panose="020F0502020204030204" pitchFamily="34" charset="0"/>
              </a:rPr>
              <a:t>Мы не в состоянии провести исследование физического процесса в лаборатории. Или повторить его.</a:t>
            </a:r>
          </a:p>
          <a:p>
            <a:pPr marL="342900" marR="0">
              <a:spcBef>
                <a:spcPts val="0"/>
              </a:spcBef>
              <a:spcAft>
                <a:spcPts val="0"/>
              </a:spcAft>
            </a:pPr>
            <a:r>
              <a:rPr lang="ru-RU" sz="1800" dirty="0">
                <a:effectLst/>
                <a:latin typeface="Calibri" panose="020F0502020204030204" pitchFamily="34" charset="0"/>
              </a:rPr>
              <a:t>А численное моделирование очень </a:t>
            </a:r>
            <a:r>
              <a:rPr lang="ru-RU" sz="1800" dirty="0" err="1">
                <a:effectLst/>
                <a:latin typeface="Calibri" panose="020F0502020204030204" pitchFamily="34" charset="0"/>
              </a:rPr>
              <a:t>трудозатратно</a:t>
            </a:r>
            <a:r>
              <a:rPr lang="ru-RU" sz="1800" dirty="0">
                <a:effectLst/>
                <a:latin typeface="Calibri" panose="020F0502020204030204" pitchFamily="34" charset="0"/>
              </a:rPr>
              <a:t>, очень не быстро, требует больших вычислительных мощностей.</a:t>
            </a:r>
          </a:p>
          <a:p>
            <a:pPr marL="342900" marR="0">
              <a:spcBef>
                <a:spcPts val="0"/>
              </a:spcBef>
              <a:spcAft>
                <a:spcPts val="0"/>
              </a:spcAft>
            </a:pPr>
            <a:r>
              <a:rPr lang="ru-RU" sz="1800" dirty="0">
                <a:effectLst/>
                <a:latin typeface="Calibri" panose="020F0502020204030204" pitchFamily="34" charset="0"/>
              </a:rPr>
              <a:t>Соотношения подобия работают быстро.</a:t>
            </a:r>
          </a:p>
          <a:p>
            <a:pPr marL="342900" marR="0">
              <a:spcBef>
                <a:spcPts val="0"/>
              </a:spcBef>
              <a:spcAft>
                <a:spcPts val="0"/>
              </a:spcAft>
            </a:pPr>
            <a:r>
              <a:rPr lang="ru-RU" sz="1800" dirty="0">
                <a:effectLst/>
                <a:latin typeface="Calibri" panose="020F0502020204030204" pitchFamily="34" charset="0"/>
              </a:rPr>
              <a:t>Прибавляя к этому возможность простого использования, получим отличный инструмент, которым могут пользоваться разные специальные службы, например МЧС, ученые и просто любители</a:t>
            </a:r>
          </a:p>
          <a:p>
            <a:pPr marL="342900" marR="0">
              <a:spcBef>
                <a:spcPts val="0"/>
              </a:spcBef>
              <a:spcAft>
                <a:spcPts val="0"/>
              </a:spcAft>
            </a:pPr>
            <a:r>
              <a:rPr lang="ru-RU" sz="1800" dirty="0">
                <a:effectLst/>
                <a:latin typeface="Calibri" panose="020F0502020204030204" pitchFamily="34" charset="0"/>
              </a:rPr>
              <a:t>например, прогноз погоды с метеоритной опасностью в вашем смартфоне</a:t>
            </a:r>
          </a:p>
          <a:p>
            <a:endParaRPr lang="en-US" dirty="0"/>
          </a:p>
        </p:txBody>
      </p:sp>
      <p:sp>
        <p:nvSpPr>
          <p:cNvPr id="4" name="Номер слайда 3"/>
          <p:cNvSpPr>
            <a:spLocks noGrp="1"/>
          </p:cNvSpPr>
          <p:nvPr>
            <p:ph type="sldNum" sz="quarter" idx="10"/>
          </p:nvPr>
        </p:nvSpPr>
        <p:spPr/>
        <p:txBody>
          <a:bodyPr/>
          <a:lstStyle/>
          <a:p>
            <a:fld id="{B17BC7F0-C207-4616-A529-74E5DE31F492}" type="slidenum">
              <a:rPr lang="ru-RU" smtClean="0"/>
              <a:t>3</a:t>
            </a:fld>
            <a:endParaRPr lang="ru-RU"/>
          </a:p>
        </p:txBody>
      </p:sp>
    </p:spTree>
    <p:extLst>
      <p:ext uri="{BB962C8B-B14F-4D97-AF65-F5344CB8AC3E}">
        <p14:creationId xmlns:p14="http://schemas.microsoft.com/office/powerpoint/2010/main" val="29804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solidFill>
                  <a:srgbClr val="000000"/>
                </a:solidFill>
                <a:effectLst/>
                <a:latin typeface="Calibri" panose="020F0502020204030204" pitchFamily="34" charset="0"/>
              </a:rPr>
              <a:t>Это нижняя область, тут результаты оценок сгруппированы по разным эффектам.</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32</a:t>
            </a:fld>
            <a:endParaRPr lang="en-US" noProof="0" dirty="0"/>
          </a:p>
        </p:txBody>
      </p:sp>
    </p:spTree>
    <p:extLst>
      <p:ext uri="{BB962C8B-B14F-4D97-AF65-F5344CB8AC3E}">
        <p14:creationId xmlns:p14="http://schemas.microsoft.com/office/powerpoint/2010/main" val="2225194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Наша оценка хорошо согласуется с Челябинским событием - с зоной разбитых стекол и других повреждений.</a:t>
            </a:r>
            <a:endParaRPr lang="en-US" dirty="0"/>
          </a:p>
        </p:txBody>
      </p:sp>
      <p:sp>
        <p:nvSpPr>
          <p:cNvPr id="4" name="Номер слайда 3"/>
          <p:cNvSpPr>
            <a:spLocks noGrp="1"/>
          </p:cNvSpPr>
          <p:nvPr>
            <p:ph type="sldNum" sz="quarter" idx="10"/>
          </p:nvPr>
        </p:nvSpPr>
        <p:spPr/>
        <p:txBody>
          <a:bodyPr/>
          <a:lstStyle/>
          <a:p>
            <a:fld id="{B17BC7F0-C207-4616-A529-74E5DE31F492}" type="slidenum">
              <a:rPr lang="ru-RU" smtClean="0"/>
              <a:t>33</a:t>
            </a:fld>
            <a:endParaRPr lang="ru-RU"/>
          </a:p>
        </p:txBody>
      </p:sp>
    </p:spTree>
    <p:extLst>
      <p:ext uri="{BB962C8B-B14F-4D97-AF65-F5344CB8AC3E}">
        <p14:creationId xmlns:p14="http://schemas.microsoft.com/office/powerpoint/2010/main" val="2454819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800" dirty="0">
                <a:solidFill>
                  <a:srgbClr val="000000"/>
                </a:solidFill>
                <a:effectLst/>
                <a:latin typeface="Calibri" panose="020F0502020204030204" pitchFamily="34" charset="0"/>
              </a:rPr>
              <a:t>На слайде представлен интерфейс ввода параметров в простом режиме. Мы сделали 2е формы ввода. </a:t>
            </a:r>
          </a:p>
          <a:p>
            <a:r>
              <a:rPr lang="ru-RU" sz="1800" dirty="0">
                <a:solidFill>
                  <a:srgbClr val="000000"/>
                </a:solidFill>
                <a:effectLst/>
                <a:latin typeface="Calibri" panose="020F0502020204030204" pitchFamily="34" charset="0"/>
              </a:rPr>
              <a:t>В простом режиме вам нужно лишь указать параметры ударника и точку наблюдения и Вы сразу увидите оценки поражающих факторов. </a:t>
            </a:r>
          </a:p>
          <a:p>
            <a:r>
              <a:rPr lang="ru-RU" sz="1800" dirty="0">
                <a:solidFill>
                  <a:srgbClr val="000000"/>
                </a:solidFill>
                <a:effectLst/>
                <a:latin typeface="Calibri" panose="020F0502020204030204" pitchFamily="34" charset="0"/>
              </a:rPr>
              <a:t>По умолчанию мы как раз заложили Челябинское событие.</a:t>
            </a:r>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34</a:t>
            </a:fld>
            <a:endParaRPr lang="en-US" noProof="0" dirty="0"/>
          </a:p>
        </p:txBody>
      </p:sp>
    </p:spTree>
    <p:extLst>
      <p:ext uri="{BB962C8B-B14F-4D97-AF65-F5344CB8AC3E}">
        <p14:creationId xmlns:p14="http://schemas.microsoft.com/office/powerpoint/2010/main" val="3377456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solidFill>
                  <a:srgbClr val="000000"/>
                </a:solidFill>
                <a:effectLst/>
                <a:latin typeface="Calibri" panose="020F0502020204030204" pitchFamily="34" charset="0"/>
              </a:rPr>
              <a:t>Это нижняя область, тут результаты оценок сгруппированы по разным эффектам.</a:t>
            </a:r>
          </a:p>
          <a:p>
            <a:endParaRPr lang="ru-RU" dirty="0"/>
          </a:p>
          <a:p>
            <a:endParaRPr lang="ru-RU" dirty="0"/>
          </a:p>
          <a:p>
            <a:r>
              <a:rPr lang="ru-RU" dirty="0"/>
              <a:t>Добавить </a:t>
            </a:r>
          </a:p>
        </p:txBody>
      </p:sp>
      <p:sp>
        <p:nvSpPr>
          <p:cNvPr id="4" name="Slide Number Placeholder 3"/>
          <p:cNvSpPr>
            <a:spLocks noGrp="1"/>
          </p:cNvSpPr>
          <p:nvPr>
            <p:ph type="sldNum" sz="quarter" idx="5"/>
          </p:nvPr>
        </p:nvSpPr>
        <p:spPr/>
        <p:txBody>
          <a:bodyPr/>
          <a:lstStyle/>
          <a:p>
            <a:fld id="{45C09F48-E3F7-4432-94C0-BC9DA42EACBA}" type="slidenum">
              <a:rPr lang="en-US" noProof="0" smtClean="0"/>
              <a:t>35</a:t>
            </a:fld>
            <a:endParaRPr lang="en-US" noProof="0" dirty="0"/>
          </a:p>
        </p:txBody>
      </p:sp>
    </p:spTree>
    <p:extLst>
      <p:ext uri="{BB962C8B-B14F-4D97-AF65-F5344CB8AC3E}">
        <p14:creationId xmlns:p14="http://schemas.microsoft.com/office/powerpoint/2010/main" val="2225194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marR="0">
              <a:spcBef>
                <a:spcPts val="0"/>
              </a:spcBef>
              <a:spcAft>
                <a:spcPts val="0"/>
              </a:spcAft>
            </a:pPr>
            <a:r>
              <a:rPr lang="ru-RU" sz="1800" dirty="0">
                <a:effectLst/>
                <a:latin typeface="Calibri" panose="020F0502020204030204" pitchFamily="34" charset="0"/>
              </a:rPr>
              <a:t>Для оценки последствий использовалась специально разработанная квази-жидкостная модель</a:t>
            </a:r>
          </a:p>
          <a:p>
            <a:pPr marL="342900" marR="0">
              <a:spcBef>
                <a:spcPts val="0"/>
              </a:spcBef>
              <a:spcAft>
                <a:spcPts val="0"/>
              </a:spcAft>
            </a:pPr>
            <a:r>
              <a:rPr lang="ru-RU" sz="1800" dirty="0">
                <a:effectLst/>
                <a:latin typeface="Calibri" panose="020F0502020204030204" pitchFamily="34" charset="0"/>
              </a:rPr>
              <a:t>Предполагается, что деформация космических тел начинается на высотах, где аэродинамическая нагрузка существенно превышает их прочность. То  есть тело уже полностью разрушено и его можно считать квази-жидким</a:t>
            </a:r>
          </a:p>
          <a:p>
            <a:pPr marL="342900" marR="0">
              <a:spcBef>
                <a:spcPts val="0"/>
              </a:spcBef>
              <a:spcAft>
                <a:spcPts val="0"/>
              </a:spcAft>
            </a:pPr>
            <a:r>
              <a:rPr lang="ru-RU" sz="1800" dirty="0">
                <a:effectLst/>
                <a:latin typeface="Calibri" panose="020F0502020204030204" pitchFamily="34" charset="0"/>
              </a:rPr>
              <a:t>Само моделирование проводилось в 2 этапа. Сначала считалось движение в атмосфере, с учетом деформации, торможения, фрагментации и испарения. </a:t>
            </a:r>
          </a:p>
          <a:p>
            <a:pPr marL="342900" marR="0">
              <a:spcBef>
                <a:spcPts val="0"/>
              </a:spcBef>
              <a:spcAft>
                <a:spcPts val="0"/>
              </a:spcAft>
            </a:pPr>
            <a:r>
              <a:rPr lang="ru-RU" sz="1800" dirty="0">
                <a:effectLst/>
                <a:latin typeface="Calibri" panose="020F0502020204030204" pitchFamily="34" charset="0"/>
              </a:rPr>
              <a:t>Излучение, падающее на поверхность тела, используется для расчета его испарения</a:t>
            </a:r>
          </a:p>
          <a:p>
            <a:pPr marL="342900" marR="0">
              <a:spcBef>
                <a:spcPts val="0"/>
              </a:spcBef>
              <a:spcAft>
                <a:spcPts val="0"/>
              </a:spcAft>
            </a:pPr>
            <a:r>
              <a:rPr lang="ru-RU" sz="1800" dirty="0">
                <a:effectLst/>
                <a:latin typeface="Calibri" panose="020F0502020204030204" pitchFamily="34" charset="0"/>
              </a:rPr>
              <a:t>Когда скорость существенно уменьшалась (в 5 раз, то есть почти полностью терялась начальная кинетическая энергия), начинался второй этап.</a:t>
            </a:r>
          </a:p>
          <a:p>
            <a:pPr marL="342900" marR="0">
              <a:spcBef>
                <a:spcPts val="0"/>
              </a:spcBef>
              <a:spcAft>
                <a:spcPts val="0"/>
              </a:spcAft>
            </a:pPr>
            <a:r>
              <a:rPr lang="ru-RU" sz="1800" dirty="0">
                <a:effectLst/>
                <a:latin typeface="Calibri" panose="020F0502020204030204" pitchFamily="34" charset="0"/>
              </a:rPr>
              <a:t>Полученные на первом этапе физические параметры использовались как начальные данные для моделирования распространения образования кратера, ударной волны и для расчета потоков излучения.</a:t>
            </a:r>
          </a:p>
        </p:txBody>
      </p:sp>
      <p:sp>
        <p:nvSpPr>
          <p:cNvPr id="4" name="Номер слайда 3"/>
          <p:cNvSpPr>
            <a:spLocks noGrp="1"/>
          </p:cNvSpPr>
          <p:nvPr>
            <p:ph type="sldNum" sz="quarter" idx="10"/>
          </p:nvPr>
        </p:nvSpPr>
        <p:spPr/>
        <p:txBody>
          <a:bodyPr/>
          <a:lstStyle/>
          <a:p>
            <a:fld id="{D26A0CDA-F96B-4EED-BF07-5450C35DA495}" type="slidenum">
              <a:rPr lang="en-US" smtClean="0"/>
              <a:t>36</a:t>
            </a:fld>
            <a:endParaRPr lang="en-US"/>
          </a:p>
        </p:txBody>
      </p:sp>
    </p:spTree>
    <p:extLst>
      <p:ext uri="{BB962C8B-B14F-4D97-AF65-F5344CB8AC3E}">
        <p14:creationId xmlns:p14="http://schemas.microsoft.com/office/powerpoint/2010/main" val="1384569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a:solidFill>
                  <a:srgbClr val="C00000"/>
                </a:solidFill>
              </a:rPr>
              <a:t>Было рассмотрено около 80 вариантов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a:solidFill>
                  <a:srgbClr val="C00000"/>
                </a:solidFill>
              </a:rPr>
              <a:t>рассматривались тела с размерами от 20 до 3000 м, входящие в атмосферу под углами от 15 до 90° со скоростями входа от 11 до 70 км/с</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a:solidFill>
                  <a:srgbClr val="C00000"/>
                </a:solidFill>
              </a:rPr>
              <a:t>Показано распределение рассмотренных вариантов по энергии и по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800" dirty="0">
                <a:solidFill>
                  <a:srgbClr val="C00000"/>
                </a:solidFill>
              </a:rPr>
              <a:t>высоте на которой происходит основное энерговыделение. </a:t>
            </a:r>
          </a:p>
        </p:txBody>
      </p:sp>
      <p:sp>
        <p:nvSpPr>
          <p:cNvPr id="4" name="Номер слайда 3"/>
          <p:cNvSpPr>
            <a:spLocks noGrp="1"/>
          </p:cNvSpPr>
          <p:nvPr>
            <p:ph type="sldNum" sz="quarter" idx="10"/>
          </p:nvPr>
        </p:nvSpPr>
        <p:spPr/>
        <p:txBody>
          <a:bodyPr/>
          <a:lstStyle/>
          <a:p>
            <a:fld id="{B17BC7F0-C207-4616-A529-74E5DE31F492}" type="slidenum">
              <a:rPr lang="ru-RU" smtClean="0"/>
              <a:t>37</a:t>
            </a:fld>
            <a:endParaRPr lang="ru-RU"/>
          </a:p>
        </p:txBody>
      </p:sp>
    </p:spTree>
    <p:extLst>
      <p:ext uri="{BB962C8B-B14F-4D97-AF65-F5344CB8AC3E}">
        <p14:creationId xmlns:p14="http://schemas.microsoft.com/office/powerpoint/2010/main" val="368619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 первом приближении для оценки избыточного давления можно использовать приближение точечного источника.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Это эквивалентный точечный взрыв, который генерирует такую же ударную волну, как и падение космического тела с заданными параметрами.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И этот источник располагается на определённой высоте - Эффективной высоте энерговыделения.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Оказалось, что эта высота не зависит от скорости тела и примерно равна высоте, где эта скорость уменьшается вдвое.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Для кометных тел она несколько больше чем для астероидных при остальных тех же параметрах</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r>
              <a:rPr lang="ru-RU" dirty="0"/>
              <a:t>Чем</a:t>
            </a:r>
            <a:r>
              <a:rPr lang="ru-RU" baseline="0" dirty="0"/>
              <a:t> меньше размер – тем выше торможение</a:t>
            </a:r>
          </a:p>
          <a:p>
            <a:r>
              <a:rPr lang="ru-RU" baseline="0" dirty="0"/>
              <a:t>Чем выше торможение – тем выше эффективная высота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Номер слайда 3"/>
          <p:cNvSpPr>
            <a:spLocks noGrp="1"/>
          </p:cNvSpPr>
          <p:nvPr>
            <p:ph type="sldNum" sz="quarter" idx="10"/>
          </p:nvPr>
        </p:nvSpPr>
        <p:spPr/>
        <p:txBody>
          <a:bodyPr/>
          <a:lstStyle/>
          <a:p>
            <a:fld id="{B17BC7F0-C207-4616-A529-74E5DE31F492}" type="slidenum">
              <a:rPr lang="ru-RU" smtClean="0"/>
              <a:t>38</a:t>
            </a:fld>
            <a:endParaRPr lang="ru-RU"/>
          </a:p>
        </p:txBody>
      </p:sp>
    </p:spTree>
    <p:extLst>
      <p:ext uri="{BB962C8B-B14F-4D97-AF65-F5344CB8AC3E}">
        <p14:creationId xmlns:p14="http://schemas.microsoft.com/office/powerpoint/2010/main" val="24624204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Существует 2а принципиально разных сценария удара. </a:t>
            </a:r>
            <a:endParaRPr lang="en-US" dirty="0"/>
          </a:p>
          <a:p>
            <a:r>
              <a:rPr lang="ru-RU" dirty="0"/>
              <a:t>Это воздушные взрывы и кратерообразующие удары. </a:t>
            </a:r>
            <a:endParaRPr lang="en-US" dirty="0"/>
          </a:p>
          <a:p>
            <a:r>
              <a:rPr lang="ru-RU" dirty="0"/>
              <a:t>Для воздушных взрывов стоит заметить, что на самом деле никакого взрыва при входе космического тела в атмосферу не происходит, единственный механизм энерговыделения – это торможение самого КТ, его паров и фрагментов. </a:t>
            </a:r>
            <a:endParaRPr lang="en-US" dirty="0"/>
          </a:p>
          <a:p>
            <a:r>
              <a:rPr lang="ru-RU" dirty="0"/>
              <a:t>При этом образуется ударная волна.</a:t>
            </a:r>
          </a:p>
          <a:p>
            <a:r>
              <a:rPr lang="ru-RU" dirty="0"/>
              <a:t>Эффективная высота энерговыделения позволяет нам отделить один сценарий от другого.</a:t>
            </a:r>
          </a:p>
          <a:p>
            <a:r>
              <a:rPr lang="ru-RU" dirty="0"/>
              <a:t>Так же тут отмечена переходная зона, где часть энергии выделяется в атмосфере, а оставшейся хватает для образования кратера. Такой зоне нужно уделять особое внимание.</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39</a:t>
            </a:fld>
            <a:endParaRPr lang="en-US" noProof="0" dirty="0"/>
          </a:p>
        </p:txBody>
      </p:sp>
    </p:spTree>
    <p:extLst>
      <p:ext uri="{BB962C8B-B14F-4D97-AF65-F5344CB8AC3E}">
        <p14:creationId xmlns:p14="http://schemas.microsoft.com/office/powerpoint/2010/main" val="3860807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Энерговыделение сложное центр такого энерговыделения не обязан лежать на траектории движения КТ.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И наша подмена точечным источником в целом работает, при условии что он расположен на правильной высоте и в правильном месте.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Таким образом у нас могут реализоваться варианты, где точечный источник располагается над траекторий, так и заметно ниже ее.</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Для </a:t>
            </a:r>
            <a:r>
              <a:rPr lang="en-US" dirty="0"/>
              <a:t>airburst </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Центр давления и излучения не совпадают.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Не находятся на траектории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Для кратеров давление в нуле – в точке пересечения траектории с поверхностью Земли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Для излучения вперед по траектории вылетает </a:t>
            </a:r>
            <a:r>
              <a:rPr lang="ru-RU" dirty="0" err="1"/>
              <a:t>плюм</a:t>
            </a:r>
            <a:r>
              <a:rPr lang="ru-RU" dirty="0"/>
              <a:t>, который сильно светит, тем самым смещая центр еще немного вперед и вверх по высоте</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5C09F48-E3F7-4432-94C0-BC9DA42EACBA}" type="slidenum">
              <a:rPr lang="en-US" noProof="0" smtClean="0"/>
              <a:t>40</a:t>
            </a:fld>
            <a:endParaRPr lang="en-US" noProof="0" dirty="0"/>
          </a:p>
        </p:txBody>
      </p:sp>
    </p:spTree>
    <p:extLst>
      <p:ext uri="{BB962C8B-B14F-4D97-AF65-F5344CB8AC3E}">
        <p14:creationId xmlns:p14="http://schemas.microsoft.com/office/powerpoint/2010/main" val="4061084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Тут показано, как это выглядит на нашем сайте, специально созданном для оценки последствий.</a:t>
            </a:r>
          </a:p>
          <a:p>
            <a:r>
              <a:rPr lang="ru-RU" dirty="0"/>
              <a:t>Тут также обозначен центр излучения, который не совпадает с положением центра для поля избыточного давления. </a:t>
            </a:r>
            <a:endParaRPr lang="en-US" dirty="0"/>
          </a:p>
          <a:p>
            <a:r>
              <a:rPr lang="ru-RU" dirty="0"/>
              <a:t>Значками обозначены точка входа КТ на высоте 100 км, точка пересечения траектории с поверхностью Земли и на карте обозначена точка со знаком вопроса  - это та точка в которой мы хотим узнать последствия - точка наблюдения.</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41</a:t>
            </a:fld>
            <a:endParaRPr lang="en-US" noProof="0" dirty="0"/>
          </a:p>
        </p:txBody>
      </p:sp>
    </p:spTree>
    <p:extLst>
      <p:ext uri="{BB962C8B-B14F-4D97-AF65-F5344CB8AC3E}">
        <p14:creationId xmlns:p14="http://schemas.microsoft.com/office/powerpoint/2010/main" val="409508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marR="0">
              <a:spcBef>
                <a:spcPts val="0"/>
              </a:spcBef>
              <a:spcAft>
                <a:spcPts val="0"/>
              </a:spcAft>
            </a:pPr>
            <a:r>
              <a:rPr lang="ru-RU" sz="1800" dirty="0">
                <a:effectLst/>
                <a:latin typeface="Calibri" panose="020F0502020204030204" pitchFamily="34" charset="0"/>
              </a:rPr>
              <a:t>Для оценки последствий использовалась специально разработанная квази-жидкостная модель</a:t>
            </a:r>
          </a:p>
          <a:p>
            <a:pPr marL="342900" marR="0">
              <a:spcBef>
                <a:spcPts val="0"/>
              </a:spcBef>
              <a:spcAft>
                <a:spcPts val="0"/>
              </a:spcAft>
            </a:pPr>
            <a:r>
              <a:rPr lang="ru-RU" sz="1800" dirty="0">
                <a:effectLst/>
                <a:latin typeface="Calibri" panose="020F0502020204030204" pitchFamily="34" charset="0"/>
              </a:rPr>
              <a:t>Предполагается, что деформация космических тел начинается на высотах, где аэродинамическая нагрузка существенно превышает их прочность. То  есть тело уже полностью разрушено и его можно считать квази-жидким</a:t>
            </a:r>
          </a:p>
          <a:p>
            <a:pPr marL="342900" marR="0">
              <a:spcBef>
                <a:spcPts val="0"/>
              </a:spcBef>
              <a:spcAft>
                <a:spcPts val="0"/>
              </a:spcAft>
            </a:pPr>
            <a:r>
              <a:rPr lang="ru-RU" sz="1800" dirty="0">
                <a:effectLst/>
                <a:latin typeface="Calibri" panose="020F0502020204030204" pitchFamily="34" charset="0"/>
              </a:rPr>
              <a:t>Само моделирование проводилось в 2 этапа. Сначала считалось движение в атмосфере, с учетом деформации, торможения, фрагментации и испарения. </a:t>
            </a:r>
          </a:p>
          <a:p>
            <a:pPr marL="342900" marR="0">
              <a:spcBef>
                <a:spcPts val="0"/>
              </a:spcBef>
              <a:spcAft>
                <a:spcPts val="0"/>
              </a:spcAft>
            </a:pPr>
            <a:r>
              <a:rPr lang="ru-RU" sz="1800" dirty="0">
                <a:effectLst/>
                <a:latin typeface="Calibri" panose="020F0502020204030204" pitchFamily="34" charset="0"/>
              </a:rPr>
              <a:t>Излучение, падающее на поверхность тела, используется для расчета его испарения</a:t>
            </a:r>
          </a:p>
          <a:p>
            <a:pPr marL="342900" marR="0">
              <a:spcBef>
                <a:spcPts val="0"/>
              </a:spcBef>
              <a:spcAft>
                <a:spcPts val="0"/>
              </a:spcAft>
            </a:pPr>
            <a:r>
              <a:rPr lang="ru-RU" sz="1800" dirty="0">
                <a:effectLst/>
                <a:latin typeface="Calibri" panose="020F0502020204030204" pitchFamily="34" charset="0"/>
              </a:rPr>
              <a:t>Когда скорость существенно уменьшалась (в 5 раз, то есть почти полностью терялась начальная кинетическая энергия), начинался второй этап.</a:t>
            </a:r>
          </a:p>
          <a:p>
            <a:pPr marL="342900" marR="0">
              <a:spcBef>
                <a:spcPts val="0"/>
              </a:spcBef>
              <a:spcAft>
                <a:spcPts val="0"/>
              </a:spcAft>
            </a:pPr>
            <a:r>
              <a:rPr lang="ru-RU" sz="1800" dirty="0">
                <a:effectLst/>
                <a:latin typeface="Calibri" panose="020F0502020204030204" pitchFamily="34" charset="0"/>
              </a:rPr>
              <a:t>Полученные на первом этапе физические параметры использовались как начальные данные для моделирования распространения образования кратера, ударной волны и для расчета потоков излучения.</a:t>
            </a:r>
          </a:p>
        </p:txBody>
      </p:sp>
      <p:sp>
        <p:nvSpPr>
          <p:cNvPr id="4" name="Номер слайда 3"/>
          <p:cNvSpPr>
            <a:spLocks noGrp="1"/>
          </p:cNvSpPr>
          <p:nvPr>
            <p:ph type="sldNum" sz="quarter" idx="10"/>
          </p:nvPr>
        </p:nvSpPr>
        <p:spPr/>
        <p:txBody>
          <a:bodyPr/>
          <a:lstStyle/>
          <a:p>
            <a:fld id="{D26A0CDA-F96B-4EED-BF07-5450C35DA495}" type="slidenum">
              <a:rPr lang="en-US" smtClean="0"/>
              <a:t>4</a:t>
            </a:fld>
            <a:endParaRPr lang="en-US"/>
          </a:p>
        </p:txBody>
      </p:sp>
    </p:spTree>
    <p:extLst>
      <p:ext uri="{BB962C8B-B14F-4D97-AF65-F5344CB8AC3E}">
        <p14:creationId xmlns:p14="http://schemas.microsoft.com/office/powerpoint/2010/main" val="1384569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Вот один из расчетных вариантов: астероид 50 метров. </a:t>
            </a:r>
            <a:endParaRPr lang="en-US" dirty="0"/>
          </a:p>
          <a:p>
            <a:r>
              <a:rPr lang="ru-RU" dirty="0"/>
              <a:t>Его поле избыточного давления, то как его описали </a:t>
            </a:r>
            <a:r>
              <a:rPr lang="ru-RU" dirty="0" err="1"/>
              <a:t>аппроксимационные</a:t>
            </a:r>
            <a:r>
              <a:rPr lang="ru-RU" dirty="0"/>
              <a:t> соотношения и ошибка. </a:t>
            </a:r>
            <a:endParaRPr lang="en-US" dirty="0"/>
          </a:p>
          <a:p>
            <a:r>
              <a:rPr lang="ru-RU" dirty="0"/>
              <a:t>Ошибку мы контролируем на всем поле + отмечаем области границы расчета и область полного уничтожения, которая более 100 </a:t>
            </a:r>
            <a:r>
              <a:rPr lang="ru-RU" dirty="0" err="1"/>
              <a:t>атм</a:t>
            </a:r>
            <a:r>
              <a:rPr lang="ru-RU" dirty="0"/>
              <a:t> (тут не видно). </a:t>
            </a:r>
            <a:endParaRPr lang="en-US" dirty="0"/>
          </a:p>
          <a:p>
            <a:r>
              <a:rPr lang="ru-RU" dirty="0"/>
              <a:t>По порядку ошибки тут нужно сказать, что ошибка в 2 раза это хорошо, учитывая что давление меняется на порядки.</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42</a:t>
            </a:fld>
            <a:endParaRPr lang="en-US" noProof="0" dirty="0"/>
          </a:p>
        </p:txBody>
      </p:sp>
    </p:spTree>
    <p:extLst>
      <p:ext uri="{BB962C8B-B14F-4D97-AF65-F5344CB8AC3E}">
        <p14:creationId xmlns:p14="http://schemas.microsoft.com/office/powerpoint/2010/main" val="2388122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 виду совсем сложного характера, у нас одно соотношение для метеорных взрывов, и второе для кратерообразующих ударов. </a:t>
            </a:r>
          </a:p>
          <a:p>
            <a:r>
              <a:rPr lang="ru-RU" dirty="0"/>
              <a:t>В промежуточной зоне - линейная интерполяция</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43</a:t>
            </a:fld>
            <a:endParaRPr lang="en-US" noProof="0" dirty="0"/>
          </a:p>
        </p:txBody>
      </p:sp>
    </p:spTree>
    <p:extLst>
      <p:ext uri="{BB962C8B-B14F-4D97-AF65-F5344CB8AC3E}">
        <p14:creationId xmlns:p14="http://schemas.microsoft.com/office/powerpoint/2010/main" val="3557278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Показано сравнение рассчитанных плотности тепловой </a:t>
            </a:r>
            <a:r>
              <a:rPr lang="ru-RU" dirty="0" err="1"/>
              <a:t>эрнергии</a:t>
            </a:r>
            <a:r>
              <a:rPr lang="ru-RU" dirty="0"/>
              <a:t> и предложенной </a:t>
            </a:r>
            <a:r>
              <a:rPr lang="ru-RU" dirty="0" err="1"/>
              <a:t>апрроксимации</a:t>
            </a:r>
            <a:r>
              <a:rPr lang="ru-RU" dirty="0"/>
              <a:t>.</a:t>
            </a:r>
          </a:p>
          <a:p>
            <a:r>
              <a:rPr lang="ru-RU" dirty="0"/>
              <a:t>Следует отметить, что у Коллинза вообще нет теплового эффекта для метеорного взрыва.</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44</a:t>
            </a:fld>
            <a:endParaRPr lang="en-US" noProof="0" dirty="0"/>
          </a:p>
        </p:txBody>
      </p:sp>
    </p:spTree>
    <p:extLst>
      <p:ext uri="{BB962C8B-B14F-4D97-AF65-F5344CB8AC3E}">
        <p14:creationId xmlns:p14="http://schemas.microsoft.com/office/powerpoint/2010/main" val="33808554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Теперь к вопросу как интерпретировать полученную оценку. </a:t>
            </a:r>
            <a:endParaRPr lang="en-US" dirty="0"/>
          </a:p>
          <a:p>
            <a:r>
              <a:rPr lang="ru-RU" dirty="0"/>
              <a:t>Много это или мало? Смотря для чего. </a:t>
            </a:r>
            <a:endParaRPr lang="en-US" dirty="0"/>
          </a:p>
          <a:p>
            <a:r>
              <a:rPr lang="ru-RU" dirty="0"/>
              <a:t>В табличке представлены некоторые (далеко не все) оценки избыточного давления, которое требуется что бы произвести какое-то разрушение. </a:t>
            </a:r>
            <a:endParaRPr lang="en-US" dirty="0"/>
          </a:p>
          <a:p>
            <a:r>
              <a:rPr lang="ru-RU" dirty="0"/>
              <a:t>В частности для разбивания стекол требуется около 500Па или 5 тысячных атмосфер. </a:t>
            </a:r>
            <a:endParaRPr lang="en-US" dirty="0"/>
          </a:p>
          <a:p>
            <a:r>
              <a:rPr lang="ru-RU" dirty="0"/>
              <a:t>Более серьезные разрушения требуют больших значений. </a:t>
            </a:r>
            <a:endParaRPr lang="en-US" dirty="0"/>
          </a:p>
          <a:p>
            <a:r>
              <a:rPr lang="ru-RU" dirty="0"/>
              <a:t>Из таких оценок следует нет смысла описывать область более 100атм, там гарантированно все уничтожено – так появляется весовая функция, которая помогает лучше подбирать аппроксимацию на поле, где значения меняются более чем на 5 порядков.</a:t>
            </a:r>
          </a:p>
          <a:p>
            <a:endParaRPr lang="en-US" dirty="0"/>
          </a:p>
        </p:txBody>
      </p:sp>
      <p:sp>
        <p:nvSpPr>
          <p:cNvPr id="4" name="Номер слайда 3"/>
          <p:cNvSpPr>
            <a:spLocks noGrp="1"/>
          </p:cNvSpPr>
          <p:nvPr>
            <p:ph type="sldNum" sz="quarter" idx="10"/>
          </p:nvPr>
        </p:nvSpPr>
        <p:spPr/>
        <p:txBody>
          <a:bodyPr/>
          <a:lstStyle/>
          <a:p>
            <a:fld id="{D26A0CDA-F96B-4EED-BF07-5450C35DA495}" type="slidenum">
              <a:rPr lang="en-US" smtClean="0"/>
              <a:t>45</a:t>
            </a:fld>
            <a:endParaRPr lang="en-US"/>
          </a:p>
        </p:txBody>
      </p:sp>
    </p:spTree>
    <p:extLst>
      <p:ext uri="{BB962C8B-B14F-4D97-AF65-F5344CB8AC3E}">
        <p14:creationId xmlns:p14="http://schemas.microsoft.com/office/powerpoint/2010/main" val="29094175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Решалось уравнение переноса по лучам к точке наблюдения из всей возмущенной зоны. </a:t>
            </a:r>
          </a:p>
          <a:p>
            <a:endParaRPr lang="ru-RU" dirty="0"/>
          </a:p>
          <a:p>
            <a:endParaRPr lang="ru-RU" dirty="0"/>
          </a:p>
          <a:p>
            <a:r>
              <a:rPr lang="ru-RU" dirty="0"/>
              <a:t>Считалось уравнение переноса</a:t>
            </a:r>
          </a:p>
          <a:p>
            <a:r>
              <a:rPr lang="ru-RU" dirty="0"/>
              <a:t>Считалось по лучам</a:t>
            </a:r>
          </a:p>
          <a:p>
            <a:r>
              <a:rPr lang="ru-RU" dirty="0"/>
              <a:t>Полное поле излучения на поверхности</a:t>
            </a:r>
          </a:p>
          <a:p>
            <a:endParaRPr lang="ru-RU" dirty="0"/>
          </a:p>
          <a:p>
            <a:r>
              <a:rPr lang="ru-RU" dirty="0"/>
              <a:t>Изменение интенсивности на участке пути, из него поглощается </a:t>
            </a:r>
            <a:r>
              <a:rPr lang="en-US" dirty="0" err="1"/>
              <a:t>KeI</a:t>
            </a:r>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46</a:t>
            </a:fld>
            <a:endParaRPr lang="en-US" noProof="0" dirty="0"/>
          </a:p>
        </p:txBody>
      </p:sp>
    </p:spTree>
    <p:extLst>
      <p:ext uri="{BB962C8B-B14F-4D97-AF65-F5344CB8AC3E}">
        <p14:creationId xmlns:p14="http://schemas.microsoft.com/office/powerpoint/2010/main" val="908729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Тут  представлена </a:t>
            </a:r>
            <a:r>
              <a:rPr lang="ru-RU" dirty="0" err="1"/>
              <a:t>аппроксимационная</a:t>
            </a:r>
            <a:r>
              <a:rPr lang="ru-RU" dirty="0"/>
              <a:t> формула для плотности энергии излучения.  </a:t>
            </a:r>
          </a:p>
          <a:p>
            <a:r>
              <a:rPr lang="ru-RU" dirty="0"/>
              <a:t>Используется приближение точечного источника, но уже на радиационной высоте. </a:t>
            </a:r>
          </a:p>
          <a:p>
            <a:r>
              <a:rPr lang="ru-RU" dirty="0"/>
              <a:t>Соотношение так же учитывает пространственную </a:t>
            </a:r>
            <a:r>
              <a:rPr lang="ru-RU" dirty="0" err="1"/>
              <a:t>анизотропность</a:t>
            </a:r>
            <a:r>
              <a:rPr lang="ru-RU" dirty="0"/>
              <a:t>.</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47</a:t>
            </a:fld>
            <a:endParaRPr lang="en-US" noProof="0" dirty="0"/>
          </a:p>
        </p:txBody>
      </p:sp>
    </p:spTree>
    <p:extLst>
      <p:ext uri="{BB962C8B-B14F-4D97-AF65-F5344CB8AC3E}">
        <p14:creationId xmlns:p14="http://schemas.microsoft.com/office/powerpoint/2010/main" val="2520403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Было оценено относительное изменение плотности и температуры. </a:t>
            </a:r>
          </a:p>
          <a:p>
            <a:r>
              <a:rPr lang="ru-RU" dirty="0"/>
              <a:t>С права вверху показан пример распределения относительной плотности и его аппроксимация</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49</a:t>
            </a:fld>
            <a:endParaRPr lang="en-US" noProof="0" dirty="0"/>
          </a:p>
        </p:txBody>
      </p:sp>
    </p:spTree>
    <p:extLst>
      <p:ext uri="{BB962C8B-B14F-4D97-AF65-F5344CB8AC3E}">
        <p14:creationId xmlns:p14="http://schemas.microsoft.com/office/powerpoint/2010/main" val="1933687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Было оценено относительное изменение плотности и температуры. </a:t>
            </a:r>
          </a:p>
          <a:p>
            <a:r>
              <a:rPr lang="ru-RU" dirty="0"/>
              <a:t>С права вверху показан пример распределения относительной плотности и его аппроксимация</a:t>
            </a:r>
          </a:p>
          <a:p>
            <a:endParaRPr lang="ru-RU" dirty="0"/>
          </a:p>
          <a:p>
            <a:r>
              <a:rPr lang="ru-RU" dirty="0"/>
              <a:t>Никто не считал атмосферные возмущения</a:t>
            </a:r>
          </a:p>
        </p:txBody>
      </p:sp>
      <p:sp>
        <p:nvSpPr>
          <p:cNvPr id="4" name="Slide Number Placeholder 3"/>
          <p:cNvSpPr>
            <a:spLocks noGrp="1"/>
          </p:cNvSpPr>
          <p:nvPr>
            <p:ph type="sldNum" sz="quarter" idx="5"/>
          </p:nvPr>
        </p:nvSpPr>
        <p:spPr/>
        <p:txBody>
          <a:bodyPr/>
          <a:lstStyle/>
          <a:p>
            <a:fld id="{45C09F48-E3F7-4432-94C0-BC9DA42EACBA}" type="slidenum">
              <a:rPr lang="en-US" noProof="0" smtClean="0"/>
              <a:t>50</a:t>
            </a:fld>
            <a:endParaRPr lang="en-US" noProof="0" dirty="0"/>
          </a:p>
        </p:txBody>
      </p:sp>
    </p:spTree>
    <p:extLst>
      <p:ext uri="{BB962C8B-B14F-4D97-AF65-F5344CB8AC3E}">
        <p14:creationId xmlns:p14="http://schemas.microsoft.com/office/powerpoint/2010/main" val="1933687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effectLst/>
                <a:latin typeface="Calibri" panose="020F0502020204030204" pitchFamily="34" charset="0"/>
              </a:rPr>
              <a:t>Было рассмотрено порядка 100 вариантов</a:t>
            </a:r>
            <a:br>
              <a:rPr lang="ru-RU" sz="1200" dirty="0">
                <a:effectLst/>
                <a:latin typeface="Calibri" panose="020F0502020204030204" pitchFamily="34" charset="0"/>
              </a:rPr>
            </a:br>
            <a:r>
              <a:rPr lang="ru-RU" sz="1200" dirty="0">
                <a:effectLst/>
                <a:latin typeface="Calibri" panose="020F0502020204030204" pitchFamily="34" charset="0"/>
              </a:rPr>
              <a:t>рассматривались тела с размерами от 20 до 3000 м, входящие в атмосферу под углами от 15 до 90° со скоростями входа от 11 до 70 км/с </a:t>
            </a:r>
            <a:br>
              <a:rPr lang="ru-RU" sz="1200" dirty="0">
                <a:effectLst/>
                <a:latin typeface="Calibri" panose="020F0502020204030204" pitchFamily="34" charset="0"/>
              </a:rPr>
            </a:br>
            <a:endParaRPr lang="ru-RU" sz="1200" dirty="0">
              <a:effectLst/>
              <a:latin typeface="Calibri" panose="020F0502020204030204" pitchFamily="34" charset="0"/>
            </a:endParaRPr>
          </a:p>
          <a:p>
            <a:r>
              <a:rPr lang="ru-RU" dirty="0"/>
              <a:t>В качестве примера на рисунке показано распределение избыточного давления для одного из вариантов</a:t>
            </a:r>
          </a:p>
          <a:p>
            <a:r>
              <a:rPr lang="ru-RU" dirty="0"/>
              <a:t>Это астероид 30 метров диаметром, входящий под углом 45 градусов со скоростью 20 км/с</a:t>
            </a:r>
          </a:p>
          <a:p>
            <a:r>
              <a:rPr lang="ru-RU" dirty="0"/>
              <a:t>Можно заметить пространственную </a:t>
            </a:r>
            <a:r>
              <a:rPr lang="ru-RU" dirty="0" err="1"/>
              <a:t>анизотропность</a:t>
            </a:r>
            <a:r>
              <a:rPr lang="ru-RU" dirty="0"/>
              <a:t>. На этом варианте она далеко не самая сильная</a:t>
            </a:r>
          </a:p>
          <a:p>
            <a:endParaRPr lang="en-US" dirty="0"/>
          </a:p>
        </p:txBody>
      </p:sp>
      <p:sp>
        <p:nvSpPr>
          <p:cNvPr id="4" name="Номер слайда 3"/>
          <p:cNvSpPr>
            <a:spLocks noGrp="1"/>
          </p:cNvSpPr>
          <p:nvPr>
            <p:ph type="sldNum" sz="quarter" idx="10"/>
          </p:nvPr>
        </p:nvSpPr>
        <p:spPr/>
        <p:txBody>
          <a:bodyPr/>
          <a:lstStyle/>
          <a:p>
            <a:fld id="{B17BC7F0-C207-4616-A529-74E5DE31F492}" type="slidenum">
              <a:rPr lang="ru-RU" smtClean="0"/>
              <a:t>5</a:t>
            </a:fld>
            <a:endParaRPr lang="ru-RU"/>
          </a:p>
        </p:txBody>
      </p:sp>
    </p:spTree>
    <p:extLst>
      <p:ext uri="{BB962C8B-B14F-4D97-AF65-F5344CB8AC3E}">
        <p14:creationId xmlns:p14="http://schemas.microsoft.com/office/powerpoint/2010/main" val="279910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 первом приближении для оценки избыточного давления можно использовать приближение точечного источника.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Это эквивалентный точечный взрыв, который генерирует такую же ударную волну, как и падение космического тела с заданными параметрами.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И этот источник располагается на определённой высоте - Эффективной высоте энерговыделения.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Оказалось, что эта высота не зависит от скорости тела и примерно равна высоте, где эта скорость уменьшается вдвое.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Для кометных тел она несколько больше чем для астероидных при остальных тех же параметрах</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effectLst/>
                <a:latin typeface="Calibri" panose="020F0502020204030204" pitchFamily="34" charset="0"/>
              </a:rPr>
              <a:t>--Чем меньше размер – тем выше торможение</a:t>
            </a:r>
            <a:br>
              <a:rPr lang="ru-RU" sz="1200" dirty="0">
                <a:effectLst/>
                <a:latin typeface="Calibri" panose="020F0502020204030204" pitchFamily="34" charset="0"/>
              </a:rPr>
            </a:br>
            <a:r>
              <a:rPr lang="ru-RU" sz="1200" dirty="0">
                <a:effectLst/>
                <a:latin typeface="Calibri" panose="020F0502020204030204" pitchFamily="34" charset="0"/>
              </a:rPr>
              <a:t>--Чем выше торможение – тем выше эффективная высота</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ru-RU" dirty="0"/>
              <a:t>Существует 2а принципиально разных сценария удара. </a:t>
            </a:r>
            <a:endParaRPr lang="en-US" dirty="0"/>
          </a:p>
          <a:p>
            <a:r>
              <a:rPr lang="ru-RU" dirty="0"/>
              <a:t>Это воздушные взрывы и кратерообразующие удары. </a:t>
            </a:r>
            <a:endParaRPr lang="en-US" dirty="0"/>
          </a:p>
          <a:p>
            <a:r>
              <a:rPr lang="ru-RU" dirty="0"/>
              <a:t>Для воздушных взрывов стоит заметить, что на самом деле никакого взрыва при входе космического тела в атмосферу не происходит, единственный механизм энерговыделения – это торможение самого КТ, его паров и фрагментов. </a:t>
            </a:r>
            <a:endParaRPr lang="en-US" dirty="0"/>
          </a:p>
          <a:p>
            <a:r>
              <a:rPr lang="ru-RU" dirty="0"/>
              <a:t>При этом образуется ударная волна.</a:t>
            </a:r>
          </a:p>
          <a:p>
            <a:r>
              <a:rPr lang="ru-RU" dirty="0"/>
              <a:t>Эффективная высота энерговыделения позволяет нам отделить один сценарий от другого.</a:t>
            </a:r>
          </a:p>
          <a:p>
            <a:r>
              <a:rPr lang="ru-RU" dirty="0"/>
              <a:t>Так же тут отмечена переходная зона, где часть энергии выделяется в атмосфере, а оставшейся хватает для образования кратера. Такой зоне нужно уделять особое внимание.</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Номер слайда 3"/>
          <p:cNvSpPr>
            <a:spLocks noGrp="1"/>
          </p:cNvSpPr>
          <p:nvPr>
            <p:ph type="sldNum" sz="quarter" idx="10"/>
          </p:nvPr>
        </p:nvSpPr>
        <p:spPr/>
        <p:txBody>
          <a:bodyPr/>
          <a:lstStyle/>
          <a:p>
            <a:fld id="{B17BC7F0-C207-4616-A529-74E5DE31F492}" type="slidenum">
              <a:rPr lang="ru-RU" smtClean="0"/>
              <a:t>6</a:t>
            </a:fld>
            <a:endParaRPr lang="ru-RU"/>
          </a:p>
        </p:txBody>
      </p:sp>
    </p:spTree>
    <p:extLst>
      <p:ext uri="{BB962C8B-B14F-4D97-AF65-F5344CB8AC3E}">
        <p14:creationId xmlns:p14="http://schemas.microsoft.com/office/powerpoint/2010/main" val="2462420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Энерговыделение сложное центр такого энерговыделения не обязан лежать на траектории движения КТ.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И наша подмена точечным источником в целом работает, при условии что он расположен на правильной высоте и в правильном месте.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Таким образом у нас могут реализоваться варианты, где точечный источник располагается над траекторий, так и заметно ниже ее.</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Для </a:t>
            </a:r>
            <a:r>
              <a:rPr lang="en-US" dirty="0"/>
              <a:t>airburst </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Центр давления и излучения не совпадают.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Не находятся на траектории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Для кратеров давление в нуле – в точке пересечения траектории с поверхностью Земли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Для излучения вперед по траектории вылетает </a:t>
            </a:r>
            <a:r>
              <a:rPr lang="ru-RU" dirty="0" err="1"/>
              <a:t>плюм</a:t>
            </a:r>
            <a:r>
              <a:rPr lang="ru-RU" dirty="0"/>
              <a:t>, который сильно светит, тем самым смещая центр еще немного вперед и вверх по высоте</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5C09F48-E3F7-4432-94C0-BC9DA42EACBA}" type="slidenum">
              <a:rPr lang="en-US" noProof="0" smtClean="0"/>
              <a:t>7</a:t>
            </a:fld>
            <a:endParaRPr lang="en-US" noProof="0" dirty="0"/>
          </a:p>
        </p:txBody>
      </p:sp>
    </p:spTree>
    <p:extLst>
      <p:ext uri="{BB962C8B-B14F-4D97-AF65-F5344CB8AC3E}">
        <p14:creationId xmlns:p14="http://schemas.microsoft.com/office/powerpoint/2010/main" val="270702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Тут показано, как это выглядит на нашем сайте, специально созданном для оценки последствий.</a:t>
            </a:r>
          </a:p>
          <a:p>
            <a:r>
              <a:rPr lang="ru-RU" dirty="0"/>
              <a:t>Тут также обозначен центр излучения, который не совпадает с положением центра для поля избыточного давления. </a:t>
            </a:r>
            <a:endParaRPr lang="en-US" dirty="0"/>
          </a:p>
          <a:p>
            <a:r>
              <a:rPr lang="ru-RU" dirty="0"/>
              <a:t>Значками обозначены точка входа КТ на высоте 100 км, точка пересечения траектории с поверхностью Земли и на карте обозначена точка со знаком вопроса  - это та точка в которой мы хотим узнать последствия - точка наблюдения.</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8</a:t>
            </a:fld>
            <a:endParaRPr lang="en-US" noProof="0" dirty="0"/>
          </a:p>
        </p:txBody>
      </p:sp>
    </p:spTree>
    <p:extLst>
      <p:ext uri="{BB962C8B-B14F-4D97-AF65-F5344CB8AC3E}">
        <p14:creationId xmlns:p14="http://schemas.microsoft.com/office/powerpoint/2010/main" val="4095081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Так же мы сравниваемся с наиболее известным калькулятором </a:t>
            </a:r>
            <a:r>
              <a:rPr lang="ru-RU" dirty="0" err="1"/>
              <a:t>Collns</a:t>
            </a:r>
            <a:r>
              <a:rPr lang="ru-RU" dirty="0"/>
              <a:t> </a:t>
            </a:r>
            <a:r>
              <a:rPr lang="ru-RU" dirty="0" err="1"/>
              <a:t>et</a:t>
            </a:r>
            <a:r>
              <a:rPr lang="ru-RU" dirty="0"/>
              <a:t> </a:t>
            </a:r>
            <a:r>
              <a:rPr lang="ru-RU" dirty="0" err="1"/>
              <a:t>al</a:t>
            </a:r>
            <a:r>
              <a:rPr lang="ru-RU" dirty="0"/>
              <a:t>, обновленном в 2017. </a:t>
            </a:r>
            <a:endParaRPr lang="en-US" dirty="0"/>
          </a:p>
          <a:p>
            <a:r>
              <a:rPr lang="ru-RU" dirty="0"/>
              <a:t>Калькулятор </a:t>
            </a:r>
            <a:r>
              <a:rPr lang="ru-RU" dirty="0" err="1"/>
              <a:t>Collins</a:t>
            </a:r>
            <a:r>
              <a:rPr lang="ru-RU" dirty="0"/>
              <a:t> </a:t>
            </a:r>
            <a:r>
              <a:rPr lang="ru-RU" dirty="0" err="1"/>
              <a:t>et</a:t>
            </a:r>
            <a:r>
              <a:rPr lang="ru-RU" dirty="0"/>
              <a:t> </a:t>
            </a:r>
            <a:r>
              <a:rPr lang="ru-RU" dirty="0" err="1"/>
              <a:t>al</a:t>
            </a:r>
            <a:r>
              <a:rPr lang="ru-RU" dirty="0"/>
              <a:t> основан на аппроксимациях результатов испытаний ядерных взрывов, наш же на специально разработанной модели и серийном численном моделировании. </a:t>
            </a:r>
            <a:endParaRPr lang="en-US" dirty="0"/>
          </a:p>
          <a:p>
            <a:r>
              <a:rPr lang="ru-RU" dirty="0"/>
              <a:t>Так же они не учитывают направление, у них круговое приближение. </a:t>
            </a:r>
            <a:endParaRPr lang="en-US" dirty="0"/>
          </a:p>
          <a:p>
            <a:r>
              <a:rPr lang="ru-RU" dirty="0"/>
              <a:t>Видно, что мы лучше, но и их оценка вполне хороша для данного конкретного варианта.</a:t>
            </a:r>
          </a:p>
          <a:p>
            <a:endParaRPr lang="ru-RU" dirty="0"/>
          </a:p>
        </p:txBody>
      </p:sp>
      <p:sp>
        <p:nvSpPr>
          <p:cNvPr id="4" name="Slide Number Placeholder 3"/>
          <p:cNvSpPr>
            <a:spLocks noGrp="1"/>
          </p:cNvSpPr>
          <p:nvPr>
            <p:ph type="sldNum" sz="quarter" idx="5"/>
          </p:nvPr>
        </p:nvSpPr>
        <p:spPr/>
        <p:txBody>
          <a:bodyPr/>
          <a:lstStyle/>
          <a:p>
            <a:fld id="{45C09F48-E3F7-4432-94C0-BC9DA42EACBA}" type="slidenum">
              <a:rPr lang="en-US" noProof="0" smtClean="0"/>
              <a:t>9</a:t>
            </a:fld>
            <a:endParaRPr lang="en-US" noProof="0" dirty="0"/>
          </a:p>
        </p:txBody>
      </p:sp>
    </p:spTree>
    <p:extLst>
      <p:ext uri="{BB962C8B-B14F-4D97-AF65-F5344CB8AC3E}">
        <p14:creationId xmlns:p14="http://schemas.microsoft.com/office/powerpoint/2010/main" val="2413363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7D6B07-9595-4D7C-A1C7-EE4327E86C4F}"/>
              </a:ext>
            </a:extLst>
          </p:cNvPr>
          <p:cNvGrpSpPr/>
          <p:nvPr userDrawn="1"/>
        </p:nvGrpSpPr>
        <p:grpSpPr>
          <a:xfrm>
            <a:off x="0" y="1770061"/>
            <a:ext cx="12192000" cy="3255962"/>
            <a:chOff x="0" y="1770061"/>
            <a:chExt cx="12192000" cy="3255962"/>
          </a:xfrm>
          <a:solidFill>
            <a:schemeClr val="bg2"/>
          </a:solidFill>
        </p:grpSpPr>
        <p:sp>
          <p:nvSpPr>
            <p:cNvPr id="8" name="Rectangle 7">
              <a:extLst>
                <a:ext uri="{FF2B5EF4-FFF2-40B4-BE49-F238E27FC236}">
                  <a16:creationId xmlns:a16="http://schemas.microsoft.com/office/drawing/2014/main" id="{71EAC7A8-37E9-4B9E-B736-A22B168C80E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72B49C9-D888-4DFD-821C-C8761C79145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77C6874-A790-4966-9E2B-1615E67A53D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76B2B5D3-CC1C-45E2-BB10-D1175A138A4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45994648-15A7-4F74-9BE2-5A7A9FF6767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Freeform: Shape 25">
            <a:extLst>
              <a:ext uri="{FF2B5EF4-FFF2-40B4-BE49-F238E27FC236}">
                <a16:creationId xmlns:a16="http://schemas.microsoft.com/office/drawing/2014/main" id="{58E98649-FB1E-484B-911E-90A1B1AE58F1}"/>
              </a:ext>
            </a:extLst>
          </p:cNvPr>
          <p:cNvSpPr/>
          <p:nvPr userDrawn="1"/>
        </p:nvSpPr>
        <p:spPr>
          <a:xfrm>
            <a:off x="2387600" y="1"/>
            <a:ext cx="7416800" cy="6858001"/>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hasCustomPrompt="1"/>
          </p:nvPr>
        </p:nvSpPr>
        <p:spPr>
          <a:xfrm>
            <a:off x="2667000" y="0"/>
            <a:ext cx="6858000" cy="6858000"/>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cxnSp>
        <p:nvCxnSpPr>
          <p:cNvPr id="15" name="Straight Connector 14">
            <a:extLst>
              <a:ext uri="{FF2B5EF4-FFF2-40B4-BE49-F238E27FC236}">
                <a16:creationId xmlns:a16="http://schemas.microsoft.com/office/drawing/2014/main" id="{1FEC2E97-8DAA-48A7-AC52-B4B5AD2C486E}"/>
              </a:ext>
            </a:extLst>
          </p:cNvPr>
          <p:cNvCxnSpPr/>
          <p:nvPr userDrawn="1"/>
        </p:nvCxnSpPr>
        <p:spPr>
          <a:xfrm>
            <a:off x="5791785" y="3949699"/>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hasCustomPrompt="1"/>
          </p:nvPr>
        </p:nvSpPr>
        <p:spPr>
          <a:xfrm>
            <a:off x="3127248" y="1124712"/>
            <a:ext cx="5943600" cy="2596896"/>
          </a:xfrm>
        </p:spPr>
        <p:txBody>
          <a:bodyPr vert="horz" lIns="91440" tIns="45720" rIns="91440" bIns="45720" rtlCol="0" anchor="b" anchorCtr="1">
            <a:noAutofit/>
          </a:bodyPr>
          <a:lstStyle>
            <a:lvl1pPr algn="ctr">
              <a:defRPr lang="en-GB" sz="5400" b="0">
                <a:solidFill>
                  <a:schemeClr val="bg1"/>
                </a:solidFill>
                <a:latin typeface="+mj-lt"/>
              </a:defRPr>
            </a:lvl1pPr>
          </a:lstStyle>
          <a:p>
            <a:pPr lvl="0" algn="ctr">
              <a:lnSpc>
                <a:spcPct val="80000"/>
              </a:lnSpc>
            </a:pPr>
            <a:r>
              <a:rPr lang="en-US" noProof="0"/>
              <a:t>Title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hasCustomPrompt="1"/>
          </p:nvPr>
        </p:nvSpPr>
        <p:spPr>
          <a:xfrm>
            <a:off x="3584448" y="4315968"/>
            <a:ext cx="5029200" cy="886968"/>
          </a:xfrm>
        </p:spPr>
        <p:txBody>
          <a:bodyPr vert="horz" lIns="91440" tIns="45720" rIns="91440" bIns="45720" rtlCol="0" anchor="t" anchorCtr="0">
            <a:noAutofit/>
          </a:bodyPr>
          <a:lstStyle>
            <a:lvl1pPr marL="0" indent="0" algn="ctr">
              <a:buNone/>
              <a:defRPr lang="en-GB" sz="1800" b="1" spc="300" dirty="0">
                <a:solidFill>
                  <a:schemeClr val="bg1"/>
                </a:solidFill>
                <a:latin typeface="+mn-lt"/>
                <a:cs typeface="Arial" panose="020B0604020202020204" pitchFamily="34" charset="0"/>
              </a:defRPr>
            </a:lvl1pPr>
          </a:lstStyle>
          <a:p>
            <a:pPr marL="228600" lvl="0" indent="-228600" algn="ctr"/>
            <a:r>
              <a:rPr lang="en-US" noProof="0"/>
              <a:t>Subtitle</a:t>
            </a:r>
          </a:p>
        </p:txBody>
      </p:sp>
      <p:sp>
        <p:nvSpPr>
          <p:cNvPr id="20" name="Text Placeholder 19">
            <a:extLst>
              <a:ext uri="{FF2B5EF4-FFF2-40B4-BE49-F238E27FC236}">
                <a16:creationId xmlns:a16="http://schemas.microsoft.com/office/drawing/2014/main" id="{49085F81-D49A-4915-8EEC-2A1A96AC0B38}"/>
              </a:ext>
            </a:extLst>
          </p:cNvPr>
          <p:cNvSpPr>
            <a:spLocks noGrp="1"/>
          </p:cNvSpPr>
          <p:nvPr>
            <p:ph type="body" sz="quarter" idx="13" hasCustomPrompt="1"/>
          </p:nvPr>
        </p:nvSpPr>
        <p:spPr>
          <a:xfrm>
            <a:off x="4641140" y="5795479"/>
            <a:ext cx="2915816" cy="258532"/>
          </a:xfrm>
        </p:spPr>
        <p:txBody>
          <a:bodyPr vert="horz" wrap="square" lIns="91440" tIns="45720" rIns="91440" bIns="45720" rtlCol="0" anchor="ctr" anchorCtr="1">
            <a:spAutoFit/>
          </a:bodyPr>
          <a:lstStyle>
            <a:lvl1pPr marL="0" indent="0">
              <a:buNone/>
              <a:defRPr lang="en-US" sz="1200" b="0" spc="300" smtClean="0">
                <a:solidFill>
                  <a:schemeClr val="bg1"/>
                </a:solidFill>
                <a:latin typeface="+mn-lt"/>
                <a:cs typeface="Arial" panose="020B0604020202020204" pitchFamily="34" charset="0"/>
              </a:defRPr>
            </a:lvl1pPr>
            <a:lvl2pPr>
              <a:defRPr lang="en-US" smtClean="0"/>
            </a:lvl2pPr>
            <a:lvl3pPr>
              <a:defRPr lang="en-US" smtClean="0"/>
            </a:lvl3pPr>
            <a:lvl4pPr>
              <a:defRPr lang="en-US" smtClean="0"/>
            </a:lvl4pPr>
            <a:lvl5pPr>
              <a:defRPr lang="en-GB"/>
            </a:lvl5pPr>
          </a:lstStyle>
          <a:p>
            <a:pPr marL="228600" lvl="0" indent="-228600" algn="ctr"/>
            <a:r>
              <a:rPr lang="en-US" noProof="0"/>
              <a:t>Date</a:t>
            </a:r>
          </a:p>
        </p:txBody>
      </p:sp>
    </p:spTree>
    <p:extLst>
      <p:ext uri="{BB962C8B-B14F-4D97-AF65-F5344CB8AC3E}">
        <p14:creationId xmlns:p14="http://schemas.microsoft.com/office/powerpoint/2010/main" val="250136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CF112A8F-331B-4802-920C-B687B9108DB9}"/>
              </a:ext>
            </a:extLst>
          </p:cNvPr>
          <p:cNvGrpSpPr/>
          <p:nvPr userDrawn="1"/>
        </p:nvGrpSpPr>
        <p:grpSpPr>
          <a:xfrm>
            <a:off x="0" y="0"/>
            <a:ext cx="12192000" cy="3255962"/>
            <a:chOff x="0" y="1770061"/>
            <a:chExt cx="12192000" cy="3255962"/>
          </a:xfrm>
          <a:solidFill>
            <a:schemeClr val="accent3"/>
          </a:solidFill>
        </p:grpSpPr>
        <p:sp>
          <p:nvSpPr>
            <p:cNvPr id="9" name="Rectangle 8">
              <a:extLst>
                <a:ext uri="{FF2B5EF4-FFF2-40B4-BE49-F238E27FC236}">
                  <a16:creationId xmlns:a16="http://schemas.microsoft.com/office/drawing/2014/main" id="{A7A887D8-B543-4BB8-8D6E-605A1E5C80FD}"/>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CC35E9C-9E03-4FFE-B868-4D04E8E7C1F3}"/>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574E81BF-ADCA-4D13-BE06-476741FE55C0}"/>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63D872D-8369-4426-A311-7F054F9DB5E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8C819C9-B789-44A8-9B98-F466EE191F5D}"/>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831849" y="3387725"/>
            <a:ext cx="5680075" cy="1700866"/>
          </a:xfrm>
        </p:spPr>
        <p:txBody>
          <a:bodyPr vert="horz" lIns="91440" tIns="45720" rIns="91440" bIns="45720" rtlCol="0" anchor="b">
            <a:noAutofit/>
          </a:bodyPr>
          <a:lstStyle>
            <a:lvl1pPr>
              <a:defRPr lang="en-GB" sz="4600" b="1" spc="-150">
                <a:solidFill>
                  <a:schemeClr val="bg1"/>
                </a:solidFill>
                <a:latin typeface="+mj-lt"/>
              </a:defRPr>
            </a:lvl1pPr>
          </a:lstStyle>
          <a:p>
            <a:pPr marL="0" lvl="0"/>
            <a:r>
              <a:rPr lang="en-US" noProof="0"/>
              <a:t>Section Header</a:t>
            </a:r>
          </a:p>
        </p:txBody>
      </p:sp>
      <p:sp>
        <p:nvSpPr>
          <p:cNvPr id="19" name="Right Triangle 18">
            <a:extLst>
              <a:ext uri="{FF2B5EF4-FFF2-40B4-BE49-F238E27FC236}">
                <a16:creationId xmlns:a16="http://schemas.microsoft.com/office/drawing/2014/main" id="{B2B3AD73-9CBC-4740-A178-7CA91A791E40}"/>
              </a:ext>
            </a:extLst>
          </p:cNvPr>
          <p:cNvSpPr/>
          <p:nvPr userDrawn="1"/>
        </p:nvSpPr>
        <p:spPr>
          <a:xfrm rot="18900000" flipH="1">
            <a:off x="436216" y="4610094"/>
            <a:ext cx="218598" cy="21859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3" name="Text Placeholder 2">
            <a:extLst>
              <a:ext uri="{FF2B5EF4-FFF2-40B4-BE49-F238E27FC236}">
                <a16:creationId xmlns:a16="http://schemas.microsoft.com/office/drawing/2014/main" id="{DFD4FDF2-DE4E-4F8D-98CE-1DD90825B0A4}"/>
              </a:ext>
            </a:extLst>
          </p:cNvPr>
          <p:cNvSpPr>
            <a:spLocks noGrp="1"/>
          </p:cNvSpPr>
          <p:nvPr userDrawn="1">
            <p:ph type="body" idx="1" hasCustomPrompt="1"/>
          </p:nvPr>
        </p:nvSpPr>
        <p:spPr>
          <a:xfrm>
            <a:off x="831849" y="5164364"/>
            <a:ext cx="5680075" cy="1078588"/>
          </a:xfrm>
        </p:spPr>
        <p:txBody>
          <a:bodyPr vert="horz" lIns="91440" tIns="45720" rIns="91440" bIns="45720" rtlCol="0">
            <a:noAutofit/>
          </a:bodyPr>
          <a:lstStyle>
            <a:lvl1pPr marL="0" indent="0">
              <a:buNone/>
              <a:defRPr lang="en-US" sz="1600" spc="300" dirty="0">
                <a:solidFill>
                  <a:schemeClr val="bg1"/>
                </a:solidFill>
                <a:latin typeface="+mj-lt"/>
                <a:cs typeface="Arial" panose="020B0604020202020204" pitchFamily="34" charset="0"/>
              </a:defRPr>
            </a:lvl1pPr>
          </a:lstStyle>
          <a:p>
            <a:pPr lvl="0"/>
            <a:r>
              <a:rPr lang="en-US" noProof="0"/>
              <a:t>Subtitle</a:t>
            </a:r>
          </a:p>
        </p:txBody>
      </p:sp>
      <p:sp>
        <p:nvSpPr>
          <p:cNvPr id="17" name="Oval 16">
            <a:extLst>
              <a:ext uri="{FF2B5EF4-FFF2-40B4-BE49-F238E27FC236}">
                <a16:creationId xmlns:a16="http://schemas.microsoft.com/office/drawing/2014/main" id="{811B3AF5-0AF9-445C-9B18-5CED755A048F}"/>
              </a:ext>
            </a:extLst>
          </p:cNvPr>
          <p:cNvSpPr/>
          <p:nvPr/>
        </p:nvSpPr>
        <p:spPr>
          <a:xfrm>
            <a:off x="6511925" y="131762"/>
            <a:ext cx="5416549" cy="54165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1">
            <a:extLst>
              <a:ext uri="{FF2B5EF4-FFF2-40B4-BE49-F238E27FC236}">
                <a16:creationId xmlns:a16="http://schemas.microsoft.com/office/drawing/2014/main" id="{FF97C0E2-E15D-4EB9-9FF8-CB859892B95B}"/>
              </a:ext>
            </a:extLst>
          </p:cNvPr>
          <p:cNvSpPr>
            <a:spLocks noGrp="1"/>
          </p:cNvSpPr>
          <p:nvPr userDrawn="1">
            <p:ph type="pic" sz="quarter" idx="14" hasCustomPrompt="1"/>
          </p:nvPr>
        </p:nvSpPr>
        <p:spPr>
          <a:xfrm>
            <a:off x="6715973" y="335810"/>
            <a:ext cx="5010912" cy="5010912"/>
          </a:xfrm>
          <a:prstGeom prst="ellipse">
            <a:avLst/>
          </a:prstGeom>
          <a:pattFill prst="dkUpDiag">
            <a:fgClr>
              <a:schemeClr val="accent3"/>
            </a:fgClr>
            <a:bgClr>
              <a:schemeClr val="accent3">
                <a:lumMod val="50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Tree>
    <p:extLst>
      <p:ext uri="{BB962C8B-B14F-4D97-AF65-F5344CB8AC3E}">
        <p14:creationId xmlns:p14="http://schemas.microsoft.com/office/powerpoint/2010/main" val="3800940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FBE8C2-A941-4BA0-AB92-8B9DAEA8D920}"/>
              </a:ext>
            </a:extLst>
          </p:cNvPr>
          <p:cNvSpPr>
            <a:spLocks noGrp="1"/>
          </p:cNvSpPr>
          <p:nvPr>
            <p:ph type="sldNum" sz="quarter" idx="10"/>
          </p:nvPr>
        </p:nvSpPr>
        <p:spPr/>
        <p:txBody>
          <a:bodyPr/>
          <a:lstStyle/>
          <a:p>
            <a:fld id="{DCB4E619-4CA9-4A22-920F-20396BF50470}" type="slidenum">
              <a:rPr lang="en-US" noProof="0" smtClean="0"/>
              <a:pPr/>
              <a:t>‹#›</a:t>
            </a:fld>
            <a:endParaRPr lang="en-US" noProof="0" dirty="0"/>
          </a:p>
        </p:txBody>
      </p:sp>
      <p:sp>
        <p:nvSpPr>
          <p:cNvPr id="2" name="Title 1">
            <a:extLst>
              <a:ext uri="{FF2B5EF4-FFF2-40B4-BE49-F238E27FC236}">
                <a16:creationId xmlns:a16="http://schemas.microsoft.com/office/drawing/2014/main" id="{8E1EE7A0-1D71-4AE9-A7A8-91F84FED27F7}"/>
              </a:ext>
            </a:extLst>
          </p:cNvPr>
          <p:cNvSpPr>
            <a:spLocks noGrp="1"/>
          </p:cNvSpPr>
          <p:nvPr>
            <p:ph type="title"/>
          </p:nvPr>
        </p:nvSpPr>
        <p:spPr>
          <a:xfrm>
            <a:off x="640079" y="500492"/>
            <a:ext cx="10980413" cy="493421"/>
          </a:xfrm>
        </p:spPr>
        <p:txBody>
          <a:bodyPr/>
          <a:lstStyle/>
          <a:p>
            <a:r>
              <a:rPr lang="en-US" noProof="0"/>
              <a:t>Click to edit Master title style</a:t>
            </a:r>
          </a:p>
        </p:txBody>
      </p:sp>
    </p:spTree>
    <p:extLst>
      <p:ext uri="{BB962C8B-B14F-4D97-AF65-F5344CB8AC3E}">
        <p14:creationId xmlns:p14="http://schemas.microsoft.com/office/powerpoint/2010/main" val="2214736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 Slide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4A6DB18-4C6E-41E3-B11B-1FE933E84ABD}"/>
              </a:ext>
            </a:extLst>
          </p:cNvPr>
          <p:cNvSpPr/>
          <p:nvPr userDrawn="1"/>
        </p:nvSpPr>
        <p:spPr>
          <a:xfrm rot="19800000">
            <a:off x="-1368850" y="-967093"/>
            <a:ext cx="8283042" cy="3255962"/>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5124562" y="2409371"/>
            <a:ext cx="6354526" cy="3577863"/>
          </a:xfrm>
        </p:spPr>
        <p:txBody>
          <a:bodyPr vert="horz" lIns="91440" tIns="45720" rIns="91440" bIns="45720" rtlCol="0" anchor="t">
            <a:noAutofit/>
          </a:bodyPr>
          <a:lstStyle>
            <a:lvl1pPr>
              <a:lnSpc>
                <a:spcPct val="100000"/>
              </a:lnSpc>
              <a:defRPr lang="en-GB" sz="3200" b="1" spc="0">
                <a:solidFill>
                  <a:schemeClr val="bg1"/>
                </a:solidFill>
                <a:latin typeface="+mj-lt"/>
              </a:defRPr>
            </a:lvl1pPr>
          </a:lstStyle>
          <a:p>
            <a:pPr marL="0" lvl="0"/>
            <a:r>
              <a:rPr lang="en-US" noProof="0"/>
              <a:t>Quote</a:t>
            </a:r>
          </a:p>
        </p:txBody>
      </p:sp>
      <p:sp>
        <p:nvSpPr>
          <p:cNvPr id="17" name="Oval 16">
            <a:extLst>
              <a:ext uri="{FF2B5EF4-FFF2-40B4-BE49-F238E27FC236}">
                <a16:creationId xmlns:a16="http://schemas.microsoft.com/office/drawing/2014/main" id="{811B3AF5-0AF9-445C-9B18-5CED755A048F}"/>
              </a:ext>
            </a:extLst>
          </p:cNvPr>
          <p:cNvSpPr/>
          <p:nvPr userDrawn="1"/>
        </p:nvSpPr>
        <p:spPr>
          <a:xfrm>
            <a:off x="424005" y="1400629"/>
            <a:ext cx="3698738" cy="36987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1">
            <a:extLst>
              <a:ext uri="{FF2B5EF4-FFF2-40B4-BE49-F238E27FC236}">
                <a16:creationId xmlns:a16="http://schemas.microsoft.com/office/drawing/2014/main" id="{FF97C0E2-E15D-4EB9-9FF8-CB859892B95B}"/>
              </a:ext>
            </a:extLst>
          </p:cNvPr>
          <p:cNvSpPr>
            <a:spLocks noGrp="1"/>
          </p:cNvSpPr>
          <p:nvPr userDrawn="1">
            <p:ph type="pic" sz="quarter" idx="14" hasCustomPrompt="1"/>
          </p:nvPr>
        </p:nvSpPr>
        <p:spPr>
          <a:xfrm>
            <a:off x="562502" y="1539126"/>
            <a:ext cx="3421745" cy="3421745"/>
          </a:xfrm>
          <a:prstGeom prst="ellipse">
            <a:avLst/>
          </a:prstGeom>
          <a:pattFill prst="dkUpDiag">
            <a:fgClr>
              <a:schemeClr val="accent3"/>
            </a:fgClr>
            <a:bgClr>
              <a:schemeClr val="accent3">
                <a:lumMod val="50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3" name="Text Placeholder 2">
            <a:extLst>
              <a:ext uri="{FF2B5EF4-FFF2-40B4-BE49-F238E27FC236}">
                <a16:creationId xmlns:a16="http://schemas.microsoft.com/office/drawing/2014/main" id="{1482934F-D15B-433B-8563-5A4037ECB287}"/>
              </a:ext>
            </a:extLst>
          </p:cNvPr>
          <p:cNvSpPr txBox="1">
            <a:spLocks/>
          </p:cNvSpPr>
          <p:nvPr userDrawn="1"/>
        </p:nvSpPr>
        <p:spPr bwMode="auto">
          <a:xfrm>
            <a:off x="4411650" y="1923750"/>
            <a:ext cx="800100" cy="1505250"/>
          </a:xfrm>
          <a:prstGeom prst="rect">
            <a:avLst/>
          </a:prstGeom>
          <a:noFill/>
        </p:spPr>
        <p:txBody>
          <a:bodyPr wrap="square" lIns="91440" tIns="45720" rIns="91440" bIns="45720" numCol="1" anchor="ctr" anchorCtr="0" compatLnSpc="1">
            <a:prstTxWarp prst="textNoShape">
              <a:avLst/>
            </a:prstTxWarp>
            <a:noAutofit/>
          </a:bodyP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pPr>
            <a:r>
              <a:rPr lang="en-US" sz="9600" b="1" i="0" noProof="0" dirty="0">
                <a:solidFill>
                  <a:schemeClr val="bg1"/>
                </a:solidFill>
              </a:rPr>
              <a:t>“</a:t>
            </a:r>
          </a:p>
        </p:txBody>
      </p:sp>
      <p:sp>
        <p:nvSpPr>
          <p:cNvPr id="24" name="Oval 23">
            <a:extLst>
              <a:ext uri="{FF2B5EF4-FFF2-40B4-BE49-F238E27FC236}">
                <a16:creationId xmlns:a16="http://schemas.microsoft.com/office/drawing/2014/main" id="{1BD117CE-38D2-4C42-9DB4-4A2E280B0DDF}"/>
              </a:ext>
            </a:extLst>
          </p:cNvPr>
          <p:cNvSpPr/>
          <p:nvPr userDrawn="1"/>
        </p:nvSpPr>
        <p:spPr>
          <a:xfrm>
            <a:off x="11230815" y="6327865"/>
            <a:ext cx="389686" cy="3896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5" name="Straight Connector 24">
            <a:extLst>
              <a:ext uri="{FF2B5EF4-FFF2-40B4-BE49-F238E27FC236}">
                <a16:creationId xmlns:a16="http://schemas.microsoft.com/office/drawing/2014/main" id="{B8537828-887B-41E4-BAE4-D56B689E999B}"/>
              </a:ext>
            </a:extLst>
          </p:cNvPr>
          <p:cNvCxnSpPr/>
          <p:nvPr userDrawn="1"/>
        </p:nvCxnSpPr>
        <p:spPr>
          <a:xfrm>
            <a:off x="11107057" y="6294459"/>
            <a:ext cx="0" cy="4572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Slide Number Placeholder 13">
            <a:extLst>
              <a:ext uri="{FF2B5EF4-FFF2-40B4-BE49-F238E27FC236}">
                <a16:creationId xmlns:a16="http://schemas.microsoft.com/office/drawing/2014/main" id="{C30B13EC-FDE4-4948-916D-4C19A15AA25F}"/>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27" name="Straight Connector 26">
            <a:extLst>
              <a:ext uri="{FF2B5EF4-FFF2-40B4-BE49-F238E27FC236}">
                <a16:creationId xmlns:a16="http://schemas.microsoft.com/office/drawing/2014/main" id="{1DCB14C0-E2E4-43A3-BF4F-3245EC9D047E}"/>
              </a:ext>
            </a:extLst>
          </p:cNvPr>
          <p:cNvCxnSpPr/>
          <p:nvPr userDrawn="1"/>
        </p:nvCxnSpPr>
        <p:spPr>
          <a:xfrm>
            <a:off x="0" y="6523059"/>
            <a:ext cx="1110996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105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4A6DB18-4C6E-41E3-B11B-1FE933E84ABD}"/>
              </a:ext>
            </a:extLst>
          </p:cNvPr>
          <p:cNvSpPr/>
          <p:nvPr userDrawn="1"/>
        </p:nvSpPr>
        <p:spPr>
          <a:xfrm rot="19800000">
            <a:off x="-1368850" y="-967093"/>
            <a:ext cx="8283042" cy="3255962"/>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5124562" y="2409371"/>
            <a:ext cx="6354526" cy="3577863"/>
          </a:xfrm>
        </p:spPr>
        <p:txBody>
          <a:bodyPr vert="horz" lIns="91440" tIns="45720" rIns="91440" bIns="45720" rtlCol="0" anchor="t">
            <a:noAutofit/>
          </a:bodyPr>
          <a:lstStyle>
            <a:lvl1pPr>
              <a:lnSpc>
                <a:spcPct val="100000"/>
              </a:lnSpc>
              <a:defRPr lang="en-GB" sz="3200" b="1" spc="0">
                <a:solidFill>
                  <a:schemeClr val="tx2"/>
                </a:solidFill>
                <a:latin typeface="+mj-lt"/>
              </a:defRPr>
            </a:lvl1pPr>
          </a:lstStyle>
          <a:p>
            <a:pPr marL="0" lvl="0"/>
            <a:r>
              <a:rPr lang="en-US" noProof="0"/>
              <a:t>Quote</a:t>
            </a:r>
          </a:p>
        </p:txBody>
      </p:sp>
      <p:sp>
        <p:nvSpPr>
          <p:cNvPr id="17" name="Oval 16">
            <a:extLst>
              <a:ext uri="{FF2B5EF4-FFF2-40B4-BE49-F238E27FC236}">
                <a16:creationId xmlns:a16="http://schemas.microsoft.com/office/drawing/2014/main" id="{811B3AF5-0AF9-445C-9B18-5CED755A048F}"/>
              </a:ext>
            </a:extLst>
          </p:cNvPr>
          <p:cNvSpPr/>
          <p:nvPr userDrawn="1"/>
        </p:nvSpPr>
        <p:spPr>
          <a:xfrm>
            <a:off x="424005" y="1400629"/>
            <a:ext cx="3698738" cy="369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1">
            <a:extLst>
              <a:ext uri="{FF2B5EF4-FFF2-40B4-BE49-F238E27FC236}">
                <a16:creationId xmlns:a16="http://schemas.microsoft.com/office/drawing/2014/main" id="{FF97C0E2-E15D-4EB9-9FF8-CB859892B95B}"/>
              </a:ext>
            </a:extLst>
          </p:cNvPr>
          <p:cNvSpPr>
            <a:spLocks noGrp="1"/>
          </p:cNvSpPr>
          <p:nvPr userDrawn="1">
            <p:ph type="pic" sz="quarter" idx="14" hasCustomPrompt="1"/>
          </p:nvPr>
        </p:nvSpPr>
        <p:spPr>
          <a:xfrm>
            <a:off x="562502" y="1539126"/>
            <a:ext cx="3421745" cy="3421745"/>
          </a:xfrm>
          <a:prstGeom prst="ellipse">
            <a:avLst/>
          </a:prstGeom>
          <a:pattFill prst="dkUpDiag">
            <a:fgClr>
              <a:schemeClr val="accent3"/>
            </a:fgClr>
            <a:bgClr>
              <a:schemeClr val="accent3">
                <a:lumMod val="50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3" name="Text Placeholder 2">
            <a:extLst>
              <a:ext uri="{FF2B5EF4-FFF2-40B4-BE49-F238E27FC236}">
                <a16:creationId xmlns:a16="http://schemas.microsoft.com/office/drawing/2014/main" id="{1482934F-D15B-433B-8563-5A4037ECB287}"/>
              </a:ext>
            </a:extLst>
          </p:cNvPr>
          <p:cNvSpPr txBox="1">
            <a:spLocks/>
          </p:cNvSpPr>
          <p:nvPr userDrawn="1"/>
        </p:nvSpPr>
        <p:spPr bwMode="auto">
          <a:xfrm>
            <a:off x="4411650" y="1923750"/>
            <a:ext cx="800100" cy="1505250"/>
          </a:xfrm>
          <a:prstGeom prst="rect">
            <a:avLst/>
          </a:prstGeom>
          <a:noFill/>
        </p:spPr>
        <p:txBody>
          <a:bodyPr wrap="square" lIns="91440" tIns="45720" rIns="91440" bIns="45720" numCol="1" anchor="ctr" anchorCtr="0" compatLnSpc="1">
            <a:prstTxWarp prst="textNoShape">
              <a:avLst/>
            </a:prstTxWarp>
            <a:noAutofit/>
          </a:bodyP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pPr>
            <a:r>
              <a:rPr lang="en-US" sz="9600" b="1" i="0" noProof="0" dirty="0">
                <a:solidFill>
                  <a:schemeClr val="tx2"/>
                </a:solidFill>
              </a:rPr>
              <a:t>“</a:t>
            </a:r>
          </a:p>
        </p:txBody>
      </p:sp>
      <p:sp>
        <p:nvSpPr>
          <p:cNvPr id="8" name="Oval 7">
            <a:extLst>
              <a:ext uri="{FF2B5EF4-FFF2-40B4-BE49-F238E27FC236}">
                <a16:creationId xmlns:a16="http://schemas.microsoft.com/office/drawing/2014/main" id="{F4F7B2FA-9CC6-4114-86A4-1AFC7AB8DC4E}"/>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9" name="Straight Connector 8">
            <a:extLst>
              <a:ext uri="{FF2B5EF4-FFF2-40B4-BE49-F238E27FC236}">
                <a16:creationId xmlns:a16="http://schemas.microsoft.com/office/drawing/2014/main" id="{95CEB9D3-1AE0-4506-94BF-5A0560B20E83}"/>
              </a:ext>
            </a:extLst>
          </p:cNvPr>
          <p:cNvCxnSpPr/>
          <p:nvPr userDrawn="1"/>
        </p:nvCxnSpPr>
        <p:spPr>
          <a:xfrm>
            <a:off x="11107057" y="6294459"/>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13">
            <a:extLst>
              <a:ext uri="{FF2B5EF4-FFF2-40B4-BE49-F238E27FC236}">
                <a16:creationId xmlns:a16="http://schemas.microsoft.com/office/drawing/2014/main" id="{C22B8D4B-39B9-4EAD-AE41-4C1E961EAF81}"/>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11" name="Straight Connector 10">
            <a:extLst>
              <a:ext uri="{FF2B5EF4-FFF2-40B4-BE49-F238E27FC236}">
                <a16:creationId xmlns:a16="http://schemas.microsoft.com/office/drawing/2014/main" id="{BEEF5E30-7D94-4346-8B55-79B1AFC23045}"/>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816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Slide Curv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2E5F57C8-1811-4EED-A1DD-F65E022CFF71}"/>
              </a:ext>
            </a:extLst>
          </p:cNvPr>
          <p:cNvSpPr>
            <a:spLocks/>
          </p:cNvSpPr>
          <p:nvPr/>
        </p:nvSpPr>
        <p:spPr bwMode="auto">
          <a:xfrm rot="20994946">
            <a:off x="-308388" y="270107"/>
            <a:ext cx="12759629" cy="3500921"/>
          </a:xfrm>
          <a:custGeom>
            <a:avLst/>
            <a:gdLst>
              <a:gd name="connsiteX0" fmla="*/ 10516035 w 12759629"/>
              <a:gd name="connsiteY0" fmla="*/ 2541856 h 3500921"/>
              <a:gd name="connsiteX1" fmla="*/ 12070532 w 12759629"/>
              <a:gd name="connsiteY1" fmla="*/ 3047516 h 3500921"/>
              <a:gd name="connsiteX2" fmla="*/ 12340450 w 12759629"/>
              <a:gd name="connsiteY2" fmla="*/ 3189806 h 3500921"/>
              <a:gd name="connsiteX3" fmla="*/ 12320059 w 12759629"/>
              <a:gd name="connsiteY3" fmla="*/ 3304463 h 3500921"/>
              <a:gd name="connsiteX4" fmla="*/ 12187055 w 12759629"/>
              <a:gd name="connsiteY4" fmla="*/ 3237627 h 3500921"/>
              <a:gd name="connsiteX5" fmla="*/ 9703854 w 12759629"/>
              <a:gd name="connsiteY5" fmla="*/ 2636906 h 3500921"/>
              <a:gd name="connsiteX6" fmla="*/ 6410869 w 12759629"/>
              <a:gd name="connsiteY6" fmla="*/ 3114646 h 3500921"/>
              <a:gd name="connsiteX7" fmla="*/ 3103029 w 12759629"/>
              <a:gd name="connsiteY7" fmla="*/ 3500820 h 3500921"/>
              <a:gd name="connsiteX8" fmla="*/ 27535 w 12759629"/>
              <a:gd name="connsiteY8" fmla="*/ 2961569 h 3500921"/>
              <a:gd name="connsiteX9" fmla="*/ 0 w 12759629"/>
              <a:gd name="connsiteY9" fmla="*/ 2948829 h 3500921"/>
              <a:gd name="connsiteX10" fmla="*/ 6084 w 12759629"/>
              <a:gd name="connsiteY10" fmla="*/ 2914623 h 3500921"/>
              <a:gd name="connsiteX11" fmla="*/ 36566 w 12759629"/>
              <a:gd name="connsiteY11" fmla="*/ 2929330 h 3500921"/>
              <a:gd name="connsiteX12" fmla="*/ 3107981 w 12759629"/>
              <a:gd name="connsiteY12" fmla="*/ 3484895 h 3500921"/>
              <a:gd name="connsiteX13" fmla="*/ 6410869 w 12759629"/>
              <a:gd name="connsiteY13" fmla="*/ 3035023 h 3500921"/>
              <a:gd name="connsiteX14" fmla="*/ 9693950 w 12759629"/>
              <a:gd name="connsiteY14" fmla="*/ 2477659 h 3500921"/>
              <a:gd name="connsiteX15" fmla="*/ 10516035 w 12759629"/>
              <a:gd name="connsiteY15" fmla="*/ 2541856 h 3500921"/>
              <a:gd name="connsiteX16" fmla="*/ 10663864 w 12759629"/>
              <a:gd name="connsiteY16" fmla="*/ 1743885 h 3500921"/>
              <a:gd name="connsiteX17" fmla="*/ 12361031 w 12759629"/>
              <a:gd name="connsiteY17" fmla="*/ 2490300 h 3500921"/>
              <a:gd name="connsiteX18" fmla="*/ 12452364 w 12759629"/>
              <a:gd name="connsiteY18" fmla="*/ 2560519 h 3500921"/>
              <a:gd name="connsiteX19" fmla="*/ 12394470 w 12759629"/>
              <a:gd name="connsiteY19" fmla="*/ 2886055 h 3500921"/>
              <a:gd name="connsiteX20" fmla="*/ 12350704 w 12759629"/>
              <a:gd name="connsiteY20" fmla="*/ 2856440 h 3500921"/>
              <a:gd name="connsiteX21" fmla="*/ 9674113 w 12759629"/>
              <a:gd name="connsiteY21" fmla="*/ 2079999 h 3500921"/>
              <a:gd name="connsiteX22" fmla="*/ 6410950 w 12759629"/>
              <a:gd name="connsiteY22" fmla="*/ 2820279 h 3500921"/>
              <a:gd name="connsiteX23" fmla="*/ 3123029 w 12759629"/>
              <a:gd name="connsiteY23" fmla="*/ 3433200 h 3500921"/>
              <a:gd name="connsiteX24" fmla="*/ 64774 w 12759629"/>
              <a:gd name="connsiteY24" fmla="*/ 2832803 h 3500921"/>
              <a:gd name="connsiteX25" fmla="*/ 24504 w 12759629"/>
              <a:gd name="connsiteY25" fmla="*/ 2811044 h 3500921"/>
              <a:gd name="connsiteX26" fmla="*/ 47732 w 12759629"/>
              <a:gd name="connsiteY26" fmla="*/ 2680435 h 3500921"/>
              <a:gd name="connsiteX27" fmla="*/ 97636 w 12759629"/>
              <a:gd name="connsiteY27" fmla="*/ 2708386 h 3500921"/>
              <a:gd name="connsiteX28" fmla="*/ 3137884 w 12759629"/>
              <a:gd name="connsiteY28" fmla="*/ 3361559 h 3500921"/>
              <a:gd name="connsiteX29" fmla="*/ 6410950 w 12759629"/>
              <a:gd name="connsiteY29" fmla="*/ 2565559 h 3500921"/>
              <a:gd name="connsiteX30" fmla="*/ 9649354 w 12759629"/>
              <a:gd name="connsiteY30" fmla="*/ 1697920 h 3500921"/>
              <a:gd name="connsiteX31" fmla="*/ 10663864 w 12759629"/>
              <a:gd name="connsiteY31" fmla="*/ 1743885 h 3500921"/>
              <a:gd name="connsiteX32" fmla="*/ 10969792 w 12759629"/>
              <a:gd name="connsiteY32" fmla="*/ 889041 h 3500921"/>
              <a:gd name="connsiteX33" fmla="*/ 12565593 w 12759629"/>
              <a:gd name="connsiteY33" fmla="*/ 1623395 h 3500921"/>
              <a:gd name="connsiteX34" fmla="*/ 12612354 w 12759629"/>
              <a:gd name="connsiteY34" fmla="*/ 1660905 h 3500921"/>
              <a:gd name="connsiteX35" fmla="*/ 12489095 w 12759629"/>
              <a:gd name="connsiteY35" fmla="*/ 2353982 h 3500921"/>
              <a:gd name="connsiteX36" fmla="*/ 12488942 w 12759629"/>
              <a:gd name="connsiteY36" fmla="*/ 2353851 h 3500921"/>
              <a:gd name="connsiteX37" fmla="*/ 9633837 w 12759629"/>
              <a:gd name="connsiteY37" fmla="*/ 1455647 h 3500921"/>
              <a:gd name="connsiteX38" fmla="*/ 6410394 w 12759629"/>
              <a:gd name="connsiteY38" fmla="*/ 2398498 h 3500921"/>
              <a:gd name="connsiteX39" fmla="*/ 3147339 w 12759629"/>
              <a:gd name="connsiteY39" fmla="*/ 3281676 h 3500921"/>
              <a:gd name="connsiteX40" fmla="*/ 120302 w 12759629"/>
              <a:gd name="connsiteY40" fmla="*/ 2620525 h 3500921"/>
              <a:gd name="connsiteX41" fmla="*/ 64391 w 12759629"/>
              <a:gd name="connsiteY41" fmla="*/ 2586765 h 3500921"/>
              <a:gd name="connsiteX42" fmla="*/ 129014 w 12759629"/>
              <a:gd name="connsiteY42" fmla="*/ 2223396 h 3500921"/>
              <a:gd name="connsiteX43" fmla="*/ 207516 w 12759629"/>
              <a:gd name="connsiteY43" fmla="*/ 2271822 h 3500921"/>
              <a:gd name="connsiteX44" fmla="*/ 3196854 w 12759629"/>
              <a:gd name="connsiteY44" fmla="*/ 2875891 h 3500921"/>
              <a:gd name="connsiteX45" fmla="*/ 6410395 w 12759629"/>
              <a:gd name="connsiteY45" fmla="*/ 1805735 h 3500921"/>
              <a:gd name="connsiteX46" fmla="*/ 9579371 w 12759629"/>
              <a:gd name="connsiteY46" fmla="*/ 846970 h 3500921"/>
              <a:gd name="connsiteX47" fmla="*/ 10969792 w 12759629"/>
              <a:gd name="connsiteY47" fmla="*/ 889041 h 3500921"/>
              <a:gd name="connsiteX48" fmla="*/ 12695153 w 12759629"/>
              <a:gd name="connsiteY48" fmla="*/ 821327 h 3500921"/>
              <a:gd name="connsiteX49" fmla="*/ 12759629 w 12759629"/>
              <a:gd name="connsiteY49" fmla="*/ 832794 h 3500921"/>
              <a:gd name="connsiteX50" fmla="*/ 12754040 w 12759629"/>
              <a:gd name="connsiteY50" fmla="*/ 864218 h 3500921"/>
              <a:gd name="connsiteX51" fmla="*/ 9634801 w 12759629"/>
              <a:gd name="connsiteY51" fmla="*/ 277064 h 3500921"/>
              <a:gd name="connsiteX52" fmla="*/ 12174055 w 12759629"/>
              <a:gd name="connsiteY52" fmla="*/ 728654 h 3500921"/>
              <a:gd name="connsiteX53" fmla="*/ 12314087 w 12759629"/>
              <a:gd name="connsiteY53" fmla="*/ 809460 h 3500921"/>
              <a:gd name="connsiteX54" fmla="*/ 12513862 w 12759629"/>
              <a:gd name="connsiteY54" fmla="*/ 939924 h 3500921"/>
              <a:gd name="connsiteX55" fmla="*/ 12714277 w 12759629"/>
              <a:gd name="connsiteY55" fmla="*/ 1087803 h 3500921"/>
              <a:gd name="connsiteX56" fmla="*/ 12643623 w 12759629"/>
              <a:gd name="connsiteY56" fmla="*/ 1485082 h 3500921"/>
              <a:gd name="connsiteX57" fmla="*/ 12600454 w 12759629"/>
              <a:gd name="connsiteY57" fmla="*/ 1452040 h 3500921"/>
              <a:gd name="connsiteX58" fmla="*/ 9589210 w 12759629"/>
              <a:gd name="connsiteY58" fmla="*/ 735230 h 3500921"/>
              <a:gd name="connsiteX59" fmla="*/ 6425088 w 12759629"/>
              <a:gd name="connsiteY59" fmla="*/ 1694315 h 3500921"/>
              <a:gd name="connsiteX60" fmla="*/ 3221352 w 12759629"/>
              <a:gd name="connsiteY60" fmla="*/ 2804625 h 3500921"/>
              <a:gd name="connsiteX61" fmla="*/ 227896 w 12759629"/>
              <a:gd name="connsiteY61" fmla="*/ 2237254 h 3500921"/>
              <a:gd name="connsiteX62" fmla="*/ 136311 w 12759629"/>
              <a:gd name="connsiteY62" fmla="*/ 2182365 h 3500921"/>
              <a:gd name="connsiteX63" fmla="*/ 209053 w 12759629"/>
              <a:gd name="connsiteY63" fmla="*/ 1773343 h 3500921"/>
              <a:gd name="connsiteX64" fmla="*/ 316297 w 12759629"/>
              <a:gd name="connsiteY64" fmla="*/ 1834690 h 3500921"/>
              <a:gd name="connsiteX65" fmla="*/ 3216401 w 12759629"/>
              <a:gd name="connsiteY65" fmla="*/ 2350950 h 3500921"/>
              <a:gd name="connsiteX66" fmla="*/ 6425087 w 12759629"/>
              <a:gd name="connsiteY66" fmla="*/ 1240640 h 3500921"/>
              <a:gd name="connsiteX67" fmla="*/ 8321580 w 12759629"/>
              <a:gd name="connsiteY67" fmla="*/ 548189 h 3500921"/>
              <a:gd name="connsiteX68" fmla="*/ 9584258 w 12759629"/>
              <a:gd name="connsiteY68" fmla="*/ 281555 h 3500921"/>
              <a:gd name="connsiteX69" fmla="*/ 8076887 w 12759629"/>
              <a:gd name="connsiteY69" fmla="*/ 0 h 3500921"/>
              <a:gd name="connsiteX70" fmla="*/ 9077142 w 12759629"/>
              <a:gd name="connsiteY70" fmla="*/ 177888 h 3500921"/>
              <a:gd name="connsiteX71" fmla="*/ 8801496 w 12759629"/>
              <a:gd name="connsiteY71" fmla="*/ 241291 h 3500921"/>
              <a:gd name="connsiteX72" fmla="*/ 6485520 w 12759629"/>
              <a:gd name="connsiteY72" fmla="*/ 1101274 h 3500921"/>
              <a:gd name="connsiteX73" fmla="*/ 3365985 w 12759629"/>
              <a:gd name="connsiteY73" fmla="*/ 2267067 h 3500921"/>
              <a:gd name="connsiteX74" fmla="*/ 393929 w 12759629"/>
              <a:gd name="connsiteY74" fmla="*/ 1766952 h 3500921"/>
              <a:gd name="connsiteX75" fmla="*/ 227146 w 12759629"/>
              <a:gd name="connsiteY75" fmla="*/ 1671603 h 3500921"/>
              <a:gd name="connsiteX76" fmla="*/ 298125 w 12759629"/>
              <a:gd name="connsiteY76" fmla="*/ 1272495 h 3500921"/>
              <a:gd name="connsiteX77" fmla="*/ 466713 w 12759629"/>
              <a:gd name="connsiteY77" fmla="*/ 1365124 h 3500921"/>
              <a:gd name="connsiteX78" fmla="*/ 3346178 w 12759629"/>
              <a:gd name="connsiteY78" fmla="*/ 1817461 h 3500921"/>
              <a:gd name="connsiteX79" fmla="*/ 6470665 w 12759629"/>
              <a:gd name="connsiteY79" fmla="*/ 651668 h 3500921"/>
              <a:gd name="connsiteX80" fmla="*/ 7856352 w 12759629"/>
              <a:gd name="connsiteY80" fmla="*/ 73683 h 350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759629" h="3500921">
                <a:moveTo>
                  <a:pt x="10516035" y="2541856"/>
                </a:moveTo>
                <a:cubicBezTo>
                  <a:pt x="11030903" y="2624900"/>
                  <a:pt x="11548218" y="2790173"/>
                  <a:pt x="12070532" y="3047516"/>
                </a:cubicBezTo>
                <a:lnTo>
                  <a:pt x="12340450" y="3189806"/>
                </a:lnTo>
                <a:lnTo>
                  <a:pt x="12320059" y="3304463"/>
                </a:lnTo>
                <a:lnTo>
                  <a:pt x="12187055" y="3237627"/>
                </a:lnTo>
                <a:cubicBezTo>
                  <a:pt x="11350964" y="2834721"/>
                  <a:pt x="10524624" y="2642878"/>
                  <a:pt x="9703854" y="2636906"/>
                </a:cubicBezTo>
                <a:cubicBezTo>
                  <a:pt x="8604542" y="2609038"/>
                  <a:pt x="7510181" y="2915588"/>
                  <a:pt x="6410869" y="3114646"/>
                </a:cubicBezTo>
                <a:cubicBezTo>
                  <a:pt x="5311558" y="3349536"/>
                  <a:pt x="4207293" y="3484895"/>
                  <a:pt x="3103029" y="3500820"/>
                </a:cubicBezTo>
                <a:cubicBezTo>
                  <a:pt x="2072424" y="3504552"/>
                  <a:pt x="1041819" y="3406811"/>
                  <a:pt x="27535" y="2961569"/>
                </a:cubicBezTo>
                <a:lnTo>
                  <a:pt x="0" y="2948829"/>
                </a:lnTo>
                <a:lnTo>
                  <a:pt x="6084" y="2914623"/>
                </a:lnTo>
                <a:lnTo>
                  <a:pt x="36566" y="2929330"/>
                </a:lnTo>
                <a:cubicBezTo>
                  <a:pt x="1046771" y="3391821"/>
                  <a:pt x="2077376" y="3496093"/>
                  <a:pt x="3107981" y="3484895"/>
                </a:cubicBezTo>
                <a:cubicBezTo>
                  <a:pt x="4212245" y="3461008"/>
                  <a:pt x="5311557" y="3305743"/>
                  <a:pt x="6410869" y="3035023"/>
                </a:cubicBezTo>
                <a:cubicBezTo>
                  <a:pt x="7510181" y="2808097"/>
                  <a:pt x="8599590" y="2469697"/>
                  <a:pt x="9693950" y="2477659"/>
                </a:cubicBezTo>
                <a:cubicBezTo>
                  <a:pt x="9967541" y="2476664"/>
                  <a:pt x="10241440" y="2497565"/>
                  <a:pt x="10516035" y="2541856"/>
                </a:cubicBezTo>
                <a:close/>
                <a:moveTo>
                  <a:pt x="10663864" y="1743885"/>
                </a:moveTo>
                <a:cubicBezTo>
                  <a:pt x="11223806" y="1839737"/>
                  <a:pt x="11787945" y="2065808"/>
                  <a:pt x="12361031" y="2490300"/>
                </a:cubicBezTo>
                <a:lnTo>
                  <a:pt x="12452364" y="2560519"/>
                </a:lnTo>
                <a:lnTo>
                  <a:pt x="12394470" y="2886055"/>
                </a:lnTo>
                <a:lnTo>
                  <a:pt x="12350704" y="2856440"/>
                </a:lnTo>
                <a:cubicBezTo>
                  <a:pt x="11444342" y="2270184"/>
                  <a:pt x="10559227" y="2047662"/>
                  <a:pt x="9674113" y="2079999"/>
                </a:cubicBezTo>
                <a:cubicBezTo>
                  <a:pt x="8584741" y="2107859"/>
                  <a:pt x="7505273" y="2521779"/>
                  <a:pt x="6410950" y="2820279"/>
                </a:cubicBezTo>
                <a:cubicBezTo>
                  <a:pt x="5321578" y="3162559"/>
                  <a:pt x="4222304" y="3385439"/>
                  <a:pt x="3123029" y="3433200"/>
                </a:cubicBezTo>
                <a:cubicBezTo>
                  <a:pt x="2092458" y="3466780"/>
                  <a:pt x="1066240" y="3346448"/>
                  <a:pt x="64774" y="2832803"/>
                </a:cubicBezTo>
                <a:lnTo>
                  <a:pt x="24504" y="2811044"/>
                </a:lnTo>
                <a:lnTo>
                  <a:pt x="47732" y="2680435"/>
                </a:lnTo>
                <a:lnTo>
                  <a:pt x="97636" y="2708386"/>
                </a:lnTo>
                <a:cubicBezTo>
                  <a:pt x="1090380" y="3240061"/>
                  <a:pt x="2111955" y="3424990"/>
                  <a:pt x="3137884" y="3361559"/>
                </a:cubicBezTo>
                <a:cubicBezTo>
                  <a:pt x="4232207" y="3297879"/>
                  <a:pt x="5326530" y="2951619"/>
                  <a:pt x="6410950" y="2565559"/>
                </a:cubicBezTo>
                <a:cubicBezTo>
                  <a:pt x="7495369" y="2191439"/>
                  <a:pt x="8569886" y="1777519"/>
                  <a:pt x="9649354" y="1697920"/>
                </a:cubicBezTo>
                <a:cubicBezTo>
                  <a:pt x="9986687" y="1675532"/>
                  <a:pt x="10324505" y="1685793"/>
                  <a:pt x="10663864" y="1743885"/>
                </a:cubicBezTo>
                <a:close/>
                <a:moveTo>
                  <a:pt x="10969792" y="889041"/>
                </a:moveTo>
                <a:cubicBezTo>
                  <a:pt x="11494753" y="992910"/>
                  <a:pt x="12025114" y="1215559"/>
                  <a:pt x="12565593" y="1623395"/>
                </a:cubicBezTo>
                <a:lnTo>
                  <a:pt x="12612354" y="1660905"/>
                </a:lnTo>
                <a:lnTo>
                  <a:pt x="12489095" y="2353982"/>
                </a:lnTo>
                <a:lnTo>
                  <a:pt x="12488942" y="2353851"/>
                </a:lnTo>
                <a:cubicBezTo>
                  <a:pt x="11517970" y="1566603"/>
                  <a:pt x="10574007" y="1375584"/>
                  <a:pt x="9633837" y="1455647"/>
                </a:cubicBezTo>
                <a:cubicBezTo>
                  <a:pt x="8559356" y="1547147"/>
                  <a:pt x="7489826" y="1988736"/>
                  <a:pt x="6410394" y="2398498"/>
                </a:cubicBezTo>
                <a:cubicBezTo>
                  <a:pt x="5330962" y="2812239"/>
                  <a:pt x="4236674" y="3198132"/>
                  <a:pt x="3147339" y="3281676"/>
                </a:cubicBezTo>
                <a:cubicBezTo>
                  <a:pt x="2126087" y="3367457"/>
                  <a:pt x="1104834" y="3187502"/>
                  <a:pt x="120302" y="2620525"/>
                </a:cubicBezTo>
                <a:lnTo>
                  <a:pt x="64391" y="2586765"/>
                </a:lnTo>
                <a:lnTo>
                  <a:pt x="129014" y="2223396"/>
                </a:lnTo>
                <a:lnTo>
                  <a:pt x="207516" y="2271822"/>
                </a:lnTo>
                <a:cubicBezTo>
                  <a:pt x="1182202" y="2845122"/>
                  <a:pt x="2189528" y="3021347"/>
                  <a:pt x="3196854" y="2875891"/>
                </a:cubicBezTo>
                <a:cubicBezTo>
                  <a:pt x="4271335" y="2732674"/>
                  <a:pt x="5345816" y="2227432"/>
                  <a:pt x="6410395" y="1805735"/>
                </a:cubicBezTo>
                <a:cubicBezTo>
                  <a:pt x="7474973" y="1348233"/>
                  <a:pt x="8524696" y="978253"/>
                  <a:pt x="9579371" y="846970"/>
                </a:cubicBezTo>
                <a:cubicBezTo>
                  <a:pt x="10040791" y="798236"/>
                  <a:pt x="10503160" y="796713"/>
                  <a:pt x="10969792" y="889041"/>
                </a:cubicBezTo>
                <a:close/>
                <a:moveTo>
                  <a:pt x="12695153" y="821327"/>
                </a:moveTo>
                <a:lnTo>
                  <a:pt x="12759629" y="832794"/>
                </a:lnTo>
                <a:lnTo>
                  <a:pt x="12754040" y="864218"/>
                </a:lnTo>
                <a:close/>
                <a:moveTo>
                  <a:pt x="9634801" y="277064"/>
                </a:moveTo>
                <a:lnTo>
                  <a:pt x="12174055" y="728654"/>
                </a:lnTo>
                <a:lnTo>
                  <a:pt x="12314087" y="809460"/>
                </a:lnTo>
                <a:cubicBezTo>
                  <a:pt x="12380513" y="850280"/>
                  <a:pt x="12447102" y="893724"/>
                  <a:pt x="12513862" y="939924"/>
                </a:cubicBezTo>
                <a:lnTo>
                  <a:pt x="12714277" y="1087803"/>
                </a:lnTo>
                <a:lnTo>
                  <a:pt x="12643623" y="1485082"/>
                </a:lnTo>
                <a:lnTo>
                  <a:pt x="12600454" y="1452040"/>
                </a:lnTo>
                <a:cubicBezTo>
                  <a:pt x="11566786" y="703751"/>
                  <a:pt x="10577998" y="623304"/>
                  <a:pt x="9589210" y="735230"/>
                </a:cubicBezTo>
                <a:cubicBezTo>
                  <a:pt x="8534502" y="874516"/>
                  <a:pt x="7484746" y="1232681"/>
                  <a:pt x="6425088" y="1694315"/>
                </a:cubicBezTo>
                <a:cubicBezTo>
                  <a:pt x="5365430" y="2120133"/>
                  <a:pt x="4295867" y="2649420"/>
                  <a:pt x="3221352" y="2804625"/>
                </a:cubicBezTo>
                <a:cubicBezTo>
                  <a:pt x="2218638" y="2965053"/>
                  <a:pt x="1207219" y="2796697"/>
                  <a:pt x="227896" y="2237254"/>
                </a:cubicBezTo>
                <a:lnTo>
                  <a:pt x="136311" y="2182365"/>
                </a:lnTo>
                <a:lnTo>
                  <a:pt x="209053" y="1773343"/>
                </a:lnTo>
                <a:lnTo>
                  <a:pt x="316297" y="1834690"/>
                </a:lnTo>
                <a:cubicBezTo>
                  <a:pt x="1266678" y="2353048"/>
                  <a:pt x="2241539" y="2507646"/>
                  <a:pt x="3216401" y="2350950"/>
                </a:cubicBezTo>
                <a:cubicBezTo>
                  <a:pt x="4290915" y="2195745"/>
                  <a:pt x="5365428" y="1666458"/>
                  <a:pt x="6425087" y="1240640"/>
                </a:cubicBezTo>
                <a:cubicBezTo>
                  <a:pt x="7058903" y="966047"/>
                  <a:pt x="7687765" y="723291"/>
                  <a:pt x="8321580" y="548189"/>
                </a:cubicBezTo>
                <a:cubicBezTo>
                  <a:pt x="8742473" y="428801"/>
                  <a:pt x="9163364" y="337269"/>
                  <a:pt x="9584258" y="281555"/>
                </a:cubicBezTo>
                <a:close/>
                <a:moveTo>
                  <a:pt x="8076887" y="0"/>
                </a:moveTo>
                <a:lnTo>
                  <a:pt x="9077142" y="177888"/>
                </a:lnTo>
                <a:lnTo>
                  <a:pt x="8801496" y="241291"/>
                </a:lnTo>
                <a:cubicBezTo>
                  <a:pt x="8029504" y="437310"/>
                  <a:pt x="7261690" y="740197"/>
                  <a:pt x="6485520" y="1101274"/>
                </a:cubicBezTo>
                <a:cubicBezTo>
                  <a:pt x="5455578" y="1546902"/>
                  <a:pt x="4420685" y="2091999"/>
                  <a:pt x="3365985" y="2267067"/>
                </a:cubicBezTo>
                <a:cubicBezTo>
                  <a:pt x="2377204" y="2449844"/>
                  <a:pt x="1379719" y="2303903"/>
                  <a:pt x="393929" y="1766952"/>
                </a:cubicBezTo>
                <a:lnTo>
                  <a:pt x="227146" y="1671603"/>
                </a:lnTo>
                <a:lnTo>
                  <a:pt x="298125" y="1272495"/>
                </a:lnTo>
                <a:lnTo>
                  <a:pt x="466713" y="1365124"/>
                </a:lnTo>
                <a:cubicBezTo>
                  <a:pt x="1420551" y="1863855"/>
                  <a:pt x="2389893" y="1992778"/>
                  <a:pt x="3346178" y="1817461"/>
                </a:cubicBezTo>
                <a:cubicBezTo>
                  <a:pt x="4400879" y="1642393"/>
                  <a:pt x="5440723" y="1097296"/>
                  <a:pt x="6470665" y="651668"/>
                </a:cubicBezTo>
                <a:cubicBezTo>
                  <a:pt x="6931168" y="433828"/>
                  <a:pt x="7394457" y="238369"/>
                  <a:pt x="7856352" y="73683"/>
                </a:cubicBezTo>
                <a:close/>
              </a:path>
            </a:pathLst>
          </a:custGeom>
          <a:gradFill flip="none" rotWithShape="1">
            <a:gsLst>
              <a:gs pos="23000">
                <a:schemeClr val="bg2">
                  <a:alpha val="0"/>
                </a:schemeClr>
              </a:gs>
              <a:gs pos="100000">
                <a:schemeClr val="bg2"/>
              </a:gs>
            </a:gsLst>
            <a:lin ang="0" scaled="1"/>
            <a:tileRect/>
          </a:gradFill>
          <a:ln>
            <a:noFill/>
          </a:ln>
        </p:spPr>
        <p:txBody>
          <a:bodyPr vert="horz" wrap="square" lIns="91440" tIns="45720" rIns="91440" bIns="45720" numCol="1" anchor="t" anchorCtr="0" compatLnSpc="1">
            <a:prstTxWarp prst="textNoShape">
              <a:avLst/>
            </a:prstTxWarp>
            <a:noAutofit/>
          </a:bodyPr>
          <a:lstStyle/>
          <a:p>
            <a:endParaRPr lang="en-US" noProof="0" dirty="0"/>
          </a:p>
        </p:txBody>
      </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1776770" y="4752155"/>
            <a:ext cx="9680574" cy="1310968"/>
          </a:xfrm>
        </p:spPr>
        <p:txBody>
          <a:bodyPr vert="horz" lIns="91440" tIns="45720" rIns="91440" bIns="45720" rtlCol="0" anchor="t">
            <a:noAutofit/>
          </a:bodyPr>
          <a:lstStyle>
            <a:lvl1pPr>
              <a:lnSpc>
                <a:spcPct val="100000"/>
              </a:lnSpc>
              <a:defRPr lang="en-GB" sz="2400" b="0" i="1" spc="0">
                <a:solidFill>
                  <a:schemeClr val="tx2"/>
                </a:solidFill>
                <a:latin typeface="+mj-lt"/>
              </a:defRPr>
            </a:lvl1pPr>
          </a:lstStyle>
          <a:p>
            <a:pPr marL="0" lvl="0"/>
            <a:r>
              <a:rPr lang="en-US" noProof="0"/>
              <a:t>Quote</a:t>
            </a:r>
          </a:p>
        </p:txBody>
      </p:sp>
      <p:sp>
        <p:nvSpPr>
          <p:cNvPr id="37" name="Freeform: Shape 36">
            <a:extLst>
              <a:ext uri="{FF2B5EF4-FFF2-40B4-BE49-F238E27FC236}">
                <a16:creationId xmlns:a16="http://schemas.microsoft.com/office/drawing/2014/main" id="{85BDC404-2F32-43B2-8FF8-F44E737B7739}"/>
              </a:ext>
            </a:extLst>
          </p:cNvPr>
          <p:cNvSpPr/>
          <p:nvPr userDrawn="1"/>
        </p:nvSpPr>
        <p:spPr>
          <a:xfrm>
            <a:off x="1" y="1"/>
            <a:ext cx="4716581" cy="4149353"/>
          </a:xfrm>
          <a:custGeom>
            <a:avLst/>
            <a:gdLst>
              <a:gd name="connsiteX0" fmla="*/ 0 w 4716581"/>
              <a:gd name="connsiteY0" fmla="*/ 0 h 4149353"/>
              <a:gd name="connsiteX1" fmla="*/ 4324798 w 4716581"/>
              <a:gd name="connsiteY1" fmla="*/ 0 h 4149353"/>
              <a:gd name="connsiteX2" fmla="*/ 4385617 w 4716581"/>
              <a:gd name="connsiteY2" fmla="*/ 100111 h 4149353"/>
              <a:gd name="connsiteX3" fmla="*/ 4716581 w 4716581"/>
              <a:gd name="connsiteY3" fmla="*/ 1407189 h 4149353"/>
              <a:gd name="connsiteX4" fmla="*/ 1974417 w 4716581"/>
              <a:gd name="connsiteY4" fmla="*/ 4149353 h 4149353"/>
              <a:gd name="connsiteX5" fmla="*/ 35414 w 4716581"/>
              <a:gd name="connsiteY5" fmla="*/ 3346192 h 4149353"/>
              <a:gd name="connsiteX6" fmla="*/ 0 w 4716581"/>
              <a:gd name="connsiteY6" fmla="*/ 3307226 h 414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6581" h="4149353">
                <a:moveTo>
                  <a:pt x="0" y="0"/>
                </a:moveTo>
                <a:lnTo>
                  <a:pt x="4324798" y="0"/>
                </a:lnTo>
                <a:lnTo>
                  <a:pt x="4385617" y="100111"/>
                </a:lnTo>
                <a:cubicBezTo>
                  <a:pt x="4596688" y="488657"/>
                  <a:pt x="4716581" y="933922"/>
                  <a:pt x="4716581" y="1407189"/>
                </a:cubicBezTo>
                <a:cubicBezTo>
                  <a:pt x="4716581" y="2921644"/>
                  <a:pt x="3488872" y="4149353"/>
                  <a:pt x="1974417" y="4149353"/>
                </a:cubicBezTo>
                <a:cubicBezTo>
                  <a:pt x="1217190" y="4149353"/>
                  <a:pt x="531649" y="3842426"/>
                  <a:pt x="35414" y="3346192"/>
                </a:cubicBezTo>
                <a:lnTo>
                  <a:pt x="0" y="33072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5" name="Picture Placeholder 34">
            <a:extLst>
              <a:ext uri="{FF2B5EF4-FFF2-40B4-BE49-F238E27FC236}">
                <a16:creationId xmlns:a16="http://schemas.microsoft.com/office/drawing/2014/main" id="{87D3D51C-EF1C-4FF2-AB62-ADC1DF32A287}"/>
              </a:ext>
            </a:extLst>
          </p:cNvPr>
          <p:cNvSpPr>
            <a:spLocks noGrp="1"/>
          </p:cNvSpPr>
          <p:nvPr userDrawn="1">
            <p:ph type="pic" sz="quarter" idx="14" hasCustomPrompt="1"/>
          </p:nvPr>
        </p:nvSpPr>
        <p:spPr>
          <a:xfrm>
            <a:off x="1" y="0"/>
            <a:ext cx="4524507" cy="3957278"/>
          </a:xfrm>
          <a:custGeom>
            <a:avLst/>
            <a:gdLst>
              <a:gd name="connsiteX0" fmla="*/ 8414 w 4524507"/>
              <a:gd name="connsiteY0" fmla="*/ 0 h 3957278"/>
              <a:gd name="connsiteX1" fmla="*/ 4048912 w 4524507"/>
              <a:gd name="connsiteY1" fmla="*/ 0 h 3957278"/>
              <a:gd name="connsiteX2" fmla="*/ 4098256 w 4524507"/>
              <a:gd name="connsiteY2" fmla="*/ 65987 h 3957278"/>
              <a:gd name="connsiteX3" fmla="*/ 4524507 w 4524507"/>
              <a:gd name="connsiteY3" fmla="*/ 1461436 h 3957278"/>
              <a:gd name="connsiteX4" fmla="*/ 2028663 w 4524507"/>
              <a:gd name="connsiteY4" fmla="*/ 3957278 h 3957278"/>
              <a:gd name="connsiteX5" fmla="*/ 102748 w 4524507"/>
              <a:gd name="connsiteY5" fmla="*/ 3049023 h 3957278"/>
              <a:gd name="connsiteX6" fmla="*/ 0 w 4524507"/>
              <a:gd name="connsiteY6" fmla="*/ 2911620 h 3957278"/>
              <a:gd name="connsiteX7" fmla="*/ 0 w 4524507"/>
              <a:gd name="connsiteY7" fmla="*/ 11253 h 395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507" h="3957278">
                <a:moveTo>
                  <a:pt x="8414" y="0"/>
                </a:moveTo>
                <a:lnTo>
                  <a:pt x="4048912" y="0"/>
                </a:lnTo>
                <a:lnTo>
                  <a:pt x="4098256" y="65987"/>
                </a:lnTo>
                <a:cubicBezTo>
                  <a:pt x="4367369" y="464326"/>
                  <a:pt x="4524507" y="944530"/>
                  <a:pt x="4524507" y="1461436"/>
                </a:cubicBezTo>
                <a:cubicBezTo>
                  <a:pt x="4524507" y="2839851"/>
                  <a:pt x="3407080" y="3957278"/>
                  <a:pt x="2028663" y="3957278"/>
                </a:cubicBezTo>
                <a:cubicBezTo>
                  <a:pt x="1253303" y="3957278"/>
                  <a:pt x="560523" y="3603717"/>
                  <a:pt x="102748" y="3049023"/>
                </a:cubicBezTo>
                <a:lnTo>
                  <a:pt x="0" y="2911620"/>
                </a:lnTo>
                <a:lnTo>
                  <a:pt x="0" y="11253"/>
                </a:lnTo>
                <a:close/>
              </a:path>
            </a:pathLst>
          </a:custGeom>
          <a:pattFill prst="dkUpDiag">
            <a:fgClr>
              <a:schemeClr val="accent3"/>
            </a:fgClr>
            <a:bgClr>
              <a:schemeClr val="accent3">
                <a:lumMod val="50000"/>
              </a:schemeClr>
            </a:bgClr>
          </a:pattFill>
        </p:spPr>
        <p:txBody>
          <a:bodyPr vert="horz" wrap="square" lIns="91440" tIns="457200" rIns="91440" bIns="45720" rtlCol="0" anchor="t" anchorCtr="1">
            <a:noAutofit/>
          </a:bodyPr>
          <a:lstStyle>
            <a:lvl1pPr>
              <a:defRPr lang="en-GB" sz="12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3" name="Text Placeholder 2">
            <a:extLst>
              <a:ext uri="{FF2B5EF4-FFF2-40B4-BE49-F238E27FC236}">
                <a16:creationId xmlns:a16="http://schemas.microsoft.com/office/drawing/2014/main" id="{1482934F-D15B-433B-8563-5A4037ECB287}"/>
              </a:ext>
            </a:extLst>
          </p:cNvPr>
          <p:cNvSpPr txBox="1">
            <a:spLocks/>
          </p:cNvSpPr>
          <p:nvPr userDrawn="1"/>
        </p:nvSpPr>
        <p:spPr bwMode="auto">
          <a:xfrm>
            <a:off x="976670" y="4475195"/>
            <a:ext cx="800100" cy="1505250"/>
          </a:xfrm>
          <a:prstGeom prst="rect">
            <a:avLst/>
          </a:prstGeom>
          <a:noFill/>
        </p:spPr>
        <p:txBody>
          <a:bodyPr wrap="square" lIns="91440" tIns="45720" rIns="91440" bIns="45720" numCol="1" anchor="ctr" anchorCtr="0" compatLnSpc="1">
            <a:prstTxWarp prst="textNoShape">
              <a:avLst/>
            </a:prstTxWarp>
            <a:noAutofit/>
          </a:bodyP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pPr>
            <a:r>
              <a:rPr lang="en-US" sz="9600" b="1" i="0" noProof="0" dirty="0">
                <a:solidFill>
                  <a:schemeClr val="tx2"/>
                </a:solidFill>
              </a:rPr>
              <a:t>“</a:t>
            </a:r>
          </a:p>
        </p:txBody>
      </p:sp>
      <p:sp>
        <p:nvSpPr>
          <p:cNvPr id="38" name="Oval 37">
            <a:extLst>
              <a:ext uri="{FF2B5EF4-FFF2-40B4-BE49-F238E27FC236}">
                <a16:creationId xmlns:a16="http://schemas.microsoft.com/office/drawing/2014/main" id="{C8AD67CF-75C0-4B27-B3F2-C99382A990DA}"/>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39" name="Straight Connector 38">
            <a:extLst>
              <a:ext uri="{FF2B5EF4-FFF2-40B4-BE49-F238E27FC236}">
                <a16:creationId xmlns:a16="http://schemas.microsoft.com/office/drawing/2014/main" id="{9AD26E31-DFC7-4619-9B7C-D90ABC8CCB4A}"/>
              </a:ext>
            </a:extLst>
          </p:cNvPr>
          <p:cNvCxnSpPr/>
          <p:nvPr userDrawn="1"/>
        </p:nvCxnSpPr>
        <p:spPr>
          <a:xfrm>
            <a:off x="11107057" y="6294459"/>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Slide Number Placeholder 13">
            <a:extLst>
              <a:ext uri="{FF2B5EF4-FFF2-40B4-BE49-F238E27FC236}">
                <a16:creationId xmlns:a16="http://schemas.microsoft.com/office/drawing/2014/main" id="{BBB6659B-6CE0-4853-BB6C-1DAC306ED289}"/>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41" name="Straight Connector 40">
            <a:extLst>
              <a:ext uri="{FF2B5EF4-FFF2-40B4-BE49-F238E27FC236}">
                <a16:creationId xmlns:a16="http://schemas.microsoft.com/office/drawing/2014/main" id="{8C57D515-267D-428B-AD8D-9917FC8D1170}"/>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6023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87BE54-14DC-472D-8337-75B1A8A35BF6}"/>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887D6B07-9595-4D7C-A1C7-EE4327E86C4F}"/>
              </a:ext>
            </a:extLst>
          </p:cNvPr>
          <p:cNvGrpSpPr/>
          <p:nvPr userDrawn="1"/>
        </p:nvGrpSpPr>
        <p:grpSpPr>
          <a:xfrm>
            <a:off x="0" y="1770061"/>
            <a:ext cx="12192000" cy="3255962"/>
            <a:chOff x="0" y="1770061"/>
            <a:chExt cx="12192000" cy="3255962"/>
          </a:xfrm>
          <a:solidFill>
            <a:schemeClr val="bg1"/>
          </a:solidFill>
        </p:grpSpPr>
        <p:sp>
          <p:nvSpPr>
            <p:cNvPr id="8" name="Rectangle 7">
              <a:extLst>
                <a:ext uri="{FF2B5EF4-FFF2-40B4-BE49-F238E27FC236}">
                  <a16:creationId xmlns:a16="http://schemas.microsoft.com/office/drawing/2014/main" id="{71EAC7A8-37E9-4B9E-B736-A22B168C80E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72B49C9-D888-4DFD-821C-C8761C79145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77C6874-A790-4966-9E2B-1615E67A53D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76B2B5D3-CC1C-45E2-BB10-D1175A138A4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45994648-15A7-4F74-9BE2-5A7A9FF6767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4" name="Freeform: Shape 13">
            <a:extLst>
              <a:ext uri="{FF2B5EF4-FFF2-40B4-BE49-F238E27FC236}">
                <a16:creationId xmlns:a16="http://schemas.microsoft.com/office/drawing/2014/main" id="{7AAA86F4-5F6B-408E-BB3A-E89D057B1437}"/>
              </a:ext>
            </a:extLst>
          </p:cNvPr>
          <p:cNvSpPr/>
          <p:nvPr userDrawn="1"/>
        </p:nvSpPr>
        <p:spPr>
          <a:xfrm>
            <a:off x="2387600" y="1"/>
            <a:ext cx="7416800" cy="6858001"/>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hasCustomPrompt="1"/>
          </p:nvPr>
        </p:nvSpPr>
        <p:spPr>
          <a:xfrm>
            <a:off x="2667000" y="0"/>
            <a:ext cx="6858000" cy="6858000"/>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cxnSp>
        <p:nvCxnSpPr>
          <p:cNvPr id="15" name="Straight Connector 14">
            <a:extLst>
              <a:ext uri="{FF2B5EF4-FFF2-40B4-BE49-F238E27FC236}">
                <a16:creationId xmlns:a16="http://schemas.microsoft.com/office/drawing/2014/main" id="{1FEC2E97-8DAA-48A7-AC52-B4B5AD2C486E}"/>
              </a:ext>
            </a:extLst>
          </p:cNvPr>
          <p:cNvCxnSpPr/>
          <p:nvPr userDrawn="1"/>
        </p:nvCxnSpPr>
        <p:spPr>
          <a:xfrm>
            <a:off x="5791785" y="3949699"/>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hasCustomPrompt="1"/>
          </p:nvPr>
        </p:nvSpPr>
        <p:spPr>
          <a:xfrm>
            <a:off x="3127248" y="1124712"/>
            <a:ext cx="5943600" cy="2596896"/>
          </a:xfrm>
        </p:spPr>
        <p:txBody>
          <a:bodyPr vert="horz" lIns="91440" tIns="45720" rIns="91440" bIns="45720" rtlCol="0" anchor="b" anchorCtr="1">
            <a:noAutofit/>
          </a:bodyPr>
          <a:lstStyle>
            <a:lvl1pPr algn="ctr">
              <a:defRPr lang="en-GB" sz="5400" b="0">
                <a:solidFill>
                  <a:schemeClr val="bg1"/>
                </a:solidFill>
                <a:latin typeface="+mj-lt"/>
              </a:defRPr>
            </a:lvl1pPr>
          </a:lstStyle>
          <a:p>
            <a:pPr lvl="0" algn="ctr">
              <a:lnSpc>
                <a:spcPct val="80000"/>
              </a:lnSpc>
            </a:pPr>
            <a:r>
              <a:rPr lang="en-US" noProof="0"/>
              <a:t>THANK YOU</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hasCustomPrompt="1"/>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Name</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hasCustomPrompt="1"/>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Phone</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hasCustomPrompt="1"/>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Email</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hasCustomPrompt="1"/>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Website</a:t>
            </a:r>
          </a:p>
        </p:txBody>
      </p:sp>
      <p:cxnSp>
        <p:nvCxnSpPr>
          <p:cNvPr id="16" name="Straight Connector 15">
            <a:extLst>
              <a:ext uri="{FF2B5EF4-FFF2-40B4-BE49-F238E27FC236}">
                <a16:creationId xmlns:a16="http://schemas.microsoft.com/office/drawing/2014/main" id="{1F26A2B2-5127-40E8-8422-F1A7836E061C}"/>
              </a:ext>
            </a:extLst>
          </p:cNvPr>
          <p:cNvCxnSpPr/>
          <p:nvPr userDrawn="1"/>
        </p:nvCxnSpPr>
        <p:spPr>
          <a:xfrm>
            <a:off x="4516210" y="4422773"/>
            <a:ext cx="0" cy="1586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Graphic 22" descr="User" title="Icon - Presenter Name">
            <a:extLst>
              <a:ext uri="{FF2B5EF4-FFF2-40B4-BE49-F238E27FC236}">
                <a16:creationId xmlns:a16="http://schemas.microsoft.com/office/drawing/2014/main" id="{D8682255-0CCB-4829-A139-1448962118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2357" y="4451822"/>
            <a:ext cx="218900" cy="218900"/>
          </a:xfrm>
          <a:prstGeom prst="rect">
            <a:avLst/>
          </a:prstGeom>
        </p:spPr>
      </p:pic>
      <p:pic>
        <p:nvPicPr>
          <p:cNvPr id="24" name="Graphic 23" descr="Envelope" title="Icon Presenter Email">
            <a:extLst>
              <a:ext uri="{FF2B5EF4-FFF2-40B4-BE49-F238E27FC236}">
                <a16:creationId xmlns:a16="http://schemas.microsoft.com/office/drawing/2014/main" id="{C70B540F-9BDA-45EE-8344-27F1110D8E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92357" y="5324822"/>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F9F9D3D1-F5F6-4B04-BA68-9B89F0E1FDE6}"/>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92357" y="4888322"/>
            <a:ext cx="218900" cy="218900"/>
          </a:xfrm>
          <a:prstGeom prst="rect">
            <a:avLst/>
          </a:prstGeom>
        </p:spPr>
      </p:pic>
      <p:pic>
        <p:nvPicPr>
          <p:cNvPr id="26" name="Graphic 25" descr="Link">
            <a:extLst>
              <a:ext uri="{FF2B5EF4-FFF2-40B4-BE49-F238E27FC236}">
                <a16:creationId xmlns:a16="http://schemas.microsoft.com/office/drawing/2014/main" id="{0A350BC5-221A-4142-86A1-5B33F3184E8B}"/>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179414" y="5748378"/>
            <a:ext cx="244786" cy="244786"/>
          </a:xfrm>
          <a:prstGeom prst="rect">
            <a:avLst/>
          </a:prstGeom>
        </p:spPr>
      </p:pic>
    </p:spTree>
    <p:extLst>
      <p:ext uri="{BB962C8B-B14F-4D97-AF65-F5344CB8AC3E}">
        <p14:creationId xmlns:p14="http://schemas.microsoft.com/office/powerpoint/2010/main" val="1567461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87BE54-14DC-472D-8337-75B1A8A35BF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887D6B07-9595-4D7C-A1C7-EE4327E86C4F}"/>
              </a:ext>
            </a:extLst>
          </p:cNvPr>
          <p:cNvGrpSpPr/>
          <p:nvPr userDrawn="1"/>
        </p:nvGrpSpPr>
        <p:grpSpPr>
          <a:xfrm>
            <a:off x="0" y="1770061"/>
            <a:ext cx="12192000" cy="3255962"/>
            <a:chOff x="0" y="1770061"/>
            <a:chExt cx="12192000" cy="3255962"/>
          </a:xfrm>
          <a:solidFill>
            <a:schemeClr val="bg2"/>
          </a:solidFill>
        </p:grpSpPr>
        <p:sp>
          <p:nvSpPr>
            <p:cNvPr id="8" name="Rectangle 7">
              <a:extLst>
                <a:ext uri="{FF2B5EF4-FFF2-40B4-BE49-F238E27FC236}">
                  <a16:creationId xmlns:a16="http://schemas.microsoft.com/office/drawing/2014/main" id="{71EAC7A8-37E9-4B9E-B736-A22B168C80E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72B49C9-D888-4DFD-821C-C8761C79145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77C6874-A790-4966-9E2B-1615E67A53D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76B2B5D3-CC1C-45E2-BB10-D1175A138A4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45994648-15A7-4F74-9BE2-5A7A9FF6767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4" name="Freeform: Shape 13">
            <a:extLst>
              <a:ext uri="{FF2B5EF4-FFF2-40B4-BE49-F238E27FC236}">
                <a16:creationId xmlns:a16="http://schemas.microsoft.com/office/drawing/2014/main" id="{7AAA86F4-5F6B-408E-BB3A-E89D057B1437}"/>
              </a:ext>
            </a:extLst>
          </p:cNvPr>
          <p:cNvSpPr/>
          <p:nvPr userDrawn="1"/>
        </p:nvSpPr>
        <p:spPr>
          <a:xfrm>
            <a:off x="2387600" y="1"/>
            <a:ext cx="7416800" cy="6858001"/>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hasCustomPrompt="1"/>
          </p:nvPr>
        </p:nvSpPr>
        <p:spPr>
          <a:xfrm>
            <a:off x="2667000" y="0"/>
            <a:ext cx="6858000" cy="6858000"/>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cxnSp>
        <p:nvCxnSpPr>
          <p:cNvPr id="15" name="Straight Connector 14">
            <a:extLst>
              <a:ext uri="{FF2B5EF4-FFF2-40B4-BE49-F238E27FC236}">
                <a16:creationId xmlns:a16="http://schemas.microsoft.com/office/drawing/2014/main" id="{1FEC2E97-8DAA-48A7-AC52-B4B5AD2C486E}"/>
              </a:ext>
            </a:extLst>
          </p:cNvPr>
          <p:cNvCxnSpPr/>
          <p:nvPr userDrawn="1"/>
        </p:nvCxnSpPr>
        <p:spPr>
          <a:xfrm>
            <a:off x="5791785" y="3949699"/>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hasCustomPrompt="1"/>
          </p:nvPr>
        </p:nvSpPr>
        <p:spPr>
          <a:xfrm>
            <a:off x="3127248" y="1124712"/>
            <a:ext cx="5943600" cy="2596896"/>
          </a:xfrm>
        </p:spPr>
        <p:txBody>
          <a:bodyPr vert="horz" lIns="91440" tIns="45720" rIns="91440" bIns="45720" rtlCol="0" anchor="b" anchorCtr="1">
            <a:noAutofit/>
          </a:bodyPr>
          <a:lstStyle>
            <a:lvl1pPr algn="ctr">
              <a:defRPr lang="en-GB" sz="5400" b="0">
                <a:solidFill>
                  <a:schemeClr val="bg1"/>
                </a:solidFill>
                <a:latin typeface="+mj-lt"/>
              </a:defRPr>
            </a:lvl1pPr>
          </a:lstStyle>
          <a:p>
            <a:pPr lvl="0" algn="ctr">
              <a:lnSpc>
                <a:spcPct val="80000"/>
              </a:lnSpc>
            </a:pPr>
            <a:r>
              <a:rPr lang="en-US" noProof="0"/>
              <a:t>THANK YOU</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hasCustomPrompt="1"/>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Name</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hasCustomPrompt="1"/>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Phone</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hasCustomPrompt="1"/>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Email</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hasCustomPrompt="1"/>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Website</a:t>
            </a:r>
          </a:p>
        </p:txBody>
      </p:sp>
      <p:cxnSp>
        <p:nvCxnSpPr>
          <p:cNvPr id="16" name="Straight Connector 15">
            <a:extLst>
              <a:ext uri="{FF2B5EF4-FFF2-40B4-BE49-F238E27FC236}">
                <a16:creationId xmlns:a16="http://schemas.microsoft.com/office/drawing/2014/main" id="{1F26A2B2-5127-40E8-8422-F1A7836E061C}"/>
              </a:ext>
            </a:extLst>
          </p:cNvPr>
          <p:cNvCxnSpPr/>
          <p:nvPr userDrawn="1"/>
        </p:nvCxnSpPr>
        <p:spPr>
          <a:xfrm>
            <a:off x="4516210" y="4422773"/>
            <a:ext cx="0" cy="1586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Graphic 22" descr="User" title="Icon - Presenter Name">
            <a:extLst>
              <a:ext uri="{FF2B5EF4-FFF2-40B4-BE49-F238E27FC236}">
                <a16:creationId xmlns:a16="http://schemas.microsoft.com/office/drawing/2014/main" id="{D8682255-0CCB-4829-A139-1448962118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2357" y="4451822"/>
            <a:ext cx="218900" cy="218900"/>
          </a:xfrm>
          <a:prstGeom prst="rect">
            <a:avLst/>
          </a:prstGeom>
        </p:spPr>
      </p:pic>
      <p:pic>
        <p:nvPicPr>
          <p:cNvPr id="24" name="Graphic 23" descr="Envelope" title="Icon Presenter Email">
            <a:extLst>
              <a:ext uri="{FF2B5EF4-FFF2-40B4-BE49-F238E27FC236}">
                <a16:creationId xmlns:a16="http://schemas.microsoft.com/office/drawing/2014/main" id="{C70B540F-9BDA-45EE-8344-27F1110D8E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92357" y="5324822"/>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F9F9D3D1-F5F6-4B04-BA68-9B89F0E1FDE6}"/>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92357" y="4888322"/>
            <a:ext cx="218900" cy="218900"/>
          </a:xfrm>
          <a:prstGeom prst="rect">
            <a:avLst/>
          </a:prstGeom>
        </p:spPr>
      </p:pic>
      <p:pic>
        <p:nvPicPr>
          <p:cNvPr id="26" name="Graphic 25" descr="Link">
            <a:extLst>
              <a:ext uri="{FF2B5EF4-FFF2-40B4-BE49-F238E27FC236}">
                <a16:creationId xmlns:a16="http://schemas.microsoft.com/office/drawing/2014/main" id="{0A350BC5-221A-4142-86A1-5B33F3184E8B}"/>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179414" y="5748378"/>
            <a:ext cx="244786" cy="244786"/>
          </a:xfrm>
          <a:prstGeom prst="rect">
            <a:avLst/>
          </a:prstGeom>
        </p:spPr>
      </p:pic>
    </p:spTree>
    <p:extLst>
      <p:ext uri="{BB962C8B-B14F-4D97-AF65-F5344CB8AC3E}">
        <p14:creationId xmlns:p14="http://schemas.microsoft.com/office/powerpoint/2010/main" val="2631850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7D6B07-9595-4D7C-A1C7-EE4327E86C4F}"/>
              </a:ext>
            </a:extLst>
          </p:cNvPr>
          <p:cNvGrpSpPr/>
          <p:nvPr userDrawn="1"/>
        </p:nvGrpSpPr>
        <p:grpSpPr>
          <a:xfrm>
            <a:off x="0" y="1770061"/>
            <a:ext cx="12192000" cy="3255962"/>
            <a:chOff x="0" y="1770061"/>
            <a:chExt cx="12192000" cy="3255962"/>
          </a:xfrm>
          <a:solidFill>
            <a:schemeClr val="bg2"/>
          </a:solidFill>
        </p:grpSpPr>
        <p:sp>
          <p:nvSpPr>
            <p:cNvPr id="8" name="Rectangle 7">
              <a:extLst>
                <a:ext uri="{FF2B5EF4-FFF2-40B4-BE49-F238E27FC236}">
                  <a16:creationId xmlns:a16="http://schemas.microsoft.com/office/drawing/2014/main" id="{71EAC7A8-37E9-4B9E-B736-A22B168C80E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72B49C9-D888-4DFD-821C-C8761C79145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77C6874-A790-4966-9E2B-1615E67A53D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76B2B5D3-CC1C-45E2-BB10-D1175A138A4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45994648-15A7-4F74-9BE2-5A7A9FF6767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Freeform: Shape 25">
            <a:extLst>
              <a:ext uri="{FF2B5EF4-FFF2-40B4-BE49-F238E27FC236}">
                <a16:creationId xmlns:a16="http://schemas.microsoft.com/office/drawing/2014/main" id="{58E98649-FB1E-484B-911E-90A1B1AE58F1}"/>
              </a:ext>
            </a:extLst>
          </p:cNvPr>
          <p:cNvSpPr/>
          <p:nvPr userDrawn="1"/>
        </p:nvSpPr>
        <p:spPr>
          <a:xfrm>
            <a:off x="2387600" y="1"/>
            <a:ext cx="7416800" cy="6858001"/>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4" name="Oval 3">
            <a:extLst>
              <a:ext uri="{FF2B5EF4-FFF2-40B4-BE49-F238E27FC236}">
                <a16:creationId xmlns:a16="http://schemas.microsoft.com/office/drawing/2014/main" id="{8371726A-1E0A-434B-A802-4FCC15A82D01}"/>
              </a:ext>
            </a:extLst>
          </p:cNvPr>
          <p:cNvSpPr/>
          <p:nvPr userDrawn="1"/>
        </p:nvSpPr>
        <p:spPr>
          <a:xfrm>
            <a:off x="2674071" y="21211"/>
            <a:ext cx="6843859" cy="6843859"/>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cxnSp>
        <p:nvCxnSpPr>
          <p:cNvPr id="15" name="Straight Connector 14">
            <a:extLst>
              <a:ext uri="{FF2B5EF4-FFF2-40B4-BE49-F238E27FC236}">
                <a16:creationId xmlns:a16="http://schemas.microsoft.com/office/drawing/2014/main" id="{1FEC2E97-8DAA-48A7-AC52-B4B5AD2C486E}"/>
              </a:ext>
            </a:extLst>
          </p:cNvPr>
          <p:cNvCxnSpPr/>
          <p:nvPr userDrawn="1"/>
        </p:nvCxnSpPr>
        <p:spPr>
          <a:xfrm>
            <a:off x="5791785" y="3949699"/>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hasCustomPrompt="1"/>
          </p:nvPr>
        </p:nvSpPr>
        <p:spPr>
          <a:xfrm>
            <a:off x="3127248" y="1124712"/>
            <a:ext cx="5943600" cy="2596896"/>
          </a:xfrm>
        </p:spPr>
        <p:txBody>
          <a:bodyPr vert="horz" lIns="91440" tIns="45720" rIns="91440" bIns="45720" rtlCol="0" anchor="b" anchorCtr="1">
            <a:noAutofit/>
          </a:bodyPr>
          <a:lstStyle>
            <a:lvl1pPr algn="ctr">
              <a:defRPr lang="en-GB" sz="5400" b="0">
                <a:solidFill>
                  <a:schemeClr val="bg1"/>
                </a:solidFill>
                <a:latin typeface="+mj-lt"/>
              </a:defRPr>
            </a:lvl1pPr>
          </a:lstStyle>
          <a:p>
            <a:pPr lvl="0" algn="ctr">
              <a:lnSpc>
                <a:spcPct val="80000"/>
              </a:lnSpc>
            </a:pPr>
            <a:r>
              <a:rPr lang="en-US" noProof="0"/>
              <a:t>Title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hasCustomPrompt="1"/>
          </p:nvPr>
        </p:nvSpPr>
        <p:spPr>
          <a:xfrm>
            <a:off x="3584448" y="4315968"/>
            <a:ext cx="5029200" cy="886968"/>
          </a:xfrm>
        </p:spPr>
        <p:txBody>
          <a:bodyPr vert="horz" lIns="91440" tIns="45720" rIns="91440" bIns="45720" rtlCol="0" anchor="t" anchorCtr="0">
            <a:noAutofit/>
          </a:bodyPr>
          <a:lstStyle>
            <a:lvl1pPr marL="0" indent="0" algn="ctr">
              <a:buNone/>
              <a:defRPr lang="en-GB" sz="1800" b="1" spc="300" dirty="0">
                <a:solidFill>
                  <a:schemeClr val="bg1"/>
                </a:solidFill>
                <a:latin typeface="+mn-lt"/>
                <a:cs typeface="Arial" panose="020B0604020202020204" pitchFamily="34" charset="0"/>
              </a:defRPr>
            </a:lvl1pPr>
          </a:lstStyle>
          <a:p>
            <a:pPr marL="228600" lvl="0" indent="-228600" algn="ctr"/>
            <a:r>
              <a:rPr lang="en-US" noProof="0"/>
              <a:t>Subtitle</a:t>
            </a:r>
          </a:p>
        </p:txBody>
      </p:sp>
    </p:spTree>
    <p:extLst>
      <p:ext uri="{BB962C8B-B14F-4D97-AF65-F5344CB8AC3E}">
        <p14:creationId xmlns:p14="http://schemas.microsoft.com/office/powerpoint/2010/main" val="532482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3525520" y="246253"/>
            <a:ext cx="8094972" cy="1738877"/>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Freeform: Shape 46">
            <a:extLst>
              <a:ext uri="{FF2B5EF4-FFF2-40B4-BE49-F238E27FC236}">
                <a16:creationId xmlns:a16="http://schemas.microsoft.com/office/drawing/2014/main" id="{B4B03F13-A59A-4526-9D17-27A3B8C63BCD}"/>
              </a:ext>
            </a:extLst>
          </p:cNvPr>
          <p:cNvSpPr/>
          <p:nvPr userDrawn="1"/>
        </p:nvSpPr>
        <p:spPr>
          <a:xfrm>
            <a:off x="-1" y="-16064"/>
            <a:ext cx="3981692" cy="2505614"/>
          </a:xfrm>
          <a:custGeom>
            <a:avLst/>
            <a:gdLst>
              <a:gd name="connsiteX0" fmla="*/ 0 w 3981692"/>
              <a:gd name="connsiteY0" fmla="*/ 0 h 2505614"/>
              <a:gd name="connsiteX1" fmla="*/ 3978183 w 3981692"/>
              <a:gd name="connsiteY1" fmla="*/ 0 h 2505614"/>
              <a:gd name="connsiteX2" fmla="*/ 3981692 w 3981692"/>
              <a:gd name="connsiteY2" fmla="*/ 54609 h 2505614"/>
              <a:gd name="connsiteX3" fmla="*/ 862315 w 3981692"/>
              <a:gd name="connsiteY3" fmla="*/ 2505614 h 2505614"/>
              <a:gd name="connsiteX4" fmla="*/ 233652 w 3981692"/>
              <a:gd name="connsiteY4" fmla="*/ 2455818 h 2505614"/>
              <a:gd name="connsiteX5" fmla="*/ 0 w 3981692"/>
              <a:gd name="connsiteY5" fmla="*/ 2408613 h 25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692" h="2505614">
                <a:moveTo>
                  <a:pt x="0" y="0"/>
                </a:moveTo>
                <a:lnTo>
                  <a:pt x="3978183" y="0"/>
                </a:lnTo>
                <a:lnTo>
                  <a:pt x="3981692" y="54609"/>
                </a:lnTo>
                <a:cubicBezTo>
                  <a:pt x="3981692" y="1408262"/>
                  <a:pt x="2585099" y="2505614"/>
                  <a:pt x="862315" y="2505614"/>
                </a:cubicBezTo>
                <a:cubicBezTo>
                  <a:pt x="646967" y="2505614"/>
                  <a:pt x="436716" y="2488468"/>
                  <a:pt x="233652" y="2455818"/>
                </a:cubicBezTo>
                <a:lnTo>
                  <a:pt x="0" y="24086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5" name="Freeform: Shape 44">
            <a:extLst>
              <a:ext uri="{FF2B5EF4-FFF2-40B4-BE49-F238E27FC236}">
                <a16:creationId xmlns:a16="http://schemas.microsoft.com/office/drawing/2014/main" id="{5A1E45B6-C7EC-4687-B8D8-10D1DBC47018}"/>
              </a:ext>
            </a:extLst>
          </p:cNvPr>
          <p:cNvSpPr/>
          <p:nvPr userDrawn="1"/>
        </p:nvSpPr>
        <p:spPr>
          <a:xfrm>
            <a:off x="0" y="-16063"/>
            <a:ext cx="3795148" cy="2242063"/>
          </a:xfrm>
          <a:custGeom>
            <a:avLst/>
            <a:gdLst>
              <a:gd name="connsiteX0" fmla="*/ 0 w 3795148"/>
              <a:gd name="connsiteY0" fmla="*/ 0 h 2242063"/>
              <a:gd name="connsiteX1" fmla="*/ 3795148 w 3795148"/>
              <a:gd name="connsiteY1" fmla="*/ 0 h 2242063"/>
              <a:gd name="connsiteX2" fmla="*/ 3793988 w 3795148"/>
              <a:gd name="connsiteY2" fmla="*/ 18343 h 2242063"/>
              <a:gd name="connsiteX3" fmla="*/ 708660 w 3795148"/>
              <a:gd name="connsiteY3" fmla="*/ 2242063 h 2242063"/>
              <a:gd name="connsiteX4" fmla="*/ 83632 w 3795148"/>
              <a:gd name="connsiteY4" fmla="*/ 2191740 h 2242063"/>
              <a:gd name="connsiteX5" fmla="*/ 0 w 3795148"/>
              <a:gd name="connsiteY5" fmla="*/ 2174565 h 224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5148" h="2242063">
                <a:moveTo>
                  <a:pt x="0" y="0"/>
                </a:moveTo>
                <a:lnTo>
                  <a:pt x="3795148" y="0"/>
                </a:lnTo>
                <a:lnTo>
                  <a:pt x="3793988" y="18343"/>
                </a:lnTo>
                <a:cubicBezTo>
                  <a:pt x="3635169" y="1267374"/>
                  <a:pt x="2314432" y="2242063"/>
                  <a:pt x="708660" y="2242063"/>
                </a:cubicBezTo>
                <a:cubicBezTo>
                  <a:pt x="494557" y="2242063"/>
                  <a:pt x="285522" y="2224735"/>
                  <a:pt x="83632" y="2191740"/>
                </a:cubicBezTo>
                <a:lnTo>
                  <a:pt x="0" y="2174565"/>
                </a:lnTo>
                <a:close/>
              </a:path>
            </a:pathLst>
          </a:custGeom>
          <a:pattFill prst="dkUpDiag">
            <a:fgClr>
              <a:schemeClr val="accent3"/>
            </a:fgClr>
            <a:bgClr>
              <a:schemeClr val="accent3">
                <a:lumMod val="75000"/>
              </a:schemeClr>
            </a:bgClr>
          </a:pattFill>
        </p:spPr>
        <p:txBody>
          <a:bodyPr rot="0" spcFirstLastPara="0" vertOverflow="overflow" horzOverflow="overflow" vert="horz" wrap="square" lIns="91440" tIns="45720" rIns="91440" bIns="45720" numCol="1" spcCol="0" rtlCol="0" fromWordArt="0" anchor="t" anchorCtr="1" forceAA="0" compatLnSpc="1">
            <a:prstTxWarp prst="textNoShape">
              <a:avLst/>
            </a:prstTxWarp>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sp>
        <p:nvSpPr>
          <p:cNvPr id="48" name="Content Placeholder 2">
            <a:extLst>
              <a:ext uri="{FF2B5EF4-FFF2-40B4-BE49-F238E27FC236}">
                <a16:creationId xmlns:a16="http://schemas.microsoft.com/office/drawing/2014/main" id="{E8536E4F-F1FA-484F-8F59-EAADF8904D0B}"/>
              </a:ext>
            </a:extLst>
          </p:cNvPr>
          <p:cNvSpPr>
            <a:spLocks noGrp="1"/>
          </p:cNvSpPr>
          <p:nvPr>
            <p:ph idx="1"/>
          </p:nvPr>
        </p:nvSpPr>
        <p:spPr>
          <a:xfrm>
            <a:off x="838199" y="2346039"/>
            <a:ext cx="10782283" cy="38309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48100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3525520" y="246253"/>
            <a:ext cx="8094972" cy="1738877"/>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4FC3C941-0608-44BE-A293-C20D8B8805D4}"/>
              </a:ext>
            </a:extLst>
          </p:cNvPr>
          <p:cNvSpPr/>
          <p:nvPr userDrawn="1"/>
        </p:nvSpPr>
        <p:spPr>
          <a:xfrm>
            <a:off x="0" y="-1"/>
            <a:ext cx="4587349" cy="2419039"/>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Freeform: Shape 40">
            <a:extLst>
              <a:ext uri="{FF2B5EF4-FFF2-40B4-BE49-F238E27FC236}">
                <a16:creationId xmlns:a16="http://schemas.microsoft.com/office/drawing/2014/main" id="{A7107B1B-15F6-4743-8E90-18A0DC2B964E}"/>
              </a:ext>
            </a:extLst>
          </p:cNvPr>
          <p:cNvSpPr/>
          <p:nvPr userDrawn="1"/>
        </p:nvSpPr>
        <p:spPr>
          <a:xfrm>
            <a:off x="0" y="1"/>
            <a:ext cx="4341402" cy="2228445"/>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rot="0" spcFirstLastPara="0" vertOverflow="overflow" horzOverflow="overflow" vert="horz" wrap="square" lIns="91440" tIns="45720" rIns="91440" bIns="45720" numCol="1" spcCol="0" rtlCol="0" fromWordArt="0" anchor="t" anchorCtr="1" forceAA="0" compatLnSpc="1">
            <a:prstTxWarp prst="textNoShape">
              <a:avLst/>
            </a:prstTxWarp>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sp>
        <p:nvSpPr>
          <p:cNvPr id="20" name="Content Placeholder 2">
            <a:extLst>
              <a:ext uri="{FF2B5EF4-FFF2-40B4-BE49-F238E27FC236}">
                <a16:creationId xmlns:a16="http://schemas.microsoft.com/office/drawing/2014/main" id="{2CACE3D1-F863-4422-B475-730B2AEA7127}"/>
              </a:ext>
            </a:extLst>
          </p:cNvPr>
          <p:cNvSpPr>
            <a:spLocks noGrp="1"/>
          </p:cNvSpPr>
          <p:nvPr>
            <p:ph sz="half" idx="1"/>
          </p:nvPr>
        </p:nvSpPr>
        <p:spPr>
          <a:xfrm>
            <a:off x="838200" y="2437325"/>
            <a:ext cx="5181600" cy="3739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3">
            <a:extLst>
              <a:ext uri="{FF2B5EF4-FFF2-40B4-BE49-F238E27FC236}">
                <a16:creationId xmlns:a16="http://schemas.microsoft.com/office/drawing/2014/main" id="{C6DDB857-67CE-4444-B436-F7A2F6E061D9}"/>
              </a:ext>
            </a:extLst>
          </p:cNvPr>
          <p:cNvSpPr>
            <a:spLocks noGrp="1"/>
          </p:cNvSpPr>
          <p:nvPr>
            <p:ph sz="half" idx="2"/>
          </p:nvPr>
        </p:nvSpPr>
        <p:spPr>
          <a:xfrm>
            <a:off x="6438886" y="2404377"/>
            <a:ext cx="5181600" cy="377258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9642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A53B37E2-51CB-4B16-865A-4404D1562370}"/>
              </a:ext>
            </a:extLst>
          </p:cNvPr>
          <p:cNvSpPr/>
          <p:nvPr/>
        </p:nvSpPr>
        <p:spPr>
          <a:xfrm>
            <a:off x="5323076" y="997893"/>
            <a:ext cx="6868924" cy="5860108"/>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9" name="Picture Placeholder 18">
            <a:extLst>
              <a:ext uri="{FF2B5EF4-FFF2-40B4-BE49-F238E27FC236}">
                <a16:creationId xmlns:a16="http://schemas.microsoft.com/office/drawing/2014/main" id="{4EAA5535-A3DD-490B-B233-9C9B84EECD13}"/>
              </a:ext>
            </a:extLst>
          </p:cNvPr>
          <p:cNvSpPr>
            <a:spLocks noGrp="1"/>
          </p:cNvSpPr>
          <p:nvPr>
            <p:ph type="pic" idx="1"/>
          </p:nvPr>
        </p:nvSpPr>
        <p:spPr>
          <a:xfrm>
            <a:off x="5576326" y="1251145"/>
            <a:ext cx="6615674" cy="5596389"/>
          </a:xfrm>
          <a:custGeom>
            <a:avLst/>
            <a:gdLst>
              <a:gd name="connsiteX0" fmla="*/ 3621727 w 6615674"/>
              <a:gd name="connsiteY0" fmla="*/ 0 h 5596389"/>
              <a:gd name="connsiteX1" fmla="*/ 6416428 w 6615674"/>
              <a:gd name="connsiteY1" fmla="*/ 1317972 h 5596389"/>
              <a:gd name="connsiteX2" fmla="*/ 6615674 w 6615674"/>
              <a:gd name="connsiteY2" fmla="*/ 1584421 h 5596389"/>
              <a:gd name="connsiteX3" fmla="*/ 6615674 w 6615674"/>
              <a:gd name="connsiteY3" fmla="*/ 5596389 h 5596389"/>
              <a:gd name="connsiteX4" fmla="*/ 587989 w 6615674"/>
              <a:gd name="connsiteY4" fmla="*/ 5596389 h 5596389"/>
              <a:gd name="connsiteX5" fmla="*/ 437123 w 6615674"/>
              <a:gd name="connsiteY5" fmla="*/ 5348058 h 5596389"/>
              <a:gd name="connsiteX6" fmla="*/ 0 w 6615674"/>
              <a:gd name="connsiteY6" fmla="*/ 3621727 h 5596389"/>
              <a:gd name="connsiteX7" fmla="*/ 3621727 w 6615674"/>
              <a:gd name="connsiteY7" fmla="*/ 0 h 55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596389">
                <a:moveTo>
                  <a:pt x="3621727" y="0"/>
                </a:moveTo>
                <a:cubicBezTo>
                  <a:pt x="4746854" y="0"/>
                  <a:pt x="5752150" y="513054"/>
                  <a:pt x="6416428" y="1317972"/>
                </a:cubicBezTo>
                <a:lnTo>
                  <a:pt x="6615674" y="1584421"/>
                </a:lnTo>
                <a:lnTo>
                  <a:pt x="6615674" y="5596389"/>
                </a:lnTo>
                <a:lnTo>
                  <a:pt x="587989" y="5596389"/>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vert="horz" wrap="square" lIns="274320" tIns="640080" rIns="91440" bIns="45720" rtlCol="0" anchor="ctr" anchorCtr="1">
            <a:noAutofit/>
          </a:bodyPr>
          <a:lstStyle>
            <a:lvl1pPr>
              <a:defRPr lang="en-US" sz="1600">
                <a:solidFill>
                  <a:schemeClr val="bg1"/>
                </a:solidFill>
                <a:cs typeface="Arial" panose="020B0604020202020204" pitchFamily="34" charset="0"/>
              </a:defRPr>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640079" y="504419"/>
            <a:ext cx="5144927"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7" name="Text Placeholder 3">
            <a:extLst>
              <a:ext uri="{FF2B5EF4-FFF2-40B4-BE49-F238E27FC236}">
                <a16:creationId xmlns:a16="http://schemas.microsoft.com/office/drawing/2014/main" id="{F108634F-AB43-4931-97E0-C7125C9FD35A}"/>
              </a:ext>
            </a:extLst>
          </p:cNvPr>
          <p:cNvSpPr>
            <a:spLocks noGrp="1"/>
          </p:cNvSpPr>
          <p:nvPr>
            <p:ph type="body" sz="half" idx="2"/>
          </p:nvPr>
        </p:nvSpPr>
        <p:spPr>
          <a:xfrm>
            <a:off x="640080" y="2489548"/>
            <a:ext cx="4131946" cy="33794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3377778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3525520" y="246253"/>
            <a:ext cx="8094972" cy="1738877"/>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4FC3C941-0608-44BE-A293-C20D8B8805D4}"/>
              </a:ext>
            </a:extLst>
          </p:cNvPr>
          <p:cNvSpPr/>
          <p:nvPr userDrawn="1"/>
        </p:nvSpPr>
        <p:spPr>
          <a:xfrm>
            <a:off x="0" y="-1"/>
            <a:ext cx="4587349" cy="2419039"/>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Freeform: Shape 40">
            <a:extLst>
              <a:ext uri="{FF2B5EF4-FFF2-40B4-BE49-F238E27FC236}">
                <a16:creationId xmlns:a16="http://schemas.microsoft.com/office/drawing/2014/main" id="{A7107B1B-15F6-4743-8E90-18A0DC2B964E}"/>
              </a:ext>
            </a:extLst>
          </p:cNvPr>
          <p:cNvSpPr/>
          <p:nvPr userDrawn="1"/>
        </p:nvSpPr>
        <p:spPr>
          <a:xfrm>
            <a:off x="0" y="1"/>
            <a:ext cx="4341402" cy="2228445"/>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rot="0" spcFirstLastPara="0" vertOverflow="overflow" horzOverflow="overflow" vert="horz" wrap="square" lIns="91440" tIns="45720" rIns="91440" bIns="45720" numCol="1" spcCol="0" rtlCol="0" fromWordArt="0" anchor="t" anchorCtr="1" forceAA="0" compatLnSpc="1">
            <a:prstTxWarp prst="textNoShape">
              <a:avLst/>
            </a:prstTxWarp>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sp>
        <p:nvSpPr>
          <p:cNvPr id="29" name="Text Placeholder 2">
            <a:extLst>
              <a:ext uri="{FF2B5EF4-FFF2-40B4-BE49-F238E27FC236}">
                <a16:creationId xmlns:a16="http://schemas.microsoft.com/office/drawing/2014/main" id="{BF7D2858-2046-4CAD-A3EE-D0A4D0F2CA14}"/>
              </a:ext>
            </a:extLst>
          </p:cNvPr>
          <p:cNvSpPr>
            <a:spLocks noGrp="1"/>
          </p:cNvSpPr>
          <p:nvPr>
            <p:ph type="body" idx="1"/>
          </p:nvPr>
        </p:nvSpPr>
        <p:spPr>
          <a:xfrm>
            <a:off x="839788" y="2123331"/>
            <a:ext cx="5157787"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5" name="Content Placeholder 3">
            <a:extLst>
              <a:ext uri="{FF2B5EF4-FFF2-40B4-BE49-F238E27FC236}">
                <a16:creationId xmlns:a16="http://schemas.microsoft.com/office/drawing/2014/main" id="{2A9DBBF8-4A18-4CB1-A8AC-30C9B5308076}"/>
              </a:ext>
            </a:extLst>
          </p:cNvPr>
          <p:cNvSpPr>
            <a:spLocks noGrp="1"/>
          </p:cNvSpPr>
          <p:nvPr>
            <p:ph sz="half" idx="2"/>
          </p:nvPr>
        </p:nvSpPr>
        <p:spPr>
          <a:xfrm>
            <a:off x="839788" y="2839199"/>
            <a:ext cx="5157787"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 name="Text Placeholder 4">
            <a:extLst>
              <a:ext uri="{FF2B5EF4-FFF2-40B4-BE49-F238E27FC236}">
                <a16:creationId xmlns:a16="http://schemas.microsoft.com/office/drawing/2014/main" id="{D3E81B2D-A79D-4DC3-B7DF-1E1E0F58E481}"/>
              </a:ext>
            </a:extLst>
          </p:cNvPr>
          <p:cNvSpPr>
            <a:spLocks noGrp="1"/>
          </p:cNvSpPr>
          <p:nvPr>
            <p:ph type="body" sz="quarter" idx="3"/>
          </p:nvPr>
        </p:nvSpPr>
        <p:spPr>
          <a:xfrm>
            <a:off x="6437304" y="2123331"/>
            <a:ext cx="5183188"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7" name="Content Placeholder 5">
            <a:extLst>
              <a:ext uri="{FF2B5EF4-FFF2-40B4-BE49-F238E27FC236}">
                <a16:creationId xmlns:a16="http://schemas.microsoft.com/office/drawing/2014/main" id="{8C0B65ED-88D9-4E01-AD11-24590E2C7EF7}"/>
              </a:ext>
            </a:extLst>
          </p:cNvPr>
          <p:cNvSpPr>
            <a:spLocks noGrp="1"/>
          </p:cNvSpPr>
          <p:nvPr>
            <p:ph sz="quarter" idx="4"/>
          </p:nvPr>
        </p:nvSpPr>
        <p:spPr>
          <a:xfrm>
            <a:off x="6437304" y="2839199"/>
            <a:ext cx="5183188"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61436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A53B37E2-51CB-4B16-865A-4404D1562370}"/>
              </a:ext>
            </a:extLst>
          </p:cNvPr>
          <p:cNvSpPr/>
          <p:nvPr/>
        </p:nvSpPr>
        <p:spPr>
          <a:xfrm>
            <a:off x="5323076" y="997893"/>
            <a:ext cx="6868924" cy="5860108"/>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9" name="Picture Placeholder 28">
            <a:extLst>
              <a:ext uri="{FF2B5EF4-FFF2-40B4-BE49-F238E27FC236}">
                <a16:creationId xmlns:a16="http://schemas.microsoft.com/office/drawing/2014/main" id="{9BB6343A-FD10-4841-94C8-487A8E7E71C7}"/>
              </a:ext>
            </a:extLst>
          </p:cNvPr>
          <p:cNvSpPr>
            <a:spLocks noGrp="1"/>
          </p:cNvSpPr>
          <p:nvPr userDrawn="1">
            <p:ph type="pic" sz="quarter" idx="14" hasCustomPrompt="1"/>
          </p:nvPr>
        </p:nvSpPr>
        <p:spPr>
          <a:xfrm>
            <a:off x="5576326" y="1251144"/>
            <a:ext cx="6615674" cy="5625145"/>
          </a:xfrm>
          <a:custGeom>
            <a:avLst/>
            <a:gdLst>
              <a:gd name="connsiteX0" fmla="*/ 3621727 w 6615674"/>
              <a:gd name="connsiteY0" fmla="*/ 0 h 5625145"/>
              <a:gd name="connsiteX1" fmla="*/ 6416428 w 6615674"/>
              <a:gd name="connsiteY1" fmla="*/ 1317972 h 5625145"/>
              <a:gd name="connsiteX2" fmla="*/ 6615674 w 6615674"/>
              <a:gd name="connsiteY2" fmla="*/ 1584421 h 5625145"/>
              <a:gd name="connsiteX3" fmla="*/ 6615674 w 6615674"/>
              <a:gd name="connsiteY3" fmla="*/ 5625145 h 5625145"/>
              <a:gd name="connsiteX4" fmla="*/ 605458 w 6615674"/>
              <a:gd name="connsiteY4" fmla="*/ 5625145 h 5625145"/>
              <a:gd name="connsiteX5" fmla="*/ 437123 w 6615674"/>
              <a:gd name="connsiteY5" fmla="*/ 5348058 h 5625145"/>
              <a:gd name="connsiteX6" fmla="*/ 0 w 6615674"/>
              <a:gd name="connsiteY6" fmla="*/ 3621727 h 5625145"/>
              <a:gd name="connsiteX7" fmla="*/ 3621727 w 6615674"/>
              <a:gd name="connsiteY7" fmla="*/ 0 h 56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625145">
                <a:moveTo>
                  <a:pt x="3621727" y="0"/>
                </a:moveTo>
                <a:cubicBezTo>
                  <a:pt x="4746854" y="0"/>
                  <a:pt x="5752150" y="513054"/>
                  <a:pt x="6416428" y="1317972"/>
                </a:cubicBezTo>
                <a:lnTo>
                  <a:pt x="6615674" y="1584421"/>
                </a:lnTo>
                <a:lnTo>
                  <a:pt x="6615674" y="5625145"/>
                </a:lnTo>
                <a:lnTo>
                  <a:pt x="605458" y="5625145"/>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vert="horz" wrap="square" lIns="274320" tIns="64008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640079" y="504419"/>
            <a:ext cx="5144927"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3801966" cy="3653188"/>
          </a:xfrm>
        </p:spPr>
        <p:txBody>
          <a:bodyPr vert="horz" lIns="0" tIns="0" rIns="0" bIns="0" rtlCol="0">
            <a:noAutofit/>
          </a:bodyPr>
          <a:lstStyle>
            <a:lvl1pPr marL="0" indent="0">
              <a:lnSpc>
                <a:spcPct val="95000"/>
              </a:lnSpc>
              <a:spcBef>
                <a:spcPts val="600"/>
              </a:spcBef>
              <a:spcAft>
                <a:spcPts val="600"/>
              </a:spcAft>
              <a:buNone/>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Tree>
    <p:extLst>
      <p:ext uri="{BB962C8B-B14F-4D97-AF65-F5344CB8AC3E}">
        <p14:creationId xmlns:p14="http://schemas.microsoft.com/office/powerpoint/2010/main" val="3527018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1" name="Freeform: Shape 20">
            <a:extLst>
              <a:ext uri="{FF2B5EF4-FFF2-40B4-BE49-F238E27FC236}">
                <a16:creationId xmlns:a16="http://schemas.microsoft.com/office/drawing/2014/main" id="{76ABD40F-74C4-48BF-BEBE-FD456D424166}"/>
              </a:ext>
            </a:extLst>
          </p:cNvPr>
          <p:cNvSpPr/>
          <p:nvPr userDrawn="1"/>
        </p:nvSpPr>
        <p:spPr>
          <a:xfrm>
            <a:off x="4846320" y="0"/>
            <a:ext cx="7345680" cy="6907322"/>
          </a:xfrm>
          <a:custGeom>
            <a:avLst/>
            <a:gdLst>
              <a:gd name="connsiteX0" fmla="*/ 3543489 w 7345680"/>
              <a:gd name="connsiteY0" fmla="*/ 0 h 6907322"/>
              <a:gd name="connsiteX1" fmla="*/ 5432871 w 7345680"/>
              <a:gd name="connsiteY1" fmla="*/ 0 h 6907322"/>
              <a:gd name="connsiteX2" fmla="*/ 5609846 w 7345680"/>
              <a:gd name="connsiteY2" fmla="*/ 40446 h 6907322"/>
              <a:gd name="connsiteX3" fmla="*/ 7343079 w 7345680"/>
              <a:gd name="connsiteY3" fmla="*/ 915371 h 6907322"/>
              <a:gd name="connsiteX4" fmla="*/ 7345680 w 7345680"/>
              <a:gd name="connsiteY4" fmla="*/ 917602 h 6907322"/>
              <a:gd name="connsiteX5" fmla="*/ 7345680 w 7345680"/>
              <a:gd name="connsiteY5" fmla="*/ 6907322 h 6907322"/>
              <a:gd name="connsiteX6" fmla="*/ 822371 w 7345680"/>
              <a:gd name="connsiteY6" fmla="*/ 6907322 h 6907322"/>
              <a:gd name="connsiteX7" fmla="*/ 766511 w 7345680"/>
              <a:gd name="connsiteY7" fmla="*/ 6829539 h 6907322"/>
              <a:gd name="connsiteX8" fmla="*/ 0 w 7345680"/>
              <a:gd name="connsiteY8" fmla="*/ 4344739 h 6907322"/>
              <a:gd name="connsiteX9" fmla="*/ 3366514 w 7345680"/>
              <a:gd name="connsiteY9" fmla="*/ 40446 h 69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5680" h="6907322">
                <a:moveTo>
                  <a:pt x="3543489" y="0"/>
                </a:moveTo>
                <a:lnTo>
                  <a:pt x="5432871" y="0"/>
                </a:lnTo>
                <a:lnTo>
                  <a:pt x="5609846" y="40446"/>
                </a:lnTo>
                <a:cubicBezTo>
                  <a:pt x="6255171" y="204854"/>
                  <a:pt x="6844336" y="507805"/>
                  <a:pt x="7343079" y="915371"/>
                </a:cubicBezTo>
                <a:lnTo>
                  <a:pt x="7345680" y="917602"/>
                </a:lnTo>
                <a:lnTo>
                  <a:pt x="7345680" y="6907322"/>
                </a:lnTo>
                <a:lnTo>
                  <a:pt x="822371" y="6907322"/>
                </a:lnTo>
                <a:lnTo>
                  <a:pt x="766511" y="6829539"/>
                </a:lnTo>
                <a:cubicBezTo>
                  <a:pt x="282576" y="6120238"/>
                  <a:pt x="0" y="5265165"/>
                  <a:pt x="0" y="4344739"/>
                </a:cubicBezTo>
                <a:cubicBezTo>
                  <a:pt x="0" y="2273781"/>
                  <a:pt x="1430540" y="533670"/>
                  <a:pt x="3366514" y="40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7271D27F-F18F-48D4-ABF0-157A76F8D909}"/>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839788" y="504419"/>
            <a:ext cx="4006532"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8" name="Freeform: Shape 17">
            <a:extLst>
              <a:ext uri="{FF2B5EF4-FFF2-40B4-BE49-F238E27FC236}">
                <a16:creationId xmlns:a16="http://schemas.microsoft.com/office/drawing/2014/main" id="{298BAA80-2B02-4FB1-AE39-6D8426AB4FB7}"/>
              </a:ext>
            </a:extLst>
          </p:cNvPr>
          <p:cNvSpPr/>
          <p:nvPr userDrawn="1"/>
        </p:nvSpPr>
        <p:spPr>
          <a:xfrm>
            <a:off x="5323076" y="314025"/>
            <a:ext cx="6868924" cy="6593297"/>
          </a:xfrm>
          <a:custGeom>
            <a:avLst/>
            <a:gdLst>
              <a:gd name="connsiteX0" fmla="*/ 4079984 w 6868924"/>
              <a:gd name="connsiteY0" fmla="*/ 0 h 6593297"/>
              <a:gd name="connsiteX1" fmla="*/ 6675233 w 6868924"/>
              <a:gd name="connsiteY1" fmla="*/ 931670 h 6593297"/>
              <a:gd name="connsiteX2" fmla="*/ 6868924 w 6868924"/>
              <a:gd name="connsiteY2" fmla="*/ 1107709 h 6593297"/>
              <a:gd name="connsiteX3" fmla="*/ 6868924 w 6868924"/>
              <a:gd name="connsiteY3" fmla="*/ 6593297 h 6593297"/>
              <a:gd name="connsiteX4" fmla="*/ 867282 w 6868924"/>
              <a:gd name="connsiteY4" fmla="*/ 6593297 h 6593297"/>
              <a:gd name="connsiteX5" fmla="*/ 810549 w 6868924"/>
              <a:gd name="connsiteY5" fmla="*/ 6521104 h 6593297"/>
              <a:gd name="connsiteX6" fmla="*/ 0 w 6868924"/>
              <a:gd name="connsiteY6" fmla="*/ 4079984 h 6593297"/>
              <a:gd name="connsiteX7" fmla="*/ 4079984 w 6868924"/>
              <a:gd name="connsiteY7" fmla="*/ 0 h 659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6593297">
                <a:moveTo>
                  <a:pt x="4079984" y="0"/>
                </a:moveTo>
                <a:cubicBezTo>
                  <a:pt x="5065808" y="0"/>
                  <a:pt x="5969971" y="349636"/>
                  <a:pt x="6675233" y="931670"/>
                </a:cubicBezTo>
                <a:lnTo>
                  <a:pt x="6868924" y="1107709"/>
                </a:lnTo>
                <a:lnTo>
                  <a:pt x="6868924" y="6593297"/>
                </a:lnTo>
                <a:lnTo>
                  <a:pt x="867282" y="6593297"/>
                </a:lnTo>
                <a:lnTo>
                  <a:pt x="810549" y="6521104"/>
                </a:lnTo>
                <a:cubicBezTo>
                  <a:pt x="301472" y="5840388"/>
                  <a:pt x="0" y="4995393"/>
                  <a:pt x="0" y="4079984"/>
                </a:cubicBezTo>
                <a:cubicBezTo>
                  <a:pt x="0" y="1826671"/>
                  <a:pt x="1826671" y="0"/>
                  <a:pt x="4079984" y="0"/>
                </a:cubicBezTo>
                <a:close/>
              </a:path>
            </a:pathLst>
          </a:custGeom>
          <a:pattFill prst="dkUpDiag">
            <a:fgClr>
              <a:schemeClr val="accent3"/>
            </a:fgClr>
            <a:bgClr>
              <a:schemeClr val="accent3">
                <a:lumMod val="75000"/>
              </a:schemeClr>
            </a:bgClr>
          </a:pattFill>
        </p:spPr>
        <p:txBody>
          <a:bodyPr vert="horz" wrap="square" lIns="274320" tIns="640080" rIns="91440" bIns="45720" rtlCol="0" anchor="t" anchorCtr="1">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sp>
        <p:nvSpPr>
          <p:cNvPr id="22" name="Content Placeholder 2">
            <a:extLst>
              <a:ext uri="{FF2B5EF4-FFF2-40B4-BE49-F238E27FC236}">
                <a16:creationId xmlns:a16="http://schemas.microsoft.com/office/drawing/2014/main" id="{B7859439-9F65-4FE4-AFB1-B03529453190}"/>
              </a:ext>
            </a:extLst>
          </p:cNvPr>
          <p:cNvSpPr>
            <a:spLocks noGrp="1"/>
          </p:cNvSpPr>
          <p:nvPr>
            <p:ph idx="1"/>
          </p:nvPr>
        </p:nvSpPr>
        <p:spPr>
          <a:xfrm>
            <a:off x="6635592" y="1480710"/>
            <a:ext cx="5144928" cy="4698602"/>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3">
            <a:extLst>
              <a:ext uri="{FF2B5EF4-FFF2-40B4-BE49-F238E27FC236}">
                <a16:creationId xmlns:a16="http://schemas.microsoft.com/office/drawing/2014/main" id="{02002298-DFBB-481C-BB65-B2B03B0D823A}"/>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649324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7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2798C71-DAEB-4539-9A7E-B5D7F11BE69C}" type="datetime1">
              <a:rPr lang="en-US" smtClean="0"/>
              <a:t>6/22/2022</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06409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48A87A34-81AB-432B-8DAE-1953F412C126}" type="datetimeFigureOut">
              <a:rPr lang="en-US" smtClean="0"/>
              <a:t>6/22/2022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5952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7D6B07-9595-4D7C-A1C7-EE4327E86C4F}"/>
              </a:ext>
            </a:extLst>
          </p:cNvPr>
          <p:cNvGrpSpPr/>
          <p:nvPr userDrawn="1"/>
        </p:nvGrpSpPr>
        <p:grpSpPr>
          <a:xfrm>
            <a:off x="0" y="1770061"/>
            <a:ext cx="12192000" cy="3255962"/>
            <a:chOff x="0" y="1770061"/>
            <a:chExt cx="12192000" cy="3255962"/>
          </a:xfrm>
          <a:solidFill>
            <a:schemeClr val="bg2"/>
          </a:solidFill>
        </p:grpSpPr>
        <p:sp>
          <p:nvSpPr>
            <p:cNvPr id="8" name="Rectangle 7">
              <a:extLst>
                <a:ext uri="{FF2B5EF4-FFF2-40B4-BE49-F238E27FC236}">
                  <a16:creationId xmlns:a16="http://schemas.microsoft.com/office/drawing/2014/main" id="{71EAC7A8-37E9-4B9E-B736-A22B168C80E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72B49C9-D888-4DFD-821C-C8761C79145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77C6874-A790-4966-9E2B-1615E67A53D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76B2B5D3-CC1C-45E2-BB10-D1175A138A4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45994648-15A7-4F74-9BE2-5A7A9FF6767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Freeform: Shape 25">
            <a:extLst>
              <a:ext uri="{FF2B5EF4-FFF2-40B4-BE49-F238E27FC236}">
                <a16:creationId xmlns:a16="http://schemas.microsoft.com/office/drawing/2014/main" id="{58E98649-FB1E-484B-911E-90A1B1AE58F1}"/>
              </a:ext>
            </a:extLst>
          </p:cNvPr>
          <p:cNvSpPr/>
          <p:nvPr userDrawn="1"/>
        </p:nvSpPr>
        <p:spPr>
          <a:xfrm>
            <a:off x="2387600" y="1"/>
            <a:ext cx="7416800" cy="6858001"/>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hasCustomPrompt="1"/>
          </p:nvPr>
        </p:nvSpPr>
        <p:spPr>
          <a:xfrm>
            <a:off x="2667000" y="0"/>
            <a:ext cx="6858000" cy="6858000"/>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cxnSp>
        <p:nvCxnSpPr>
          <p:cNvPr id="15" name="Straight Connector 14">
            <a:extLst>
              <a:ext uri="{FF2B5EF4-FFF2-40B4-BE49-F238E27FC236}">
                <a16:creationId xmlns:a16="http://schemas.microsoft.com/office/drawing/2014/main" id="{1FEC2E97-8DAA-48A7-AC52-B4B5AD2C486E}"/>
              </a:ext>
            </a:extLst>
          </p:cNvPr>
          <p:cNvCxnSpPr/>
          <p:nvPr userDrawn="1"/>
        </p:nvCxnSpPr>
        <p:spPr>
          <a:xfrm>
            <a:off x="5791785" y="3949699"/>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hasCustomPrompt="1"/>
          </p:nvPr>
        </p:nvSpPr>
        <p:spPr>
          <a:xfrm>
            <a:off x="3127248" y="1124712"/>
            <a:ext cx="5943600" cy="2596896"/>
          </a:xfrm>
        </p:spPr>
        <p:txBody>
          <a:bodyPr vert="horz" lIns="91440" tIns="45720" rIns="91440" bIns="45720" rtlCol="0" anchor="b" anchorCtr="1">
            <a:noAutofit/>
          </a:bodyPr>
          <a:lstStyle>
            <a:lvl1pPr algn="ctr">
              <a:defRPr lang="en-GB" sz="5400" b="0">
                <a:solidFill>
                  <a:schemeClr val="bg1"/>
                </a:solidFill>
                <a:latin typeface="+mj-lt"/>
              </a:defRPr>
            </a:lvl1pPr>
          </a:lstStyle>
          <a:p>
            <a:pPr lvl="0" algn="ctr">
              <a:lnSpc>
                <a:spcPct val="80000"/>
              </a:lnSpc>
            </a:pPr>
            <a:r>
              <a:rPr lang="en-US" noProof="0"/>
              <a:t>Title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hasCustomPrompt="1"/>
          </p:nvPr>
        </p:nvSpPr>
        <p:spPr>
          <a:xfrm>
            <a:off x="3584448" y="4315968"/>
            <a:ext cx="5029200" cy="886968"/>
          </a:xfrm>
        </p:spPr>
        <p:txBody>
          <a:bodyPr vert="horz" lIns="91440" tIns="45720" rIns="91440" bIns="45720" rtlCol="0" anchor="t" anchorCtr="0">
            <a:noAutofit/>
          </a:bodyPr>
          <a:lstStyle>
            <a:lvl1pPr marL="0" indent="0" algn="ctr">
              <a:buNone/>
              <a:defRPr lang="en-GB" sz="1800" b="1" spc="300" dirty="0">
                <a:solidFill>
                  <a:schemeClr val="bg1"/>
                </a:solidFill>
                <a:latin typeface="+mn-lt"/>
                <a:cs typeface="Arial" panose="020B0604020202020204" pitchFamily="34" charset="0"/>
              </a:defRPr>
            </a:lvl1pPr>
          </a:lstStyle>
          <a:p>
            <a:pPr marL="228600" lvl="0" indent="-228600" algn="ctr"/>
            <a:r>
              <a:rPr lang="en-US" noProof="0"/>
              <a:t>Subtitle</a:t>
            </a:r>
          </a:p>
        </p:txBody>
      </p:sp>
      <p:sp>
        <p:nvSpPr>
          <p:cNvPr id="20" name="Text Placeholder 19">
            <a:extLst>
              <a:ext uri="{FF2B5EF4-FFF2-40B4-BE49-F238E27FC236}">
                <a16:creationId xmlns:a16="http://schemas.microsoft.com/office/drawing/2014/main" id="{49085F81-D49A-4915-8EEC-2A1A96AC0B38}"/>
              </a:ext>
            </a:extLst>
          </p:cNvPr>
          <p:cNvSpPr>
            <a:spLocks noGrp="1"/>
          </p:cNvSpPr>
          <p:nvPr>
            <p:ph type="body" sz="quarter" idx="13" hasCustomPrompt="1"/>
          </p:nvPr>
        </p:nvSpPr>
        <p:spPr>
          <a:xfrm>
            <a:off x="4641140" y="5795479"/>
            <a:ext cx="2915816" cy="258532"/>
          </a:xfrm>
        </p:spPr>
        <p:txBody>
          <a:bodyPr vert="horz" wrap="square" lIns="91440" tIns="45720" rIns="91440" bIns="45720" rtlCol="0" anchor="ctr" anchorCtr="1">
            <a:spAutoFit/>
          </a:bodyPr>
          <a:lstStyle>
            <a:lvl1pPr marL="0" indent="0">
              <a:buNone/>
              <a:defRPr lang="en-US" sz="1200" b="0" spc="300" smtClean="0">
                <a:solidFill>
                  <a:schemeClr val="bg1"/>
                </a:solidFill>
                <a:latin typeface="+mn-lt"/>
                <a:cs typeface="Arial" panose="020B0604020202020204" pitchFamily="34" charset="0"/>
              </a:defRPr>
            </a:lvl1pPr>
            <a:lvl2pPr>
              <a:defRPr lang="en-US" smtClean="0"/>
            </a:lvl2pPr>
            <a:lvl3pPr>
              <a:defRPr lang="en-US" smtClean="0"/>
            </a:lvl3pPr>
            <a:lvl4pPr>
              <a:defRPr lang="en-US" smtClean="0"/>
            </a:lvl4pPr>
            <a:lvl5pPr>
              <a:defRPr lang="en-GB"/>
            </a:lvl5pPr>
          </a:lstStyle>
          <a:p>
            <a:pPr marL="228600" lvl="0" indent="-228600" algn="ctr"/>
            <a:r>
              <a:rPr lang="en-US" noProof="0"/>
              <a:t>Date</a:t>
            </a:r>
          </a:p>
        </p:txBody>
      </p:sp>
    </p:spTree>
    <p:extLst>
      <p:ext uri="{BB962C8B-B14F-4D97-AF65-F5344CB8AC3E}">
        <p14:creationId xmlns:p14="http://schemas.microsoft.com/office/powerpoint/2010/main" val="886504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A53B37E2-51CB-4B16-865A-4404D1562370}"/>
              </a:ext>
            </a:extLst>
          </p:cNvPr>
          <p:cNvSpPr/>
          <p:nvPr/>
        </p:nvSpPr>
        <p:spPr>
          <a:xfrm>
            <a:off x="5323076" y="997893"/>
            <a:ext cx="6868924" cy="5860108"/>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9" name="Picture Placeholder 18">
            <a:extLst>
              <a:ext uri="{FF2B5EF4-FFF2-40B4-BE49-F238E27FC236}">
                <a16:creationId xmlns:a16="http://schemas.microsoft.com/office/drawing/2014/main" id="{4EAA5535-A3DD-490B-B233-9C9B84EECD13}"/>
              </a:ext>
            </a:extLst>
          </p:cNvPr>
          <p:cNvSpPr>
            <a:spLocks noGrp="1"/>
          </p:cNvSpPr>
          <p:nvPr>
            <p:ph type="pic" idx="1"/>
          </p:nvPr>
        </p:nvSpPr>
        <p:spPr>
          <a:xfrm>
            <a:off x="5576326" y="1251145"/>
            <a:ext cx="6615674" cy="5596389"/>
          </a:xfrm>
          <a:custGeom>
            <a:avLst/>
            <a:gdLst>
              <a:gd name="connsiteX0" fmla="*/ 3621727 w 6615674"/>
              <a:gd name="connsiteY0" fmla="*/ 0 h 5596389"/>
              <a:gd name="connsiteX1" fmla="*/ 6416428 w 6615674"/>
              <a:gd name="connsiteY1" fmla="*/ 1317972 h 5596389"/>
              <a:gd name="connsiteX2" fmla="*/ 6615674 w 6615674"/>
              <a:gd name="connsiteY2" fmla="*/ 1584421 h 5596389"/>
              <a:gd name="connsiteX3" fmla="*/ 6615674 w 6615674"/>
              <a:gd name="connsiteY3" fmla="*/ 5596389 h 5596389"/>
              <a:gd name="connsiteX4" fmla="*/ 587989 w 6615674"/>
              <a:gd name="connsiteY4" fmla="*/ 5596389 h 5596389"/>
              <a:gd name="connsiteX5" fmla="*/ 437123 w 6615674"/>
              <a:gd name="connsiteY5" fmla="*/ 5348058 h 5596389"/>
              <a:gd name="connsiteX6" fmla="*/ 0 w 6615674"/>
              <a:gd name="connsiteY6" fmla="*/ 3621727 h 5596389"/>
              <a:gd name="connsiteX7" fmla="*/ 3621727 w 6615674"/>
              <a:gd name="connsiteY7" fmla="*/ 0 h 559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596389">
                <a:moveTo>
                  <a:pt x="3621727" y="0"/>
                </a:moveTo>
                <a:cubicBezTo>
                  <a:pt x="4746854" y="0"/>
                  <a:pt x="5752150" y="513054"/>
                  <a:pt x="6416428" y="1317972"/>
                </a:cubicBezTo>
                <a:lnTo>
                  <a:pt x="6615674" y="1584421"/>
                </a:lnTo>
                <a:lnTo>
                  <a:pt x="6615674" y="5596389"/>
                </a:lnTo>
                <a:lnTo>
                  <a:pt x="587989" y="5596389"/>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vert="horz" wrap="square" lIns="274320" tIns="640080" rIns="91440" bIns="45720" rtlCol="0" anchor="ctr" anchorCtr="1">
            <a:noAutofit/>
          </a:bodyPr>
          <a:lstStyle>
            <a:lvl1pPr>
              <a:defRPr lang="en-US" sz="1600">
                <a:solidFill>
                  <a:schemeClr val="bg1"/>
                </a:solidFill>
                <a:cs typeface="Arial" panose="020B0604020202020204" pitchFamily="34" charset="0"/>
              </a:defRPr>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640079" y="504419"/>
            <a:ext cx="5144927"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7" name="Text Placeholder 3">
            <a:extLst>
              <a:ext uri="{FF2B5EF4-FFF2-40B4-BE49-F238E27FC236}">
                <a16:creationId xmlns:a16="http://schemas.microsoft.com/office/drawing/2014/main" id="{F108634F-AB43-4931-97E0-C7125C9FD35A}"/>
              </a:ext>
            </a:extLst>
          </p:cNvPr>
          <p:cNvSpPr>
            <a:spLocks noGrp="1"/>
          </p:cNvSpPr>
          <p:nvPr>
            <p:ph type="body" sz="half" idx="2"/>
          </p:nvPr>
        </p:nvSpPr>
        <p:spPr>
          <a:xfrm>
            <a:off x="640080" y="2489548"/>
            <a:ext cx="4131946" cy="33794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512740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Two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1"/>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Freeform: Shape 37">
            <a:extLst>
              <a:ext uri="{FF2B5EF4-FFF2-40B4-BE49-F238E27FC236}">
                <a16:creationId xmlns:a16="http://schemas.microsoft.com/office/drawing/2014/main" id="{50027EDB-1D1D-4165-80FC-FDCCD04FF30D}"/>
              </a:ext>
            </a:extLst>
          </p:cNvPr>
          <p:cNvSpPr/>
          <p:nvPr userDrawn="1"/>
        </p:nvSpPr>
        <p:spPr>
          <a:xfrm>
            <a:off x="-1" y="1"/>
            <a:ext cx="4779964" cy="6413064"/>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40" name="Picture Placeholder 39">
            <a:extLst>
              <a:ext uri="{FF2B5EF4-FFF2-40B4-BE49-F238E27FC236}">
                <a16:creationId xmlns:a16="http://schemas.microsoft.com/office/drawing/2014/main" id="{5588DAC9-9605-47F7-AA27-84E30747CFFD}"/>
              </a:ext>
            </a:extLst>
          </p:cNvPr>
          <p:cNvSpPr>
            <a:spLocks noGrp="1"/>
          </p:cNvSpPr>
          <p:nvPr userDrawn="1">
            <p:ph type="pic" sz="quarter" idx="14" hasCustomPrompt="1"/>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vert="horz" wrap="square" lIns="0" tIns="1097280" rIns="91440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5215796" y="504419"/>
            <a:ext cx="6404696"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Arial" panose="020B0604020202020204" pitchFamily="34" charset="0"/>
                <a:cs typeface="Arial" panose="020B0604020202020204" pitchFamily="34" charset="0"/>
              </a:defRPr>
            </a:lvl1pPr>
          </a:lstStyle>
          <a:p>
            <a:fld id="{DCB4E619-4CA9-4A22-920F-20396BF50470}" type="slidenum">
              <a:rPr lang="en-US" noProof="0" smtClean="0"/>
              <a:pPr/>
              <a:t>‹#›</a:t>
            </a:fld>
            <a:endParaRPr lang="en-US" noProof="0" dirty="0"/>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cxnSp>
        <p:nvCxnSpPr>
          <p:cNvPr id="30" name="Straight Connector 29">
            <a:extLst>
              <a:ext uri="{FF2B5EF4-FFF2-40B4-BE49-F238E27FC236}">
                <a16:creationId xmlns:a16="http://schemas.microsoft.com/office/drawing/2014/main" id="{59FC3108-6645-447A-94B4-5B886047C764}"/>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668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Two Content 2">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Freeform: Shape 39">
            <a:extLst>
              <a:ext uri="{FF2B5EF4-FFF2-40B4-BE49-F238E27FC236}">
                <a16:creationId xmlns:a16="http://schemas.microsoft.com/office/drawing/2014/main" id="{477C6A0E-9AD9-4DAE-A8F9-47352997DD40}"/>
              </a:ext>
            </a:extLst>
          </p:cNvPr>
          <p:cNvSpPr/>
          <p:nvPr/>
        </p:nvSpPr>
        <p:spPr>
          <a:xfrm>
            <a:off x="1" y="1"/>
            <a:ext cx="4779963" cy="6413064"/>
          </a:xfrm>
          <a:custGeom>
            <a:avLst/>
            <a:gdLst>
              <a:gd name="connsiteX0" fmla="*/ 0 w 4779963"/>
              <a:gd name="connsiteY0" fmla="*/ 0 h 6413064"/>
              <a:gd name="connsiteX1" fmla="*/ 3376100 w 4779963"/>
              <a:gd name="connsiteY1" fmla="*/ 0 h 6413064"/>
              <a:gd name="connsiteX2" fmla="*/ 3478394 w 4779963"/>
              <a:gd name="connsiteY2" fmla="*/ 76494 h 6413064"/>
              <a:gd name="connsiteX3" fmla="*/ 4779963 w 4779963"/>
              <a:gd name="connsiteY3" fmla="*/ 2836412 h 6413064"/>
              <a:gd name="connsiteX4" fmla="*/ 1203311 w 4779963"/>
              <a:gd name="connsiteY4" fmla="*/ 6413064 h 6413064"/>
              <a:gd name="connsiteX5" fmla="*/ 139724 w 4779963"/>
              <a:gd name="connsiteY5" fmla="*/ 6252265 h 6413064"/>
              <a:gd name="connsiteX6" fmla="*/ 0 w 4779963"/>
              <a:gd name="connsiteY6" fmla="*/ 6201125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3" h="6413064">
                <a:moveTo>
                  <a:pt x="0" y="0"/>
                </a:moveTo>
                <a:lnTo>
                  <a:pt x="3376100" y="0"/>
                </a:lnTo>
                <a:lnTo>
                  <a:pt x="3478394" y="76494"/>
                </a:lnTo>
                <a:cubicBezTo>
                  <a:pt x="4273295" y="732504"/>
                  <a:pt x="4779963" y="1725289"/>
                  <a:pt x="4779963" y="2836412"/>
                </a:cubicBezTo>
                <a:cubicBezTo>
                  <a:pt x="4779963" y="4811742"/>
                  <a:pt x="3178641" y="6413064"/>
                  <a:pt x="1203311" y="6413064"/>
                </a:cubicBezTo>
                <a:cubicBezTo>
                  <a:pt x="832937" y="6413064"/>
                  <a:pt x="475711" y="6356768"/>
                  <a:pt x="139724" y="6252265"/>
                </a:cubicBezTo>
                <a:lnTo>
                  <a:pt x="0" y="62011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42" name="Picture Placeholder 41">
            <a:extLst>
              <a:ext uri="{FF2B5EF4-FFF2-40B4-BE49-F238E27FC236}">
                <a16:creationId xmlns:a16="http://schemas.microsoft.com/office/drawing/2014/main" id="{48E37E15-2CF4-46CD-A97E-2366CDF20E89}"/>
              </a:ext>
            </a:extLst>
          </p:cNvPr>
          <p:cNvSpPr>
            <a:spLocks noGrp="1"/>
          </p:cNvSpPr>
          <p:nvPr userDrawn="1">
            <p:ph type="pic" sz="quarter" idx="14" hasCustomPrompt="1"/>
          </p:nvPr>
        </p:nvSpPr>
        <p:spPr>
          <a:xfrm>
            <a:off x="-2" y="1"/>
            <a:ext cx="4546213" cy="6179312"/>
          </a:xfrm>
          <a:custGeom>
            <a:avLst/>
            <a:gdLst>
              <a:gd name="connsiteX0" fmla="*/ 0 w 4546213"/>
              <a:gd name="connsiteY0" fmla="*/ 0 h 6179312"/>
              <a:gd name="connsiteX1" fmla="*/ 2966307 w 4546213"/>
              <a:gd name="connsiteY1" fmla="*/ 0 h 6179312"/>
              <a:gd name="connsiteX2" fmla="*/ 3072361 w 4546213"/>
              <a:gd name="connsiteY2" fmla="*/ 64429 h 6179312"/>
              <a:gd name="connsiteX3" fmla="*/ 4546213 w 4546213"/>
              <a:gd name="connsiteY3" fmla="*/ 2836413 h 6179312"/>
              <a:gd name="connsiteX4" fmla="*/ 1203314 w 4546213"/>
              <a:gd name="connsiteY4" fmla="*/ 6179312 h 6179312"/>
              <a:gd name="connsiteX5" fmla="*/ 209238 w 4546213"/>
              <a:gd name="connsiteY5" fmla="*/ 6029022 h 6179312"/>
              <a:gd name="connsiteX6" fmla="*/ 0 w 4546213"/>
              <a:gd name="connsiteY6" fmla="*/ 5952440 h 61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3" h="6179312">
                <a:moveTo>
                  <a:pt x="0" y="0"/>
                </a:moveTo>
                <a:lnTo>
                  <a:pt x="2966307" y="0"/>
                </a:lnTo>
                <a:lnTo>
                  <a:pt x="3072361" y="64429"/>
                </a:lnTo>
                <a:cubicBezTo>
                  <a:pt x="3961578" y="665172"/>
                  <a:pt x="4546213" y="1682518"/>
                  <a:pt x="4546213" y="2836413"/>
                </a:cubicBezTo>
                <a:cubicBezTo>
                  <a:pt x="4546213" y="4682645"/>
                  <a:pt x="3049546" y="6179312"/>
                  <a:pt x="1203314" y="6179312"/>
                </a:cubicBezTo>
                <a:cubicBezTo>
                  <a:pt x="857146" y="6179312"/>
                  <a:pt x="523266" y="6126695"/>
                  <a:pt x="209238" y="6029022"/>
                </a:cubicBezTo>
                <a:lnTo>
                  <a:pt x="0" y="5952440"/>
                </a:lnTo>
                <a:close/>
              </a:path>
            </a:pathLst>
          </a:custGeom>
          <a:pattFill prst="dkUpDiag">
            <a:fgClr>
              <a:schemeClr val="accent3"/>
            </a:fgClr>
            <a:bgClr>
              <a:schemeClr val="accent3">
                <a:lumMod val="75000"/>
              </a:schemeClr>
            </a:bgClr>
          </a:pattFill>
        </p:spPr>
        <p:txBody>
          <a:bodyPr vert="horz" wrap="square" lIns="0" tIns="1097280" rIns="91440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5215796" y="504419"/>
            <a:ext cx="6404696"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168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Two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1"/>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Freeform: Shape 37">
            <a:extLst>
              <a:ext uri="{FF2B5EF4-FFF2-40B4-BE49-F238E27FC236}">
                <a16:creationId xmlns:a16="http://schemas.microsoft.com/office/drawing/2014/main" id="{50027EDB-1D1D-4165-80FC-FDCCD04FF30D}"/>
              </a:ext>
            </a:extLst>
          </p:cNvPr>
          <p:cNvSpPr/>
          <p:nvPr userDrawn="1"/>
        </p:nvSpPr>
        <p:spPr>
          <a:xfrm>
            <a:off x="-1" y="1"/>
            <a:ext cx="4779964" cy="6413064"/>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40" name="Picture Placeholder 39">
            <a:extLst>
              <a:ext uri="{FF2B5EF4-FFF2-40B4-BE49-F238E27FC236}">
                <a16:creationId xmlns:a16="http://schemas.microsoft.com/office/drawing/2014/main" id="{5588DAC9-9605-47F7-AA27-84E30747CFFD}"/>
              </a:ext>
            </a:extLst>
          </p:cNvPr>
          <p:cNvSpPr>
            <a:spLocks noGrp="1"/>
          </p:cNvSpPr>
          <p:nvPr userDrawn="1">
            <p:ph type="pic" sz="quarter" idx="14" hasCustomPrompt="1"/>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vert="horz" wrap="square" lIns="0" tIns="1097280" rIns="91440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5215796" y="504419"/>
            <a:ext cx="6404696"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Arial" panose="020B0604020202020204" pitchFamily="34" charset="0"/>
                <a:cs typeface="Arial" panose="020B0604020202020204" pitchFamily="34" charset="0"/>
              </a:defRPr>
            </a:lvl1pPr>
          </a:lstStyle>
          <a:p>
            <a:fld id="{DCB4E619-4CA9-4A22-920F-20396BF50470}" type="slidenum">
              <a:rPr lang="en-US" noProof="0" smtClean="0"/>
              <a:pPr/>
              <a:t>‹#›</a:t>
            </a:fld>
            <a:endParaRPr lang="en-US" noProof="0" dirty="0"/>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cxnSp>
        <p:nvCxnSpPr>
          <p:cNvPr id="30" name="Straight Connector 29">
            <a:extLst>
              <a:ext uri="{FF2B5EF4-FFF2-40B4-BE49-F238E27FC236}">
                <a16:creationId xmlns:a16="http://schemas.microsoft.com/office/drawing/2014/main" id="{59FC3108-6645-447A-94B4-5B886047C764}"/>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764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1"/>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Freeform: Shape 37">
            <a:extLst>
              <a:ext uri="{FF2B5EF4-FFF2-40B4-BE49-F238E27FC236}">
                <a16:creationId xmlns:a16="http://schemas.microsoft.com/office/drawing/2014/main" id="{50027EDB-1D1D-4165-80FC-FDCCD04FF30D}"/>
              </a:ext>
            </a:extLst>
          </p:cNvPr>
          <p:cNvSpPr/>
          <p:nvPr userDrawn="1"/>
        </p:nvSpPr>
        <p:spPr>
          <a:xfrm>
            <a:off x="-1" y="1"/>
            <a:ext cx="4779964" cy="6413064"/>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40" name="Picture Placeholder 39">
            <a:extLst>
              <a:ext uri="{FF2B5EF4-FFF2-40B4-BE49-F238E27FC236}">
                <a16:creationId xmlns:a16="http://schemas.microsoft.com/office/drawing/2014/main" id="{5588DAC9-9605-47F7-AA27-84E30747CFFD}"/>
              </a:ext>
            </a:extLst>
          </p:cNvPr>
          <p:cNvSpPr>
            <a:spLocks noGrp="1"/>
          </p:cNvSpPr>
          <p:nvPr userDrawn="1">
            <p:ph type="pic" sz="quarter" idx="14" hasCustomPrompt="1"/>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vert="horz" wrap="square" lIns="0" tIns="1097280" rIns="91440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5215796" y="504419"/>
            <a:ext cx="6404696"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0" name="Straight Connector 29">
            <a:extLst>
              <a:ext uri="{FF2B5EF4-FFF2-40B4-BE49-F238E27FC236}">
                <a16:creationId xmlns:a16="http://schemas.microsoft.com/office/drawing/2014/main" id="{59FC3108-6645-447A-94B4-5B886047C764}"/>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565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1"/>
            <a:ext cx="12192000" cy="6858000"/>
          </a:xfrm>
          <a:prstGeom prst="rect">
            <a:avLst/>
          </a:prstGeom>
          <a:gradFill>
            <a:gsLst>
              <a:gs pos="0">
                <a:schemeClr val="bg1">
                  <a:alpha val="0"/>
                </a:schemeClr>
              </a:gs>
              <a:gs pos="41500">
                <a:srgbClr val="FFFFFF">
                  <a:alpha val="70000"/>
                </a:srgbClr>
              </a:gs>
              <a:gs pos="8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675D2485-288B-4C04-96B9-2B4A313C8922}"/>
              </a:ext>
            </a:extLst>
          </p:cNvPr>
          <p:cNvSpPr/>
          <p:nvPr/>
        </p:nvSpPr>
        <p:spPr>
          <a:xfrm>
            <a:off x="6493691" y="106341"/>
            <a:ext cx="5641826" cy="5641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icture Placeholder 21">
            <a:extLst>
              <a:ext uri="{FF2B5EF4-FFF2-40B4-BE49-F238E27FC236}">
                <a16:creationId xmlns:a16="http://schemas.microsoft.com/office/drawing/2014/main" id="{394F1CF1-D3A9-4DFB-9554-856AA539DB29}"/>
              </a:ext>
            </a:extLst>
          </p:cNvPr>
          <p:cNvSpPr>
            <a:spLocks noGrp="1"/>
          </p:cNvSpPr>
          <p:nvPr userDrawn="1">
            <p:ph type="pic" sz="quarter" idx="14" hasCustomPrompt="1"/>
          </p:nvPr>
        </p:nvSpPr>
        <p:spPr>
          <a:xfrm>
            <a:off x="6706226" y="318876"/>
            <a:ext cx="5221224" cy="5221224"/>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userDrawn="1">
            <p:ph type="title" hasCustomPrompt="1"/>
          </p:nvPr>
        </p:nvSpPr>
        <p:spPr>
          <a:xfrm>
            <a:off x="640079" y="504419"/>
            <a:ext cx="5910095"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userDrawn="1">
            <p:ph type="body" sz="quarter" idx="15"/>
          </p:nvPr>
        </p:nvSpPr>
        <p:spPr>
          <a:xfrm>
            <a:off x="640080" y="2526124"/>
            <a:ext cx="2651760" cy="3653188"/>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3" name="Oval 22">
            <a:extLst>
              <a:ext uri="{FF2B5EF4-FFF2-40B4-BE49-F238E27FC236}">
                <a16:creationId xmlns:a16="http://schemas.microsoft.com/office/drawing/2014/main" id="{87852F8E-63AE-43DD-809C-B8606D34592B}"/>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5" name="Straight Connector 24">
            <a:extLst>
              <a:ext uri="{FF2B5EF4-FFF2-40B4-BE49-F238E27FC236}">
                <a16:creationId xmlns:a16="http://schemas.microsoft.com/office/drawing/2014/main" id="{4EA561C2-BA65-46C4-BE8C-1A7497E8844A}"/>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8" name="Slide Number Placeholder 13">
            <a:extLst>
              <a:ext uri="{FF2B5EF4-FFF2-40B4-BE49-F238E27FC236}">
                <a16:creationId xmlns:a16="http://schemas.microsoft.com/office/drawing/2014/main" id="{CE1FD2D3-33AB-45C8-8460-A53DA1178B54}"/>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29" name="Straight Connector 28">
            <a:extLst>
              <a:ext uri="{FF2B5EF4-FFF2-40B4-BE49-F238E27FC236}">
                <a16:creationId xmlns:a16="http://schemas.microsoft.com/office/drawing/2014/main" id="{985E165C-C0B1-4DBC-9626-FFD61EB2A3C6}"/>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488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flipV="1">
            <a:off x="0" y="2404423"/>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flipV="1">
            <a:off x="0" y="0"/>
            <a:ext cx="12192000" cy="6858000"/>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675D2485-288B-4C04-96B9-2B4A313C8922}"/>
              </a:ext>
            </a:extLst>
          </p:cNvPr>
          <p:cNvSpPr/>
          <p:nvPr/>
        </p:nvSpPr>
        <p:spPr>
          <a:xfrm>
            <a:off x="6493691" y="106341"/>
            <a:ext cx="5641826" cy="5641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icture Placeholder 21">
            <a:extLst>
              <a:ext uri="{FF2B5EF4-FFF2-40B4-BE49-F238E27FC236}">
                <a16:creationId xmlns:a16="http://schemas.microsoft.com/office/drawing/2014/main" id="{394F1CF1-D3A9-4DFB-9554-856AA539DB29}"/>
              </a:ext>
            </a:extLst>
          </p:cNvPr>
          <p:cNvSpPr>
            <a:spLocks noGrp="1"/>
          </p:cNvSpPr>
          <p:nvPr userDrawn="1">
            <p:ph type="pic" sz="quarter" idx="14" hasCustomPrompt="1"/>
          </p:nvPr>
        </p:nvSpPr>
        <p:spPr>
          <a:xfrm>
            <a:off x="6706226" y="318876"/>
            <a:ext cx="5221224" cy="5221224"/>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userDrawn="1">
            <p:ph type="title" hasCustomPrompt="1"/>
          </p:nvPr>
        </p:nvSpPr>
        <p:spPr>
          <a:xfrm>
            <a:off x="640079" y="504419"/>
            <a:ext cx="5910095"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userDrawn="1">
            <p:ph type="body" sz="quarter" idx="15"/>
          </p:nvPr>
        </p:nvSpPr>
        <p:spPr>
          <a:xfrm>
            <a:off x="640080" y="2526124"/>
            <a:ext cx="2651760" cy="3653188"/>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3" name="Oval 22">
            <a:extLst>
              <a:ext uri="{FF2B5EF4-FFF2-40B4-BE49-F238E27FC236}">
                <a16:creationId xmlns:a16="http://schemas.microsoft.com/office/drawing/2014/main" id="{87852F8E-63AE-43DD-809C-B8606D34592B}"/>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5" name="Straight Connector 24">
            <a:extLst>
              <a:ext uri="{FF2B5EF4-FFF2-40B4-BE49-F238E27FC236}">
                <a16:creationId xmlns:a16="http://schemas.microsoft.com/office/drawing/2014/main" id="{4EA561C2-BA65-46C4-BE8C-1A7497E8844A}"/>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14" name="Slide Number Placeholder 13">
            <a:extLst>
              <a:ext uri="{FF2B5EF4-FFF2-40B4-BE49-F238E27FC236}">
                <a16:creationId xmlns:a16="http://schemas.microsoft.com/office/drawing/2014/main" id="{7504A362-78AD-4F31-9FCF-66BA2DBDB3E9}"/>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22" name="Straight Connector 21">
            <a:extLst>
              <a:ext uri="{FF2B5EF4-FFF2-40B4-BE49-F238E27FC236}">
                <a16:creationId xmlns:a16="http://schemas.microsoft.com/office/drawing/2014/main" id="{7D0E096E-920F-4CEE-BF9A-07CA664FED23}"/>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433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i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CF112A8F-331B-4802-920C-B687B9108DB9}"/>
              </a:ext>
            </a:extLst>
          </p:cNvPr>
          <p:cNvGrpSpPr/>
          <p:nvPr userDrawn="1"/>
        </p:nvGrpSpPr>
        <p:grpSpPr>
          <a:xfrm>
            <a:off x="0" y="0"/>
            <a:ext cx="12192000" cy="3255962"/>
            <a:chOff x="0" y="1770061"/>
            <a:chExt cx="12192000" cy="3255962"/>
          </a:xfrm>
          <a:solidFill>
            <a:schemeClr val="bg1"/>
          </a:solidFill>
        </p:grpSpPr>
        <p:sp>
          <p:nvSpPr>
            <p:cNvPr id="9" name="Rectangle 8">
              <a:extLst>
                <a:ext uri="{FF2B5EF4-FFF2-40B4-BE49-F238E27FC236}">
                  <a16:creationId xmlns:a16="http://schemas.microsoft.com/office/drawing/2014/main" id="{A7A887D8-B543-4BB8-8D6E-605A1E5C80FD}"/>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CC35E9C-9E03-4FFE-B868-4D04E8E7C1F3}"/>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574E81BF-ADCA-4D13-BE06-476741FE55C0}"/>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63D872D-8369-4426-A311-7F054F9DB5E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8C819C9-B789-44A8-9B98-F466EE191F5D}"/>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831849" y="3387725"/>
            <a:ext cx="5680075" cy="1700866"/>
          </a:xfrm>
        </p:spPr>
        <p:txBody>
          <a:bodyPr vert="horz" lIns="91440" tIns="45720" rIns="91440" bIns="45720" rtlCol="0" anchor="b">
            <a:noAutofit/>
          </a:bodyPr>
          <a:lstStyle>
            <a:lvl1pPr>
              <a:defRPr lang="en-GB" sz="4600" b="1" spc="-150">
                <a:solidFill>
                  <a:schemeClr val="accent2"/>
                </a:solidFill>
                <a:latin typeface="+mj-lt"/>
              </a:defRPr>
            </a:lvl1pPr>
          </a:lstStyle>
          <a:p>
            <a:pPr marL="0" lvl="0"/>
            <a:r>
              <a:rPr lang="en-US" noProof="0"/>
              <a:t>Section Header</a:t>
            </a:r>
          </a:p>
        </p:txBody>
      </p:sp>
      <p:sp>
        <p:nvSpPr>
          <p:cNvPr id="19" name="Right Triangle 18">
            <a:extLst>
              <a:ext uri="{FF2B5EF4-FFF2-40B4-BE49-F238E27FC236}">
                <a16:creationId xmlns:a16="http://schemas.microsoft.com/office/drawing/2014/main" id="{B2B3AD73-9CBC-4740-A178-7CA91A791E40}"/>
              </a:ext>
            </a:extLst>
          </p:cNvPr>
          <p:cNvSpPr/>
          <p:nvPr userDrawn="1"/>
        </p:nvSpPr>
        <p:spPr>
          <a:xfrm rot="18900000" flipH="1">
            <a:off x="436216" y="4610094"/>
            <a:ext cx="218598" cy="21859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Text Placeholder 2">
            <a:extLst>
              <a:ext uri="{FF2B5EF4-FFF2-40B4-BE49-F238E27FC236}">
                <a16:creationId xmlns:a16="http://schemas.microsoft.com/office/drawing/2014/main" id="{DFD4FDF2-DE4E-4F8D-98CE-1DD90825B0A4}"/>
              </a:ext>
            </a:extLst>
          </p:cNvPr>
          <p:cNvSpPr>
            <a:spLocks noGrp="1"/>
          </p:cNvSpPr>
          <p:nvPr userDrawn="1">
            <p:ph type="body" idx="1" hasCustomPrompt="1"/>
          </p:nvPr>
        </p:nvSpPr>
        <p:spPr>
          <a:xfrm>
            <a:off x="831849" y="5164364"/>
            <a:ext cx="5680075" cy="1078588"/>
          </a:xfrm>
        </p:spPr>
        <p:txBody>
          <a:bodyPr vert="horz" lIns="91440" tIns="45720" rIns="91440" bIns="45720" rtlCol="0">
            <a:noAutofit/>
          </a:bodyPr>
          <a:lstStyle>
            <a:lvl1pPr marL="0" indent="0">
              <a:buNone/>
              <a:defRPr lang="en-US" sz="1600" spc="300" dirty="0">
                <a:latin typeface="+mj-lt"/>
                <a:cs typeface="Arial" panose="020B0604020202020204" pitchFamily="34" charset="0"/>
              </a:defRPr>
            </a:lvl1pPr>
          </a:lstStyle>
          <a:p>
            <a:pPr lvl="0"/>
            <a:r>
              <a:rPr lang="en-US" noProof="0"/>
              <a:t>Subtitle</a:t>
            </a:r>
          </a:p>
        </p:txBody>
      </p:sp>
      <p:sp>
        <p:nvSpPr>
          <p:cNvPr id="17" name="Oval 16">
            <a:extLst>
              <a:ext uri="{FF2B5EF4-FFF2-40B4-BE49-F238E27FC236}">
                <a16:creationId xmlns:a16="http://schemas.microsoft.com/office/drawing/2014/main" id="{811B3AF5-0AF9-445C-9B18-5CED755A048F}"/>
              </a:ext>
            </a:extLst>
          </p:cNvPr>
          <p:cNvSpPr/>
          <p:nvPr/>
        </p:nvSpPr>
        <p:spPr>
          <a:xfrm>
            <a:off x="6511925" y="131762"/>
            <a:ext cx="5416549" cy="5416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1">
            <a:extLst>
              <a:ext uri="{FF2B5EF4-FFF2-40B4-BE49-F238E27FC236}">
                <a16:creationId xmlns:a16="http://schemas.microsoft.com/office/drawing/2014/main" id="{FF97C0E2-E15D-4EB9-9FF8-CB859892B95B}"/>
              </a:ext>
            </a:extLst>
          </p:cNvPr>
          <p:cNvSpPr>
            <a:spLocks noGrp="1"/>
          </p:cNvSpPr>
          <p:nvPr userDrawn="1">
            <p:ph type="pic" sz="quarter" idx="14" hasCustomPrompt="1"/>
          </p:nvPr>
        </p:nvSpPr>
        <p:spPr>
          <a:xfrm>
            <a:off x="6715973" y="335810"/>
            <a:ext cx="5010912" cy="5010912"/>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Tree>
    <p:extLst>
      <p:ext uri="{BB962C8B-B14F-4D97-AF65-F5344CB8AC3E}">
        <p14:creationId xmlns:p14="http://schemas.microsoft.com/office/powerpoint/2010/main" val="755863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CF112A8F-331B-4802-920C-B687B9108DB9}"/>
              </a:ext>
            </a:extLst>
          </p:cNvPr>
          <p:cNvGrpSpPr/>
          <p:nvPr userDrawn="1"/>
        </p:nvGrpSpPr>
        <p:grpSpPr>
          <a:xfrm>
            <a:off x="0" y="0"/>
            <a:ext cx="12192000" cy="3255962"/>
            <a:chOff x="0" y="1770061"/>
            <a:chExt cx="12192000" cy="3255962"/>
          </a:xfrm>
          <a:solidFill>
            <a:schemeClr val="bg1"/>
          </a:solidFill>
        </p:grpSpPr>
        <p:sp>
          <p:nvSpPr>
            <p:cNvPr id="9" name="Rectangle 8">
              <a:extLst>
                <a:ext uri="{FF2B5EF4-FFF2-40B4-BE49-F238E27FC236}">
                  <a16:creationId xmlns:a16="http://schemas.microsoft.com/office/drawing/2014/main" id="{A7A887D8-B543-4BB8-8D6E-605A1E5C80FD}"/>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CC35E9C-9E03-4FFE-B868-4D04E8E7C1F3}"/>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574E81BF-ADCA-4D13-BE06-476741FE55C0}"/>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63D872D-8369-4426-A311-7F054F9DB5E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8C819C9-B789-44A8-9B98-F466EE191F5D}"/>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831849" y="3387725"/>
            <a:ext cx="5680075" cy="1700866"/>
          </a:xfrm>
        </p:spPr>
        <p:txBody>
          <a:bodyPr vert="horz" lIns="91440" tIns="45720" rIns="91440" bIns="45720" rtlCol="0" anchor="b">
            <a:noAutofit/>
          </a:bodyPr>
          <a:lstStyle>
            <a:lvl1pPr>
              <a:defRPr lang="en-GB" sz="4600" b="1" spc="-150">
                <a:solidFill>
                  <a:schemeClr val="accent2"/>
                </a:solidFill>
                <a:latin typeface="+mj-lt"/>
              </a:defRPr>
            </a:lvl1pPr>
          </a:lstStyle>
          <a:p>
            <a:pPr marL="0" lvl="0"/>
            <a:r>
              <a:rPr lang="en-US" noProof="0"/>
              <a:t>Section Header</a:t>
            </a:r>
          </a:p>
        </p:txBody>
      </p:sp>
      <p:sp>
        <p:nvSpPr>
          <p:cNvPr id="19" name="Right Triangle 18">
            <a:extLst>
              <a:ext uri="{FF2B5EF4-FFF2-40B4-BE49-F238E27FC236}">
                <a16:creationId xmlns:a16="http://schemas.microsoft.com/office/drawing/2014/main" id="{B2B3AD73-9CBC-4740-A178-7CA91A791E40}"/>
              </a:ext>
            </a:extLst>
          </p:cNvPr>
          <p:cNvSpPr/>
          <p:nvPr userDrawn="1"/>
        </p:nvSpPr>
        <p:spPr>
          <a:xfrm rot="18900000" flipH="1">
            <a:off x="436216" y="4610094"/>
            <a:ext cx="218598" cy="21859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Text Placeholder 2">
            <a:extLst>
              <a:ext uri="{FF2B5EF4-FFF2-40B4-BE49-F238E27FC236}">
                <a16:creationId xmlns:a16="http://schemas.microsoft.com/office/drawing/2014/main" id="{DFD4FDF2-DE4E-4F8D-98CE-1DD90825B0A4}"/>
              </a:ext>
            </a:extLst>
          </p:cNvPr>
          <p:cNvSpPr>
            <a:spLocks noGrp="1"/>
          </p:cNvSpPr>
          <p:nvPr userDrawn="1">
            <p:ph type="body" idx="1" hasCustomPrompt="1"/>
          </p:nvPr>
        </p:nvSpPr>
        <p:spPr>
          <a:xfrm>
            <a:off x="831849" y="5164364"/>
            <a:ext cx="5680075" cy="1078588"/>
          </a:xfrm>
        </p:spPr>
        <p:txBody>
          <a:bodyPr vert="horz" lIns="91440" tIns="45720" rIns="91440" bIns="45720" rtlCol="0">
            <a:noAutofit/>
          </a:bodyPr>
          <a:lstStyle>
            <a:lvl1pPr marL="0" indent="0">
              <a:buNone/>
              <a:defRPr lang="en-US" sz="1600" spc="300" dirty="0">
                <a:latin typeface="+mj-lt"/>
                <a:cs typeface="Arial" panose="020B0604020202020204" pitchFamily="34" charset="0"/>
              </a:defRPr>
            </a:lvl1pPr>
          </a:lstStyle>
          <a:p>
            <a:pPr lvl="0"/>
            <a:r>
              <a:rPr lang="en-US" noProof="0"/>
              <a:t>Subtitle</a:t>
            </a:r>
          </a:p>
        </p:txBody>
      </p:sp>
    </p:spTree>
    <p:extLst>
      <p:ext uri="{BB962C8B-B14F-4D97-AF65-F5344CB8AC3E}">
        <p14:creationId xmlns:p14="http://schemas.microsoft.com/office/powerpoint/2010/main" val="30354828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CF112A8F-331B-4802-920C-B687B9108DB9}"/>
              </a:ext>
            </a:extLst>
          </p:cNvPr>
          <p:cNvGrpSpPr/>
          <p:nvPr userDrawn="1"/>
        </p:nvGrpSpPr>
        <p:grpSpPr>
          <a:xfrm>
            <a:off x="0" y="0"/>
            <a:ext cx="12192000" cy="3255962"/>
            <a:chOff x="0" y="1770061"/>
            <a:chExt cx="12192000" cy="3255962"/>
          </a:xfrm>
          <a:solidFill>
            <a:schemeClr val="accent3"/>
          </a:solidFill>
        </p:grpSpPr>
        <p:sp>
          <p:nvSpPr>
            <p:cNvPr id="9" name="Rectangle 8">
              <a:extLst>
                <a:ext uri="{FF2B5EF4-FFF2-40B4-BE49-F238E27FC236}">
                  <a16:creationId xmlns:a16="http://schemas.microsoft.com/office/drawing/2014/main" id="{A7A887D8-B543-4BB8-8D6E-605A1E5C80FD}"/>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CC35E9C-9E03-4FFE-B868-4D04E8E7C1F3}"/>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574E81BF-ADCA-4D13-BE06-476741FE55C0}"/>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63D872D-8369-4426-A311-7F054F9DB5E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8C819C9-B789-44A8-9B98-F466EE191F5D}"/>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831849" y="3387725"/>
            <a:ext cx="5680075" cy="1700866"/>
          </a:xfrm>
        </p:spPr>
        <p:txBody>
          <a:bodyPr vert="horz" lIns="91440" tIns="45720" rIns="91440" bIns="45720" rtlCol="0" anchor="b">
            <a:noAutofit/>
          </a:bodyPr>
          <a:lstStyle>
            <a:lvl1pPr>
              <a:defRPr lang="en-GB" sz="4600" b="1" spc="-150">
                <a:solidFill>
                  <a:schemeClr val="bg1"/>
                </a:solidFill>
                <a:latin typeface="+mj-lt"/>
              </a:defRPr>
            </a:lvl1pPr>
          </a:lstStyle>
          <a:p>
            <a:pPr marL="0" lvl="0"/>
            <a:r>
              <a:rPr lang="en-US" noProof="0"/>
              <a:t>Section Header</a:t>
            </a:r>
          </a:p>
        </p:txBody>
      </p:sp>
      <p:sp>
        <p:nvSpPr>
          <p:cNvPr id="19" name="Right Triangle 18">
            <a:extLst>
              <a:ext uri="{FF2B5EF4-FFF2-40B4-BE49-F238E27FC236}">
                <a16:creationId xmlns:a16="http://schemas.microsoft.com/office/drawing/2014/main" id="{B2B3AD73-9CBC-4740-A178-7CA91A791E40}"/>
              </a:ext>
            </a:extLst>
          </p:cNvPr>
          <p:cNvSpPr/>
          <p:nvPr userDrawn="1"/>
        </p:nvSpPr>
        <p:spPr>
          <a:xfrm rot="18900000" flipH="1">
            <a:off x="436216" y="4610094"/>
            <a:ext cx="218598" cy="21859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3" name="Text Placeholder 2">
            <a:extLst>
              <a:ext uri="{FF2B5EF4-FFF2-40B4-BE49-F238E27FC236}">
                <a16:creationId xmlns:a16="http://schemas.microsoft.com/office/drawing/2014/main" id="{DFD4FDF2-DE4E-4F8D-98CE-1DD90825B0A4}"/>
              </a:ext>
            </a:extLst>
          </p:cNvPr>
          <p:cNvSpPr>
            <a:spLocks noGrp="1"/>
          </p:cNvSpPr>
          <p:nvPr userDrawn="1">
            <p:ph type="body" idx="1" hasCustomPrompt="1"/>
          </p:nvPr>
        </p:nvSpPr>
        <p:spPr>
          <a:xfrm>
            <a:off x="831849" y="5164364"/>
            <a:ext cx="5680075" cy="1078588"/>
          </a:xfrm>
        </p:spPr>
        <p:txBody>
          <a:bodyPr vert="horz" lIns="91440" tIns="45720" rIns="91440" bIns="45720" rtlCol="0">
            <a:noAutofit/>
          </a:bodyPr>
          <a:lstStyle>
            <a:lvl1pPr marL="0" indent="0">
              <a:buNone/>
              <a:defRPr lang="en-US" sz="1600" spc="300" dirty="0">
                <a:solidFill>
                  <a:schemeClr val="bg1"/>
                </a:solidFill>
                <a:latin typeface="+mj-lt"/>
                <a:cs typeface="Arial" panose="020B0604020202020204" pitchFamily="34" charset="0"/>
              </a:defRPr>
            </a:lvl1pPr>
          </a:lstStyle>
          <a:p>
            <a:pPr lvl="0"/>
            <a:r>
              <a:rPr lang="en-US" noProof="0"/>
              <a:t>Subtitle</a:t>
            </a:r>
          </a:p>
        </p:txBody>
      </p:sp>
      <p:sp>
        <p:nvSpPr>
          <p:cNvPr id="17" name="Oval 16">
            <a:extLst>
              <a:ext uri="{FF2B5EF4-FFF2-40B4-BE49-F238E27FC236}">
                <a16:creationId xmlns:a16="http://schemas.microsoft.com/office/drawing/2014/main" id="{811B3AF5-0AF9-445C-9B18-5CED755A048F}"/>
              </a:ext>
            </a:extLst>
          </p:cNvPr>
          <p:cNvSpPr/>
          <p:nvPr/>
        </p:nvSpPr>
        <p:spPr>
          <a:xfrm>
            <a:off x="6511925" y="131762"/>
            <a:ext cx="5416549" cy="54165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1">
            <a:extLst>
              <a:ext uri="{FF2B5EF4-FFF2-40B4-BE49-F238E27FC236}">
                <a16:creationId xmlns:a16="http://schemas.microsoft.com/office/drawing/2014/main" id="{FF97C0E2-E15D-4EB9-9FF8-CB859892B95B}"/>
              </a:ext>
            </a:extLst>
          </p:cNvPr>
          <p:cNvSpPr>
            <a:spLocks noGrp="1"/>
          </p:cNvSpPr>
          <p:nvPr userDrawn="1">
            <p:ph type="pic" sz="quarter" idx="14" hasCustomPrompt="1"/>
          </p:nvPr>
        </p:nvSpPr>
        <p:spPr>
          <a:xfrm>
            <a:off x="6715973" y="335810"/>
            <a:ext cx="5010912" cy="5010912"/>
          </a:xfrm>
          <a:prstGeom prst="ellipse">
            <a:avLst/>
          </a:prstGeom>
          <a:pattFill prst="dkUpDiag">
            <a:fgClr>
              <a:schemeClr val="accent3"/>
            </a:fgClr>
            <a:bgClr>
              <a:schemeClr val="accent3">
                <a:lumMod val="50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Tree>
    <p:extLst>
      <p:ext uri="{BB962C8B-B14F-4D97-AF65-F5344CB8AC3E}">
        <p14:creationId xmlns:p14="http://schemas.microsoft.com/office/powerpoint/2010/main" val="4098159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FBE8C2-A941-4BA0-AB92-8B9DAEA8D920}"/>
              </a:ext>
            </a:extLst>
          </p:cNvPr>
          <p:cNvSpPr>
            <a:spLocks noGrp="1"/>
          </p:cNvSpPr>
          <p:nvPr>
            <p:ph type="sldNum" sz="quarter" idx="10"/>
          </p:nvPr>
        </p:nvSpPr>
        <p:spPr/>
        <p:txBody>
          <a:bodyPr/>
          <a:lstStyle/>
          <a:p>
            <a:fld id="{DCB4E619-4CA9-4A22-920F-20396BF50470}" type="slidenum">
              <a:rPr lang="en-US" noProof="0" smtClean="0"/>
              <a:pPr/>
              <a:t>‹#›</a:t>
            </a:fld>
            <a:endParaRPr lang="en-US" noProof="0" dirty="0"/>
          </a:p>
        </p:txBody>
      </p:sp>
      <p:sp>
        <p:nvSpPr>
          <p:cNvPr id="2" name="Title 1">
            <a:extLst>
              <a:ext uri="{FF2B5EF4-FFF2-40B4-BE49-F238E27FC236}">
                <a16:creationId xmlns:a16="http://schemas.microsoft.com/office/drawing/2014/main" id="{8E1EE7A0-1D71-4AE9-A7A8-91F84FED27F7}"/>
              </a:ext>
            </a:extLst>
          </p:cNvPr>
          <p:cNvSpPr>
            <a:spLocks noGrp="1"/>
          </p:cNvSpPr>
          <p:nvPr>
            <p:ph type="title"/>
          </p:nvPr>
        </p:nvSpPr>
        <p:spPr>
          <a:xfrm>
            <a:off x="640079" y="500492"/>
            <a:ext cx="10980413" cy="493421"/>
          </a:xfrm>
        </p:spPr>
        <p:txBody>
          <a:bodyPr/>
          <a:lstStyle/>
          <a:p>
            <a:r>
              <a:rPr lang="en-US" noProof="0"/>
              <a:t>Click to edit Master title style</a:t>
            </a:r>
          </a:p>
        </p:txBody>
      </p:sp>
    </p:spTree>
    <p:extLst>
      <p:ext uri="{BB962C8B-B14F-4D97-AF65-F5344CB8AC3E}">
        <p14:creationId xmlns:p14="http://schemas.microsoft.com/office/powerpoint/2010/main" val="2171388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Slide 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4A6DB18-4C6E-41E3-B11B-1FE933E84ABD}"/>
              </a:ext>
            </a:extLst>
          </p:cNvPr>
          <p:cNvSpPr/>
          <p:nvPr userDrawn="1"/>
        </p:nvSpPr>
        <p:spPr>
          <a:xfrm rot="19800000">
            <a:off x="-1368850" y="-967093"/>
            <a:ext cx="8283042" cy="3255962"/>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5124562" y="2409371"/>
            <a:ext cx="6354526" cy="3577863"/>
          </a:xfrm>
        </p:spPr>
        <p:txBody>
          <a:bodyPr vert="horz" lIns="91440" tIns="45720" rIns="91440" bIns="45720" rtlCol="0" anchor="t">
            <a:noAutofit/>
          </a:bodyPr>
          <a:lstStyle>
            <a:lvl1pPr>
              <a:lnSpc>
                <a:spcPct val="100000"/>
              </a:lnSpc>
              <a:defRPr lang="en-GB" sz="3200" b="1" spc="0">
                <a:solidFill>
                  <a:schemeClr val="bg1"/>
                </a:solidFill>
                <a:latin typeface="+mj-lt"/>
              </a:defRPr>
            </a:lvl1pPr>
          </a:lstStyle>
          <a:p>
            <a:pPr marL="0" lvl="0"/>
            <a:r>
              <a:rPr lang="en-US" noProof="0"/>
              <a:t>Quote</a:t>
            </a:r>
          </a:p>
        </p:txBody>
      </p:sp>
      <p:sp>
        <p:nvSpPr>
          <p:cNvPr id="17" name="Oval 16">
            <a:extLst>
              <a:ext uri="{FF2B5EF4-FFF2-40B4-BE49-F238E27FC236}">
                <a16:creationId xmlns:a16="http://schemas.microsoft.com/office/drawing/2014/main" id="{811B3AF5-0AF9-445C-9B18-5CED755A048F}"/>
              </a:ext>
            </a:extLst>
          </p:cNvPr>
          <p:cNvSpPr/>
          <p:nvPr userDrawn="1"/>
        </p:nvSpPr>
        <p:spPr>
          <a:xfrm>
            <a:off x="424005" y="1400629"/>
            <a:ext cx="3698738" cy="36987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1">
            <a:extLst>
              <a:ext uri="{FF2B5EF4-FFF2-40B4-BE49-F238E27FC236}">
                <a16:creationId xmlns:a16="http://schemas.microsoft.com/office/drawing/2014/main" id="{FF97C0E2-E15D-4EB9-9FF8-CB859892B95B}"/>
              </a:ext>
            </a:extLst>
          </p:cNvPr>
          <p:cNvSpPr>
            <a:spLocks noGrp="1"/>
          </p:cNvSpPr>
          <p:nvPr userDrawn="1">
            <p:ph type="pic" sz="quarter" idx="14" hasCustomPrompt="1"/>
          </p:nvPr>
        </p:nvSpPr>
        <p:spPr>
          <a:xfrm>
            <a:off x="562502" y="1539126"/>
            <a:ext cx="3421745" cy="3421745"/>
          </a:xfrm>
          <a:prstGeom prst="ellipse">
            <a:avLst/>
          </a:prstGeom>
          <a:pattFill prst="dkUpDiag">
            <a:fgClr>
              <a:schemeClr val="accent3"/>
            </a:fgClr>
            <a:bgClr>
              <a:schemeClr val="accent3">
                <a:lumMod val="50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3" name="Text Placeholder 2">
            <a:extLst>
              <a:ext uri="{FF2B5EF4-FFF2-40B4-BE49-F238E27FC236}">
                <a16:creationId xmlns:a16="http://schemas.microsoft.com/office/drawing/2014/main" id="{1482934F-D15B-433B-8563-5A4037ECB287}"/>
              </a:ext>
            </a:extLst>
          </p:cNvPr>
          <p:cNvSpPr txBox="1">
            <a:spLocks/>
          </p:cNvSpPr>
          <p:nvPr userDrawn="1"/>
        </p:nvSpPr>
        <p:spPr bwMode="auto">
          <a:xfrm>
            <a:off x="4411650" y="1923750"/>
            <a:ext cx="800100" cy="1505250"/>
          </a:xfrm>
          <a:prstGeom prst="rect">
            <a:avLst/>
          </a:prstGeom>
          <a:noFill/>
        </p:spPr>
        <p:txBody>
          <a:bodyPr wrap="square" lIns="91440" tIns="45720" rIns="91440" bIns="45720" numCol="1" anchor="ctr" anchorCtr="0" compatLnSpc="1">
            <a:prstTxWarp prst="textNoShape">
              <a:avLst/>
            </a:prstTxWarp>
            <a:noAutofit/>
          </a:bodyP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pPr>
            <a:r>
              <a:rPr lang="en-US" sz="9600" b="1" i="0" noProof="0" dirty="0">
                <a:solidFill>
                  <a:schemeClr val="bg1"/>
                </a:solidFill>
              </a:rPr>
              <a:t>“</a:t>
            </a:r>
          </a:p>
        </p:txBody>
      </p:sp>
      <p:sp>
        <p:nvSpPr>
          <p:cNvPr id="24" name="Oval 23">
            <a:extLst>
              <a:ext uri="{FF2B5EF4-FFF2-40B4-BE49-F238E27FC236}">
                <a16:creationId xmlns:a16="http://schemas.microsoft.com/office/drawing/2014/main" id="{1BD117CE-38D2-4C42-9DB4-4A2E280B0DDF}"/>
              </a:ext>
            </a:extLst>
          </p:cNvPr>
          <p:cNvSpPr/>
          <p:nvPr userDrawn="1"/>
        </p:nvSpPr>
        <p:spPr>
          <a:xfrm>
            <a:off x="11230815" y="6327865"/>
            <a:ext cx="389686" cy="389684"/>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5" name="Straight Connector 24">
            <a:extLst>
              <a:ext uri="{FF2B5EF4-FFF2-40B4-BE49-F238E27FC236}">
                <a16:creationId xmlns:a16="http://schemas.microsoft.com/office/drawing/2014/main" id="{B8537828-887B-41E4-BAE4-D56B689E999B}"/>
              </a:ext>
            </a:extLst>
          </p:cNvPr>
          <p:cNvCxnSpPr/>
          <p:nvPr userDrawn="1"/>
        </p:nvCxnSpPr>
        <p:spPr>
          <a:xfrm>
            <a:off x="11107057" y="6294459"/>
            <a:ext cx="0" cy="4572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Slide Number Placeholder 13">
            <a:extLst>
              <a:ext uri="{FF2B5EF4-FFF2-40B4-BE49-F238E27FC236}">
                <a16:creationId xmlns:a16="http://schemas.microsoft.com/office/drawing/2014/main" id="{C30B13EC-FDE4-4948-916D-4C19A15AA25F}"/>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27" name="Straight Connector 26">
            <a:extLst>
              <a:ext uri="{FF2B5EF4-FFF2-40B4-BE49-F238E27FC236}">
                <a16:creationId xmlns:a16="http://schemas.microsoft.com/office/drawing/2014/main" id="{1DCB14C0-E2E4-43A3-BF4F-3245EC9D047E}"/>
              </a:ext>
            </a:extLst>
          </p:cNvPr>
          <p:cNvCxnSpPr/>
          <p:nvPr userDrawn="1"/>
        </p:nvCxnSpPr>
        <p:spPr>
          <a:xfrm>
            <a:off x="0" y="6523059"/>
            <a:ext cx="1110996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837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4A6DB18-4C6E-41E3-B11B-1FE933E84ABD}"/>
              </a:ext>
            </a:extLst>
          </p:cNvPr>
          <p:cNvSpPr/>
          <p:nvPr userDrawn="1"/>
        </p:nvSpPr>
        <p:spPr>
          <a:xfrm rot="19800000">
            <a:off x="-1368850" y="-967093"/>
            <a:ext cx="8283042" cy="3255962"/>
          </a:xfrm>
          <a:custGeom>
            <a:avLst/>
            <a:gdLst>
              <a:gd name="connsiteX0" fmla="*/ 8159309 w 8283042"/>
              <a:gd name="connsiteY0" fmla="*/ 3184525 h 3255962"/>
              <a:gd name="connsiteX1" fmla="*/ 8283042 w 8283042"/>
              <a:gd name="connsiteY1" fmla="*/ 3255962 h 3255962"/>
              <a:gd name="connsiteX2" fmla="*/ 0 w 8283042"/>
              <a:gd name="connsiteY2" fmla="*/ 3255962 h 3255962"/>
              <a:gd name="connsiteX3" fmla="*/ 41244 w 8283042"/>
              <a:gd name="connsiteY3" fmla="*/ 3184525 h 3255962"/>
              <a:gd name="connsiteX4" fmla="*/ 7284932 w 8283042"/>
              <a:gd name="connsiteY4" fmla="*/ 2679703 h 3255962"/>
              <a:gd name="connsiteX5" fmla="*/ 7408664 w 8283042"/>
              <a:gd name="connsiteY5" fmla="*/ 2751140 h 3255962"/>
              <a:gd name="connsiteX6" fmla="*/ 291459 w 8283042"/>
              <a:gd name="connsiteY6" fmla="*/ 2751140 h 3255962"/>
              <a:gd name="connsiteX7" fmla="*/ 332703 w 8283042"/>
              <a:gd name="connsiteY7" fmla="*/ 2679703 h 3255962"/>
              <a:gd name="connsiteX8" fmla="*/ 6121836 w 8283042"/>
              <a:gd name="connsiteY8" fmla="*/ 2008189 h 3255962"/>
              <a:gd name="connsiteX9" fmla="*/ 720402 w 8283042"/>
              <a:gd name="connsiteY9" fmla="*/ 2008189 h 3255962"/>
              <a:gd name="connsiteX10" fmla="*/ 1123681 w 8283042"/>
              <a:gd name="connsiteY10" fmla="*/ 1309689 h 3255962"/>
              <a:gd name="connsiteX11" fmla="*/ 4911998 w 8283042"/>
              <a:gd name="connsiteY11" fmla="*/ 1309689 h 3255962"/>
              <a:gd name="connsiteX12" fmla="*/ 4716772 w 8283042"/>
              <a:gd name="connsiteY12" fmla="*/ 1196975 h 3255962"/>
              <a:gd name="connsiteX13" fmla="*/ 1188756 w 8283042"/>
              <a:gd name="connsiteY13" fmla="*/ 1196976 h 3255962"/>
              <a:gd name="connsiteX14" fmla="*/ 1879830 w 8283042"/>
              <a:gd name="connsiteY14" fmla="*/ 0 h 3255962"/>
              <a:gd name="connsiteX15" fmla="*/ 2643550 w 8283042"/>
              <a:gd name="connsiteY15" fmla="*/ 0 h 3255962"/>
              <a:gd name="connsiteX16" fmla="*/ 6462789 w 8283042"/>
              <a:gd name="connsiteY16" fmla="*/ 2205038 h 3255962"/>
              <a:gd name="connsiteX17" fmla="*/ 6897231 w 8283042"/>
              <a:gd name="connsiteY17" fmla="*/ 2455864 h 3255962"/>
              <a:gd name="connsiteX18" fmla="*/ 461936 w 8283042"/>
              <a:gd name="connsiteY18" fmla="*/ 2455864 h 3255962"/>
              <a:gd name="connsiteX19" fmla="*/ 606750 w 8283042"/>
              <a:gd name="connsiteY19" fmla="*/ 2205039 h 325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83042" h="3255962">
                <a:moveTo>
                  <a:pt x="8159309" y="3184525"/>
                </a:moveTo>
                <a:lnTo>
                  <a:pt x="8283042" y="3255962"/>
                </a:lnTo>
                <a:lnTo>
                  <a:pt x="0" y="3255962"/>
                </a:lnTo>
                <a:lnTo>
                  <a:pt x="41244" y="3184525"/>
                </a:lnTo>
                <a:close/>
                <a:moveTo>
                  <a:pt x="7284932" y="2679703"/>
                </a:moveTo>
                <a:lnTo>
                  <a:pt x="7408664" y="2751140"/>
                </a:lnTo>
                <a:lnTo>
                  <a:pt x="291459" y="2751140"/>
                </a:lnTo>
                <a:lnTo>
                  <a:pt x="332703" y="2679703"/>
                </a:lnTo>
                <a:close/>
                <a:moveTo>
                  <a:pt x="6121836" y="2008189"/>
                </a:moveTo>
                <a:lnTo>
                  <a:pt x="720402" y="2008189"/>
                </a:lnTo>
                <a:lnTo>
                  <a:pt x="1123681" y="1309689"/>
                </a:lnTo>
                <a:lnTo>
                  <a:pt x="4911998" y="1309689"/>
                </a:lnTo>
                <a:close/>
                <a:moveTo>
                  <a:pt x="4716772" y="1196975"/>
                </a:moveTo>
                <a:lnTo>
                  <a:pt x="1188756" y="1196976"/>
                </a:lnTo>
                <a:lnTo>
                  <a:pt x="1879830" y="0"/>
                </a:lnTo>
                <a:lnTo>
                  <a:pt x="2643550" y="0"/>
                </a:lnTo>
                <a:close/>
                <a:moveTo>
                  <a:pt x="6462789" y="2205038"/>
                </a:moveTo>
                <a:lnTo>
                  <a:pt x="6897231" y="2455864"/>
                </a:lnTo>
                <a:lnTo>
                  <a:pt x="461936" y="2455864"/>
                </a:lnTo>
                <a:lnTo>
                  <a:pt x="606750" y="220503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5124562" y="2409371"/>
            <a:ext cx="6354526" cy="3577863"/>
          </a:xfrm>
        </p:spPr>
        <p:txBody>
          <a:bodyPr vert="horz" lIns="91440" tIns="45720" rIns="91440" bIns="45720" rtlCol="0" anchor="t">
            <a:noAutofit/>
          </a:bodyPr>
          <a:lstStyle>
            <a:lvl1pPr>
              <a:lnSpc>
                <a:spcPct val="100000"/>
              </a:lnSpc>
              <a:defRPr lang="en-GB" sz="3200" b="1" spc="0">
                <a:solidFill>
                  <a:schemeClr val="tx2"/>
                </a:solidFill>
                <a:latin typeface="+mj-lt"/>
              </a:defRPr>
            </a:lvl1pPr>
          </a:lstStyle>
          <a:p>
            <a:pPr marL="0" lvl="0"/>
            <a:r>
              <a:rPr lang="en-US" noProof="0"/>
              <a:t>Quote</a:t>
            </a:r>
          </a:p>
        </p:txBody>
      </p:sp>
      <p:sp>
        <p:nvSpPr>
          <p:cNvPr id="17" name="Oval 16">
            <a:extLst>
              <a:ext uri="{FF2B5EF4-FFF2-40B4-BE49-F238E27FC236}">
                <a16:creationId xmlns:a16="http://schemas.microsoft.com/office/drawing/2014/main" id="{811B3AF5-0AF9-445C-9B18-5CED755A048F}"/>
              </a:ext>
            </a:extLst>
          </p:cNvPr>
          <p:cNvSpPr/>
          <p:nvPr userDrawn="1"/>
        </p:nvSpPr>
        <p:spPr>
          <a:xfrm>
            <a:off x="424005" y="1400629"/>
            <a:ext cx="3698738" cy="3698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1">
            <a:extLst>
              <a:ext uri="{FF2B5EF4-FFF2-40B4-BE49-F238E27FC236}">
                <a16:creationId xmlns:a16="http://schemas.microsoft.com/office/drawing/2014/main" id="{FF97C0E2-E15D-4EB9-9FF8-CB859892B95B}"/>
              </a:ext>
            </a:extLst>
          </p:cNvPr>
          <p:cNvSpPr>
            <a:spLocks noGrp="1"/>
          </p:cNvSpPr>
          <p:nvPr userDrawn="1">
            <p:ph type="pic" sz="quarter" idx="14" hasCustomPrompt="1"/>
          </p:nvPr>
        </p:nvSpPr>
        <p:spPr>
          <a:xfrm>
            <a:off x="562502" y="1539126"/>
            <a:ext cx="3421745" cy="3421745"/>
          </a:xfrm>
          <a:prstGeom prst="ellipse">
            <a:avLst/>
          </a:prstGeom>
          <a:pattFill prst="dkUpDiag">
            <a:fgClr>
              <a:schemeClr val="accent3"/>
            </a:fgClr>
            <a:bgClr>
              <a:schemeClr val="accent3">
                <a:lumMod val="50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3" name="Text Placeholder 2">
            <a:extLst>
              <a:ext uri="{FF2B5EF4-FFF2-40B4-BE49-F238E27FC236}">
                <a16:creationId xmlns:a16="http://schemas.microsoft.com/office/drawing/2014/main" id="{1482934F-D15B-433B-8563-5A4037ECB287}"/>
              </a:ext>
            </a:extLst>
          </p:cNvPr>
          <p:cNvSpPr txBox="1">
            <a:spLocks/>
          </p:cNvSpPr>
          <p:nvPr userDrawn="1"/>
        </p:nvSpPr>
        <p:spPr bwMode="auto">
          <a:xfrm>
            <a:off x="4411650" y="1923750"/>
            <a:ext cx="800100" cy="1505250"/>
          </a:xfrm>
          <a:prstGeom prst="rect">
            <a:avLst/>
          </a:prstGeom>
          <a:noFill/>
        </p:spPr>
        <p:txBody>
          <a:bodyPr wrap="square" lIns="91440" tIns="45720" rIns="91440" bIns="45720" numCol="1" anchor="ctr" anchorCtr="0" compatLnSpc="1">
            <a:prstTxWarp prst="textNoShape">
              <a:avLst/>
            </a:prstTxWarp>
            <a:noAutofit/>
          </a:bodyP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pPr>
            <a:r>
              <a:rPr lang="en-US" sz="9600" b="1" i="0" noProof="0" dirty="0">
                <a:solidFill>
                  <a:schemeClr val="tx2"/>
                </a:solidFill>
              </a:rPr>
              <a:t>“</a:t>
            </a:r>
          </a:p>
        </p:txBody>
      </p:sp>
      <p:sp>
        <p:nvSpPr>
          <p:cNvPr id="8" name="Oval 7">
            <a:extLst>
              <a:ext uri="{FF2B5EF4-FFF2-40B4-BE49-F238E27FC236}">
                <a16:creationId xmlns:a16="http://schemas.microsoft.com/office/drawing/2014/main" id="{F4F7B2FA-9CC6-4114-86A4-1AFC7AB8DC4E}"/>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9" name="Straight Connector 8">
            <a:extLst>
              <a:ext uri="{FF2B5EF4-FFF2-40B4-BE49-F238E27FC236}">
                <a16:creationId xmlns:a16="http://schemas.microsoft.com/office/drawing/2014/main" id="{95CEB9D3-1AE0-4506-94BF-5A0560B20E83}"/>
              </a:ext>
            </a:extLst>
          </p:cNvPr>
          <p:cNvCxnSpPr/>
          <p:nvPr userDrawn="1"/>
        </p:nvCxnSpPr>
        <p:spPr>
          <a:xfrm>
            <a:off x="11107057" y="6294459"/>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13">
            <a:extLst>
              <a:ext uri="{FF2B5EF4-FFF2-40B4-BE49-F238E27FC236}">
                <a16:creationId xmlns:a16="http://schemas.microsoft.com/office/drawing/2014/main" id="{C22B8D4B-39B9-4EAD-AE41-4C1E961EAF81}"/>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11" name="Straight Connector 10">
            <a:extLst>
              <a:ext uri="{FF2B5EF4-FFF2-40B4-BE49-F238E27FC236}">
                <a16:creationId xmlns:a16="http://schemas.microsoft.com/office/drawing/2014/main" id="{BEEF5E30-7D94-4346-8B55-79B1AFC23045}"/>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33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Quote Slide Curv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2E5F57C8-1811-4EED-A1DD-F65E022CFF71}"/>
              </a:ext>
            </a:extLst>
          </p:cNvPr>
          <p:cNvSpPr>
            <a:spLocks/>
          </p:cNvSpPr>
          <p:nvPr/>
        </p:nvSpPr>
        <p:spPr bwMode="auto">
          <a:xfrm rot="20994946">
            <a:off x="-308388" y="270107"/>
            <a:ext cx="12759629" cy="3500921"/>
          </a:xfrm>
          <a:custGeom>
            <a:avLst/>
            <a:gdLst>
              <a:gd name="connsiteX0" fmla="*/ 10516035 w 12759629"/>
              <a:gd name="connsiteY0" fmla="*/ 2541856 h 3500921"/>
              <a:gd name="connsiteX1" fmla="*/ 12070532 w 12759629"/>
              <a:gd name="connsiteY1" fmla="*/ 3047516 h 3500921"/>
              <a:gd name="connsiteX2" fmla="*/ 12340450 w 12759629"/>
              <a:gd name="connsiteY2" fmla="*/ 3189806 h 3500921"/>
              <a:gd name="connsiteX3" fmla="*/ 12320059 w 12759629"/>
              <a:gd name="connsiteY3" fmla="*/ 3304463 h 3500921"/>
              <a:gd name="connsiteX4" fmla="*/ 12187055 w 12759629"/>
              <a:gd name="connsiteY4" fmla="*/ 3237627 h 3500921"/>
              <a:gd name="connsiteX5" fmla="*/ 9703854 w 12759629"/>
              <a:gd name="connsiteY5" fmla="*/ 2636906 h 3500921"/>
              <a:gd name="connsiteX6" fmla="*/ 6410869 w 12759629"/>
              <a:gd name="connsiteY6" fmla="*/ 3114646 h 3500921"/>
              <a:gd name="connsiteX7" fmla="*/ 3103029 w 12759629"/>
              <a:gd name="connsiteY7" fmla="*/ 3500820 h 3500921"/>
              <a:gd name="connsiteX8" fmla="*/ 27535 w 12759629"/>
              <a:gd name="connsiteY8" fmla="*/ 2961569 h 3500921"/>
              <a:gd name="connsiteX9" fmla="*/ 0 w 12759629"/>
              <a:gd name="connsiteY9" fmla="*/ 2948829 h 3500921"/>
              <a:gd name="connsiteX10" fmla="*/ 6084 w 12759629"/>
              <a:gd name="connsiteY10" fmla="*/ 2914623 h 3500921"/>
              <a:gd name="connsiteX11" fmla="*/ 36566 w 12759629"/>
              <a:gd name="connsiteY11" fmla="*/ 2929330 h 3500921"/>
              <a:gd name="connsiteX12" fmla="*/ 3107981 w 12759629"/>
              <a:gd name="connsiteY12" fmla="*/ 3484895 h 3500921"/>
              <a:gd name="connsiteX13" fmla="*/ 6410869 w 12759629"/>
              <a:gd name="connsiteY13" fmla="*/ 3035023 h 3500921"/>
              <a:gd name="connsiteX14" fmla="*/ 9693950 w 12759629"/>
              <a:gd name="connsiteY14" fmla="*/ 2477659 h 3500921"/>
              <a:gd name="connsiteX15" fmla="*/ 10516035 w 12759629"/>
              <a:gd name="connsiteY15" fmla="*/ 2541856 h 3500921"/>
              <a:gd name="connsiteX16" fmla="*/ 10663864 w 12759629"/>
              <a:gd name="connsiteY16" fmla="*/ 1743885 h 3500921"/>
              <a:gd name="connsiteX17" fmla="*/ 12361031 w 12759629"/>
              <a:gd name="connsiteY17" fmla="*/ 2490300 h 3500921"/>
              <a:gd name="connsiteX18" fmla="*/ 12452364 w 12759629"/>
              <a:gd name="connsiteY18" fmla="*/ 2560519 h 3500921"/>
              <a:gd name="connsiteX19" fmla="*/ 12394470 w 12759629"/>
              <a:gd name="connsiteY19" fmla="*/ 2886055 h 3500921"/>
              <a:gd name="connsiteX20" fmla="*/ 12350704 w 12759629"/>
              <a:gd name="connsiteY20" fmla="*/ 2856440 h 3500921"/>
              <a:gd name="connsiteX21" fmla="*/ 9674113 w 12759629"/>
              <a:gd name="connsiteY21" fmla="*/ 2079999 h 3500921"/>
              <a:gd name="connsiteX22" fmla="*/ 6410950 w 12759629"/>
              <a:gd name="connsiteY22" fmla="*/ 2820279 h 3500921"/>
              <a:gd name="connsiteX23" fmla="*/ 3123029 w 12759629"/>
              <a:gd name="connsiteY23" fmla="*/ 3433200 h 3500921"/>
              <a:gd name="connsiteX24" fmla="*/ 64774 w 12759629"/>
              <a:gd name="connsiteY24" fmla="*/ 2832803 h 3500921"/>
              <a:gd name="connsiteX25" fmla="*/ 24504 w 12759629"/>
              <a:gd name="connsiteY25" fmla="*/ 2811044 h 3500921"/>
              <a:gd name="connsiteX26" fmla="*/ 47732 w 12759629"/>
              <a:gd name="connsiteY26" fmla="*/ 2680435 h 3500921"/>
              <a:gd name="connsiteX27" fmla="*/ 97636 w 12759629"/>
              <a:gd name="connsiteY27" fmla="*/ 2708386 h 3500921"/>
              <a:gd name="connsiteX28" fmla="*/ 3137884 w 12759629"/>
              <a:gd name="connsiteY28" fmla="*/ 3361559 h 3500921"/>
              <a:gd name="connsiteX29" fmla="*/ 6410950 w 12759629"/>
              <a:gd name="connsiteY29" fmla="*/ 2565559 h 3500921"/>
              <a:gd name="connsiteX30" fmla="*/ 9649354 w 12759629"/>
              <a:gd name="connsiteY30" fmla="*/ 1697920 h 3500921"/>
              <a:gd name="connsiteX31" fmla="*/ 10663864 w 12759629"/>
              <a:gd name="connsiteY31" fmla="*/ 1743885 h 3500921"/>
              <a:gd name="connsiteX32" fmla="*/ 10969792 w 12759629"/>
              <a:gd name="connsiteY32" fmla="*/ 889041 h 3500921"/>
              <a:gd name="connsiteX33" fmla="*/ 12565593 w 12759629"/>
              <a:gd name="connsiteY33" fmla="*/ 1623395 h 3500921"/>
              <a:gd name="connsiteX34" fmla="*/ 12612354 w 12759629"/>
              <a:gd name="connsiteY34" fmla="*/ 1660905 h 3500921"/>
              <a:gd name="connsiteX35" fmla="*/ 12489095 w 12759629"/>
              <a:gd name="connsiteY35" fmla="*/ 2353982 h 3500921"/>
              <a:gd name="connsiteX36" fmla="*/ 12488942 w 12759629"/>
              <a:gd name="connsiteY36" fmla="*/ 2353851 h 3500921"/>
              <a:gd name="connsiteX37" fmla="*/ 9633837 w 12759629"/>
              <a:gd name="connsiteY37" fmla="*/ 1455647 h 3500921"/>
              <a:gd name="connsiteX38" fmla="*/ 6410394 w 12759629"/>
              <a:gd name="connsiteY38" fmla="*/ 2398498 h 3500921"/>
              <a:gd name="connsiteX39" fmla="*/ 3147339 w 12759629"/>
              <a:gd name="connsiteY39" fmla="*/ 3281676 h 3500921"/>
              <a:gd name="connsiteX40" fmla="*/ 120302 w 12759629"/>
              <a:gd name="connsiteY40" fmla="*/ 2620525 h 3500921"/>
              <a:gd name="connsiteX41" fmla="*/ 64391 w 12759629"/>
              <a:gd name="connsiteY41" fmla="*/ 2586765 h 3500921"/>
              <a:gd name="connsiteX42" fmla="*/ 129014 w 12759629"/>
              <a:gd name="connsiteY42" fmla="*/ 2223396 h 3500921"/>
              <a:gd name="connsiteX43" fmla="*/ 207516 w 12759629"/>
              <a:gd name="connsiteY43" fmla="*/ 2271822 h 3500921"/>
              <a:gd name="connsiteX44" fmla="*/ 3196854 w 12759629"/>
              <a:gd name="connsiteY44" fmla="*/ 2875891 h 3500921"/>
              <a:gd name="connsiteX45" fmla="*/ 6410395 w 12759629"/>
              <a:gd name="connsiteY45" fmla="*/ 1805735 h 3500921"/>
              <a:gd name="connsiteX46" fmla="*/ 9579371 w 12759629"/>
              <a:gd name="connsiteY46" fmla="*/ 846970 h 3500921"/>
              <a:gd name="connsiteX47" fmla="*/ 10969792 w 12759629"/>
              <a:gd name="connsiteY47" fmla="*/ 889041 h 3500921"/>
              <a:gd name="connsiteX48" fmla="*/ 12695153 w 12759629"/>
              <a:gd name="connsiteY48" fmla="*/ 821327 h 3500921"/>
              <a:gd name="connsiteX49" fmla="*/ 12759629 w 12759629"/>
              <a:gd name="connsiteY49" fmla="*/ 832794 h 3500921"/>
              <a:gd name="connsiteX50" fmla="*/ 12754040 w 12759629"/>
              <a:gd name="connsiteY50" fmla="*/ 864218 h 3500921"/>
              <a:gd name="connsiteX51" fmla="*/ 9634801 w 12759629"/>
              <a:gd name="connsiteY51" fmla="*/ 277064 h 3500921"/>
              <a:gd name="connsiteX52" fmla="*/ 12174055 w 12759629"/>
              <a:gd name="connsiteY52" fmla="*/ 728654 h 3500921"/>
              <a:gd name="connsiteX53" fmla="*/ 12314087 w 12759629"/>
              <a:gd name="connsiteY53" fmla="*/ 809460 h 3500921"/>
              <a:gd name="connsiteX54" fmla="*/ 12513862 w 12759629"/>
              <a:gd name="connsiteY54" fmla="*/ 939924 h 3500921"/>
              <a:gd name="connsiteX55" fmla="*/ 12714277 w 12759629"/>
              <a:gd name="connsiteY55" fmla="*/ 1087803 h 3500921"/>
              <a:gd name="connsiteX56" fmla="*/ 12643623 w 12759629"/>
              <a:gd name="connsiteY56" fmla="*/ 1485082 h 3500921"/>
              <a:gd name="connsiteX57" fmla="*/ 12600454 w 12759629"/>
              <a:gd name="connsiteY57" fmla="*/ 1452040 h 3500921"/>
              <a:gd name="connsiteX58" fmla="*/ 9589210 w 12759629"/>
              <a:gd name="connsiteY58" fmla="*/ 735230 h 3500921"/>
              <a:gd name="connsiteX59" fmla="*/ 6425088 w 12759629"/>
              <a:gd name="connsiteY59" fmla="*/ 1694315 h 3500921"/>
              <a:gd name="connsiteX60" fmla="*/ 3221352 w 12759629"/>
              <a:gd name="connsiteY60" fmla="*/ 2804625 h 3500921"/>
              <a:gd name="connsiteX61" fmla="*/ 227896 w 12759629"/>
              <a:gd name="connsiteY61" fmla="*/ 2237254 h 3500921"/>
              <a:gd name="connsiteX62" fmla="*/ 136311 w 12759629"/>
              <a:gd name="connsiteY62" fmla="*/ 2182365 h 3500921"/>
              <a:gd name="connsiteX63" fmla="*/ 209053 w 12759629"/>
              <a:gd name="connsiteY63" fmla="*/ 1773343 h 3500921"/>
              <a:gd name="connsiteX64" fmla="*/ 316297 w 12759629"/>
              <a:gd name="connsiteY64" fmla="*/ 1834690 h 3500921"/>
              <a:gd name="connsiteX65" fmla="*/ 3216401 w 12759629"/>
              <a:gd name="connsiteY65" fmla="*/ 2350950 h 3500921"/>
              <a:gd name="connsiteX66" fmla="*/ 6425087 w 12759629"/>
              <a:gd name="connsiteY66" fmla="*/ 1240640 h 3500921"/>
              <a:gd name="connsiteX67" fmla="*/ 8321580 w 12759629"/>
              <a:gd name="connsiteY67" fmla="*/ 548189 h 3500921"/>
              <a:gd name="connsiteX68" fmla="*/ 9584258 w 12759629"/>
              <a:gd name="connsiteY68" fmla="*/ 281555 h 3500921"/>
              <a:gd name="connsiteX69" fmla="*/ 8076887 w 12759629"/>
              <a:gd name="connsiteY69" fmla="*/ 0 h 3500921"/>
              <a:gd name="connsiteX70" fmla="*/ 9077142 w 12759629"/>
              <a:gd name="connsiteY70" fmla="*/ 177888 h 3500921"/>
              <a:gd name="connsiteX71" fmla="*/ 8801496 w 12759629"/>
              <a:gd name="connsiteY71" fmla="*/ 241291 h 3500921"/>
              <a:gd name="connsiteX72" fmla="*/ 6485520 w 12759629"/>
              <a:gd name="connsiteY72" fmla="*/ 1101274 h 3500921"/>
              <a:gd name="connsiteX73" fmla="*/ 3365985 w 12759629"/>
              <a:gd name="connsiteY73" fmla="*/ 2267067 h 3500921"/>
              <a:gd name="connsiteX74" fmla="*/ 393929 w 12759629"/>
              <a:gd name="connsiteY74" fmla="*/ 1766952 h 3500921"/>
              <a:gd name="connsiteX75" fmla="*/ 227146 w 12759629"/>
              <a:gd name="connsiteY75" fmla="*/ 1671603 h 3500921"/>
              <a:gd name="connsiteX76" fmla="*/ 298125 w 12759629"/>
              <a:gd name="connsiteY76" fmla="*/ 1272495 h 3500921"/>
              <a:gd name="connsiteX77" fmla="*/ 466713 w 12759629"/>
              <a:gd name="connsiteY77" fmla="*/ 1365124 h 3500921"/>
              <a:gd name="connsiteX78" fmla="*/ 3346178 w 12759629"/>
              <a:gd name="connsiteY78" fmla="*/ 1817461 h 3500921"/>
              <a:gd name="connsiteX79" fmla="*/ 6470665 w 12759629"/>
              <a:gd name="connsiteY79" fmla="*/ 651668 h 3500921"/>
              <a:gd name="connsiteX80" fmla="*/ 7856352 w 12759629"/>
              <a:gd name="connsiteY80" fmla="*/ 73683 h 350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759629" h="3500921">
                <a:moveTo>
                  <a:pt x="10516035" y="2541856"/>
                </a:moveTo>
                <a:cubicBezTo>
                  <a:pt x="11030903" y="2624900"/>
                  <a:pt x="11548218" y="2790173"/>
                  <a:pt x="12070532" y="3047516"/>
                </a:cubicBezTo>
                <a:lnTo>
                  <a:pt x="12340450" y="3189806"/>
                </a:lnTo>
                <a:lnTo>
                  <a:pt x="12320059" y="3304463"/>
                </a:lnTo>
                <a:lnTo>
                  <a:pt x="12187055" y="3237627"/>
                </a:lnTo>
                <a:cubicBezTo>
                  <a:pt x="11350964" y="2834721"/>
                  <a:pt x="10524624" y="2642878"/>
                  <a:pt x="9703854" y="2636906"/>
                </a:cubicBezTo>
                <a:cubicBezTo>
                  <a:pt x="8604542" y="2609038"/>
                  <a:pt x="7510181" y="2915588"/>
                  <a:pt x="6410869" y="3114646"/>
                </a:cubicBezTo>
                <a:cubicBezTo>
                  <a:pt x="5311558" y="3349536"/>
                  <a:pt x="4207293" y="3484895"/>
                  <a:pt x="3103029" y="3500820"/>
                </a:cubicBezTo>
                <a:cubicBezTo>
                  <a:pt x="2072424" y="3504552"/>
                  <a:pt x="1041819" y="3406811"/>
                  <a:pt x="27535" y="2961569"/>
                </a:cubicBezTo>
                <a:lnTo>
                  <a:pt x="0" y="2948829"/>
                </a:lnTo>
                <a:lnTo>
                  <a:pt x="6084" y="2914623"/>
                </a:lnTo>
                <a:lnTo>
                  <a:pt x="36566" y="2929330"/>
                </a:lnTo>
                <a:cubicBezTo>
                  <a:pt x="1046771" y="3391821"/>
                  <a:pt x="2077376" y="3496093"/>
                  <a:pt x="3107981" y="3484895"/>
                </a:cubicBezTo>
                <a:cubicBezTo>
                  <a:pt x="4212245" y="3461008"/>
                  <a:pt x="5311557" y="3305743"/>
                  <a:pt x="6410869" y="3035023"/>
                </a:cubicBezTo>
                <a:cubicBezTo>
                  <a:pt x="7510181" y="2808097"/>
                  <a:pt x="8599590" y="2469697"/>
                  <a:pt x="9693950" y="2477659"/>
                </a:cubicBezTo>
                <a:cubicBezTo>
                  <a:pt x="9967541" y="2476664"/>
                  <a:pt x="10241440" y="2497565"/>
                  <a:pt x="10516035" y="2541856"/>
                </a:cubicBezTo>
                <a:close/>
                <a:moveTo>
                  <a:pt x="10663864" y="1743885"/>
                </a:moveTo>
                <a:cubicBezTo>
                  <a:pt x="11223806" y="1839737"/>
                  <a:pt x="11787945" y="2065808"/>
                  <a:pt x="12361031" y="2490300"/>
                </a:cubicBezTo>
                <a:lnTo>
                  <a:pt x="12452364" y="2560519"/>
                </a:lnTo>
                <a:lnTo>
                  <a:pt x="12394470" y="2886055"/>
                </a:lnTo>
                <a:lnTo>
                  <a:pt x="12350704" y="2856440"/>
                </a:lnTo>
                <a:cubicBezTo>
                  <a:pt x="11444342" y="2270184"/>
                  <a:pt x="10559227" y="2047662"/>
                  <a:pt x="9674113" y="2079999"/>
                </a:cubicBezTo>
                <a:cubicBezTo>
                  <a:pt x="8584741" y="2107859"/>
                  <a:pt x="7505273" y="2521779"/>
                  <a:pt x="6410950" y="2820279"/>
                </a:cubicBezTo>
                <a:cubicBezTo>
                  <a:pt x="5321578" y="3162559"/>
                  <a:pt x="4222304" y="3385439"/>
                  <a:pt x="3123029" y="3433200"/>
                </a:cubicBezTo>
                <a:cubicBezTo>
                  <a:pt x="2092458" y="3466780"/>
                  <a:pt x="1066240" y="3346448"/>
                  <a:pt x="64774" y="2832803"/>
                </a:cubicBezTo>
                <a:lnTo>
                  <a:pt x="24504" y="2811044"/>
                </a:lnTo>
                <a:lnTo>
                  <a:pt x="47732" y="2680435"/>
                </a:lnTo>
                <a:lnTo>
                  <a:pt x="97636" y="2708386"/>
                </a:lnTo>
                <a:cubicBezTo>
                  <a:pt x="1090380" y="3240061"/>
                  <a:pt x="2111955" y="3424990"/>
                  <a:pt x="3137884" y="3361559"/>
                </a:cubicBezTo>
                <a:cubicBezTo>
                  <a:pt x="4232207" y="3297879"/>
                  <a:pt x="5326530" y="2951619"/>
                  <a:pt x="6410950" y="2565559"/>
                </a:cubicBezTo>
                <a:cubicBezTo>
                  <a:pt x="7495369" y="2191439"/>
                  <a:pt x="8569886" y="1777519"/>
                  <a:pt x="9649354" y="1697920"/>
                </a:cubicBezTo>
                <a:cubicBezTo>
                  <a:pt x="9986687" y="1675532"/>
                  <a:pt x="10324505" y="1685793"/>
                  <a:pt x="10663864" y="1743885"/>
                </a:cubicBezTo>
                <a:close/>
                <a:moveTo>
                  <a:pt x="10969792" y="889041"/>
                </a:moveTo>
                <a:cubicBezTo>
                  <a:pt x="11494753" y="992910"/>
                  <a:pt x="12025114" y="1215559"/>
                  <a:pt x="12565593" y="1623395"/>
                </a:cubicBezTo>
                <a:lnTo>
                  <a:pt x="12612354" y="1660905"/>
                </a:lnTo>
                <a:lnTo>
                  <a:pt x="12489095" y="2353982"/>
                </a:lnTo>
                <a:lnTo>
                  <a:pt x="12488942" y="2353851"/>
                </a:lnTo>
                <a:cubicBezTo>
                  <a:pt x="11517970" y="1566603"/>
                  <a:pt x="10574007" y="1375584"/>
                  <a:pt x="9633837" y="1455647"/>
                </a:cubicBezTo>
                <a:cubicBezTo>
                  <a:pt x="8559356" y="1547147"/>
                  <a:pt x="7489826" y="1988736"/>
                  <a:pt x="6410394" y="2398498"/>
                </a:cubicBezTo>
                <a:cubicBezTo>
                  <a:pt x="5330962" y="2812239"/>
                  <a:pt x="4236674" y="3198132"/>
                  <a:pt x="3147339" y="3281676"/>
                </a:cubicBezTo>
                <a:cubicBezTo>
                  <a:pt x="2126087" y="3367457"/>
                  <a:pt x="1104834" y="3187502"/>
                  <a:pt x="120302" y="2620525"/>
                </a:cubicBezTo>
                <a:lnTo>
                  <a:pt x="64391" y="2586765"/>
                </a:lnTo>
                <a:lnTo>
                  <a:pt x="129014" y="2223396"/>
                </a:lnTo>
                <a:lnTo>
                  <a:pt x="207516" y="2271822"/>
                </a:lnTo>
                <a:cubicBezTo>
                  <a:pt x="1182202" y="2845122"/>
                  <a:pt x="2189528" y="3021347"/>
                  <a:pt x="3196854" y="2875891"/>
                </a:cubicBezTo>
                <a:cubicBezTo>
                  <a:pt x="4271335" y="2732674"/>
                  <a:pt x="5345816" y="2227432"/>
                  <a:pt x="6410395" y="1805735"/>
                </a:cubicBezTo>
                <a:cubicBezTo>
                  <a:pt x="7474973" y="1348233"/>
                  <a:pt x="8524696" y="978253"/>
                  <a:pt x="9579371" y="846970"/>
                </a:cubicBezTo>
                <a:cubicBezTo>
                  <a:pt x="10040791" y="798236"/>
                  <a:pt x="10503160" y="796713"/>
                  <a:pt x="10969792" y="889041"/>
                </a:cubicBezTo>
                <a:close/>
                <a:moveTo>
                  <a:pt x="12695153" y="821327"/>
                </a:moveTo>
                <a:lnTo>
                  <a:pt x="12759629" y="832794"/>
                </a:lnTo>
                <a:lnTo>
                  <a:pt x="12754040" y="864218"/>
                </a:lnTo>
                <a:close/>
                <a:moveTo>
                  <a:pt x="9634801" y="277064"/>
                </a:moveTo>
                <a:lnTo>
                  <a:pt x="12174055" y="728654"/>
                </a:lnTo>
                <a:lnTo>
                  <a:pt x="12314087" y="809460"/>
                </a:lnTo>
                <a:cubicBezTo>
                  <a:pt x="12380513" y="850280"/>
                  <a:pt x="12447102" y="893724"/>
                  <a:pt x="12513862" y="939924"/>
                </a:cubicBezTo>
                <a:lnTo>
                  <a:pt x="12714277" y="1087803"/>
                </a:lnTo>
                <a:lnTo>
                  <a:pt x="12643623" y="1485082"/>
                </a:lnTo>
                <a:lnTo>
                  <a:pt x="12600454" y="1452040"/>
                </a:lnTo>
                <a:cubicBezTo>
                  <a:pt x="11566786" y="703751"/>
                  <a:pt x="10577998" y="623304"/>
                  <a:pt x="9589210" y="735230"/>
                </a:cubicBezTo>
                <a:cubicBezTo>
                  <a:pt x="8534502" y="874516"/>
                  <a:pt x="7484746" y="1232681"/>
                  <a:pt x="6425088" y="1694315"/>
                </a:cubicBezTo>
                <a:cubicBezTo>
                  <a:pt x="5365430" y="2120133"/>
                  <a:pt x="4295867" y="2649420"/>
                  <a:pt x="3221352" y="2804625"/>
                </a:cubicBezTo>
                <a:cubicBezTo>
                  <a:pt x="2218638" y="2965053"/>
                  <a:pt x="1207219" y="2796697"/>
                  <a:pt x="227896" y="2237254"/>
                </a:cubicBezTo>
                <a:lnTo>
                  <a:pt x="136311" y="2182365"/>
                </a:lnTo>
                <a:lnTo>
                  <a:pt x="209053" y="1773343"/>
                </a:lnTo>
                <a:lnTo>
                  <a:pt x="316297" y="1834690"/>
                </a:lnTo>
                <a:cubicBezTo>
                  <a:pt x="1266678" y="2353048"/>
                  <a:pt x="2241539" y="2507646"/>
                  <a:pt x="3216401" y="2350950"/>
                </a:cubicBezTo>
                <a:cubicBezTo>
                  <a:pt x="4290915" y="2195745"/>
                  <a:pt x="5365428" y="1666458"/>
                  <a:pt x="6425087" y="1240640"/>
                </a:cubicBezTo>
                <a:cubicBezTo>
                  <a:pt x="7058903" y="966047"/>
                  <a:pt x="7687765" y="723291"/>
                  <a:pt x="8321580" y="548189"/>
                </a:cubicBezTo>
                <a:cubicBezTo>
                  <a:pt x="8742473" y="428801"/>
                  <a:pt x="9163364" y="337269"/>
                  <a:pt x="9584258" y="281555"/>
                </a:cubicBezTo>
                <a:close/>
                <a:moveTo>
                  <a:pt x="8076887" y="0"/>
                </a:moveTo>
                <a:lnTo>
                  <a:pt x="9077142" y="177888"/>
                </a:lnTo>
                <a:lnTo>
                  <a:pt x="8801496" y="241291"/>
                </a:lnTo>
                <a:cubicBezTo>
                  <a:pt x="8029504" y="437310"/>
                  <a:pt x="7261690" y="740197"/>
                  <a:pt x="6485520" y="1101274"/>
                </a:cubicBezTo>
                <a:cubicBezTo>
                  <a:pt x="5455578" y="1546902"/>
                  <a:pt x="4420685" y="2091999"/>
                  <a:pt x="3365985" y="2267067"/>
                </a:cubicBezTo>
                <a:cubicBezTo>
                  <a:pt x="2377204" y="2449844"/>
                  <a:pt x="1379719" y="2303903"/>
                  <a:pt x="393929" y="1766952"/>
                </a:cubicBezTo>
                <a:lnTo>
                  <a:pt x="227146" y="1671603"/>
                </a:lnTo>
                <a:lnTo>
                  <a:pt x="298125" y="1272495"/>
                </a:lnTo>
                <a:lnTo>
                  <a:pt x="466713" y="1365124"/>
                </a:lnTo>
                <a:cubicBezTo>
                  <a:pt x="1420551" y="1863855"/>
                  <a:pt x="2389893" y="1992778"/>
                  <a:pt x="3346178" y="1817461"/>
                </a:cubicBezTo>
                <a:cubicBezTo>
                  <a:pt x="4400879" y="1642393"/>
                  <a:pt x="5440723" y="1097296"/>
                  <a:pt x="6470665" y="651668"/>
                </a:cubicBezTo>
                <a:cubicBezTo>
                  <a:pt x="6931168" y="433828"/>
                  <a:pt x="7394457" y="238369"/>
                  <a:pt x="7856352" y="73683"/>
                </a:cubicBezTo>
                <a:close/>
              </a:path>
            </a:pathLst>
          </a:custGeom>
          <a:gradFill flip="none" rotWithShape="1">
            <a:gsLst>
              <a:gs pos="23000">
                <a:schemeClr val="bg2">
                  <a:alpha val="0"/>
                </a:schemeClr>
              </a:gs>
              <a:gs pos="100000">
                <a:schemeClr val="bg2"/>
              </a:gs>
            </a:gsLst>
            <a:lin ang="0" scaled="1"/>
            <a:tileRect/>
          </a:gradFill>
          <a:ln>
            <a:noFill/>
          </a:ln>
        </p:spPr>
        <p:txBody>
          <a:bodyPr vert="horz" wrap="square" lIns="91440" tIns="45720" rIns="91440" bIns="45720" numCol="1" anchor="t" anchorCtr="0" compatLnSpc="1">
            <a:prstTxWarp prst="textNoShape">
              <a:avLst/>
            </a:prstTxWarp>
            <a:noAutofit/>
          </a:bodyPr>
          <a:lstStyle/>
          <a:p>
            <a:endParaRPr lang="en-US" noProof="0" dirty="0"/>
          </a:p>
        </p:txBody>
      </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1776770" y="4752155"/>
            <a:ext cx="9680574" cy="1310968"/>
          </a:xfrm>
        </p:spPr>
        <p:txBody>
          <a:bodyPr vert="horz" lIns="91440" tIns="45720" rIns="91440" bIns="45720" rtlCol="0" anchor="t">
            <a:noAutofit/>
          </a:bodyPr>
          <a:lstStyle>
            <a:lvl1pPr>
              <a:lnSpc>
                <a:spcPct val="100000"/>
              </a:lnSpc>
              <a:defRPr lang="en-GB" sz="2400" b="0" i="1" spc="0">
                <a:solidFill>
                  <a:schemeClr val="tx2"/>
                </a:solidFill>
                <a:latin typeface="+mj-lt"/>
              </a:defRPr>
            </a:lvl1pPr>
          </a:lstStyle>
          <a:p>
            <a:pPr marL="0" lvl="0"/>
            <a:r>
              <a:rPr lang="en-US" noProof="0"/>
              <a:t>Quote</a:t>
            </a:r>
          </a:p>
        </p:txBody>
      </p:sp>
      <p:sp>
        <p:nvSpPr>
          <p:cNvPr id="37" name="Freeform: Shape 36">
            <a:extLst>
              <a:ext uri="{FF2B5EF4-FFF2-40B4-BE49-F238E27FC236}">
                <a16:creationId xmlns:a16="http://schemas.microsoft.com/office/drawing/2014/main" id="{85BDC404-2F32-43B2-8FF8-F44E737B7739}"/>
              </a:ext>
            </a:extLst>
          </p:cNvPr>
          <p:cNvSpPr/>
          <p:nvPr userDrawn="1"/>
        </p:nvSpPr>
        <p:spPr>
          <a:xfrm>
            <a:off x="1" y="1"/>
            <a:ext cx="4716581" cy="4149353"/>
          </a:xfrm>
          <a:custGeom>
            <a:avLst/>
            <a:gdLst>
              <a:gd name="connsiteX0" fmla="*/ 0 w 4716581"/>
              <a:gd name="connsiteY0" fmla="*/ 0 h 4149353"/>
              <a:gd name="connsiteX1" fmla="*/ 4324798 w 4716581"/>
              <a:gd name="connsiteY1" fmla="*/ 0 h 4149353"/>
              <a:gd name="connsiteX2" fmla="*/ 4385617 w 4716581"/>
              <a:gd name="connsiteY2" fmla="*/ 100111 h 4149353"/>
              <a:gd name="connsiteX3" fmla="*/ 4716581 w 4716581"/>
              <a:gd name="connsiteY3" fmla="*/ 1407189 h 4149353"/>
              <a:gd name="connsiteX4" fmla="*/ 1974417 w 4716581"/>
              <a:gd name="connsiteY4" fmla="*/ 4149353 h 4149353"/>
              <a:gd name="connsiteX5" fmla="*/ 35414 w 4716581"/>
              <a:gd name="connsiteY5" fmla="*/ 3346192 h 4149353"/>
              <a:gd name="connsiteX6" fmla="*/ 0 w 4716581"/>
              <a:gd name="connsiteY6" fmla="*/ 3307226 h 414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6581" h="4149353">
                <a:moveTo>
                  <a:pt x="0" y="0"/>
                </a:moveTo>
                <a:lnTo>
                  <a:pt x="4324798" y="0"/>
                </a:lnTo>
                <a:lnTo>
                  <a:pt x="4385617" y="100111"/>
                </a:lnTo>
                <a:cubicBezTo>
                  <a:pt x="4596688" y="488657"/>
                  <a:pt x="4716581" y="933922"/>
                  <a:pt x="4716581" y="1407189"/>
                </a:cubicBezTo>
                <a:cubicBezTo>
                  <a:pt x="4716581" y="2921644"/>
                  <a:pt x="3488872" y="4149353"/>
                  <a:pt x="1974417" y="4149353"/>
                </a:cubicBezTo>
                <a:cubicBezTo>
                  <a:pt x="1217190" y="4149353"/>
                  <a:pt x="531649" y="3842426"/>
                  <a:pt x="35414" y="3346192"/>
                </a:cubicBezTo>
                <a:lnTo>
                  <a:pt x="0" y="33072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5" name="Picture Placeholder 34">
            <a:extLst>
              <a:ext uri="{FF2B5EF4-FFF2-40B4-BE49-F238E27FC236}">
                <a16:creationId xmlns:a16="http://schemas.microsoft.com/office/drawing/2014/main" id="{87D3D51C-EF1C-4FF2-AB62-ADC1DF32A287}"/>
              </a:ext>
            </a:extLst>
          </p:cNvPr>
          <p:cNvSpPr>
            <a:spLocks noGrp="1"/>
          </p:cNvSpPr>
          <p:nvPr userDrawn="1">
            <p:ph type="pic" sz="quarter" idx="14" hasCustomPrompt="1"/>
          </p:nvPr>
        </p:nvSpPr>
        <p:spPr>
          <a:xfrm>
            <a:off x="1" y="0"/>
            <a:ext cx="4524507" cy="3957278"/>
          </a:xfrm>
          <a:custGeom>
            <a:avLst/>
            <a:gdLst>
              <a:gd name="connsiteX0" fmla="*/ 8414 w 4524507"/>
              <a:gd name="connsiteY0" fmla="*/ 0 h 3957278"/>
              <a:gd name="connsiteX1" fmla="*/ 4048912 w 4524507"/>
              <a:gd name="connsiteY1" fmla="*/ 0 h 3957278"/>
              <a:gd name="connsiteX2" fmla="*/ 4098256 w 4524507"/>
              <a:gd name="connsiteY2" fmla="*/ 65987 h 3957278"/>
              <a:gd name="connsiteX3" fmla="*/ 4524507 w 4524507"/>
              <a:gd name="connsiteY3" fmla="*/ 1461436 h 3957278"/>
              <a:gd name="connsiteX4" fmla="*/ 2028663 w 4524507"/>
              <a:gd name="connsiteY4" fmla="*/ 3957278 h 3957278"/>
              <a:gd name="connsiteX5" fmla="*/ 102748 w 4524507"/>
              <a:gd name="connsiteY5" fmla="*/ 3049023 h 3957278"/>
              <a:gd name="connsiteX6" fmla="*/ 0 w 4524507"/>
              <a:gd name="connsiteY6" fmla="*/ 2911620 h 3957278"/>
              <a:gd name="connsiteX7" fmla="*/ 0 w 4524507"/>
              <a:gd name="connsiteY7" fmla="*/ 11253 h 395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507" h="3957278">
                <a:moveTo>
                  <a:pt x="8414" y="0"/>
                </a:moveTo>
                <a:lnTo>
                  <a:pt x="4048912" y="0"/>
                </a:lnTo>
                <a:lnTo>
                  <a:pt x="4098256" y="65987"/>
                </a:lnTo>
                <a:cubicBezTo>
                  <a:pt x="4367369" y="464326"/>
                  <a:pt x="4524507" y="944530"/>
                  <a:pt x="4524507" y="1461436"/>
                </a:cubicBezTo>
                <a:cubicBezTo>
                  <a:pt x="4524507" y="2839851"/>
                  <a:pt x="3407080" y="3957278"/>
                  <a:pt x="2028663" y="3957278"/>
                </a:cubicBezTo>
                <a:cubicBezTo>
                  <a:pt x="1253303" y="3957278"/>
                  <a:pt x="560523" y="3603717"/>
                  <a:pt x="102748" y="3049023"/>
                </a:cubicBezTo>
                <a:lnTo>
                  <a:pt x="0" y="2911620"/>
                </a:lnTo>
                <a:lnTo>
                  <a:pt x="0" y="11253"/>
                </a:lnTo>
                <a:close/>
              </a:path>
            </a:pathLst>
          </a:custGeom>
          <a:pattFill prst="dkUpDiag">
            <a:fgClr>
              <a:schemeClr val="accent3"/>
            </a:fgClr>
            <a:bgClr>
              <a:schemeClr val="accent3">
                <a:lumMod val="50000"/>
              </a:schemeClr>
            </a:bgClr>
          </a:pattFill>
        </p:spPr>
        <p:txBody>
          <a:bodyPr vert="horz" wrap="square" lIns="91440" tIns="457200" rIns="91440" bIns="45720" rtlCol="0" anchor="t" anchorCtr="1">
            <a:noAutofit/>
          </a:bodyPr>
          <a:lstStyle>
            <a:lvl1pPr>
              <a:defRPr lang="en-GB" sz="12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3" name="Text Placeholder 2">
            <a:extLst>
              <a:ext uri="{FF2B5EF4-FFF2-40B4-BE49-F238E27FC236}">
                <a16:creationId xmlns:a16="http://schemas.microsoft.com/office/drawing/2014/main" id="{1482934F-D15B-433B-8563-5A4037ECB287}"/>
              </a:ext>
            </a:extLst>
          </p:cNvPr>
          <p:cNvSpPr txBox="1">
            <a:spLocks/>
          </p:cNvSpPr>
          <p:nvPr userDrawn="1"/>
        </p:nvSpPr>
        <p:spPr bwMode="auto">
          <a:xfrm>
            <a:off x="976670" y="4475195"/>
            <a:ext cx="800100" cy="1505250"/>
          </a:xfrm>
          <a:prstGeom prst="rect">
            <a:avLst/>
          </a:prstGeom>
          <a:noFill/>
        </p:spPr>
        <p:txBody>
          <a:bodyPr wrap="square" lIns="91440" tIns="45720" rIns="91440" bIns="45720" numCol="1" anchor="ctr" anchorCtr="0" compatLnSpc="1">
            <a:prstTxWarp prst="textNoShape">
              <a:avLst/>
            </a:prstTxWarp>
            <a:noAutofit/>
          </a:bodyPr>
          <a:lstStyle>
            <a:lvl1pPr marL="172800" indent="-180000" algn="l" defTabSz="684213" rtl="0" eaLnBrk="1" fontAlgn="base" hangingPunct="1">
              <a:lnSpc>
                <a:spcPts val="3680"/>
              </a:lnSpc>
              <a:spcBef>
                <a:spcPts val="0"/>
              </a:spcBef>
              <a:spcAft>
                <a:spcPct val="0"/>
              </a:spcAft>
              <a:buClr>
                <a:schemeClr val="tx2"/>
              </a:buClr>
              <a:buSzPct val="90000"/>
              <a:buFont typeface="Arial" charset="0"/>
              <a:buNone/>
              <a:defRPr lang="en-US" sz="3200" i="1"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66675" indent="-91440" algn="ctr">
              <a:lnSpc>
                <a:spcPct val="105000"/>
              </a:lnSpc>
              <a:spcAft>
                <a:spcPts val="800"/>
              </a:spcAft>
            </a:pPr>
            <a:r>
              <a:rPr lang="en-US" sz="9600" b="1" i="0" noProof="0" dirty="0">
                <a:solidFill>
                  <a:schemeClr val="tx2"/>
                </a:solidFill>
              </a:rPr>
              <a:t>“</a:t>
            </a:r>
          </a:p>
        </p:txBody>
      </p:sp>
      <p:sp>
        <p:nvSpPr>
          <p:cNvPr id="38" name="Oval 37">
            <a:extLst>
              <a:ext uri="{FF2B5EF4-FFF2-40B4-BE49-F238E27FC236}">
                <a16:creationId xmlns:a16="http://schemas.microsoft.com/office/drawing/2014/main" id="{C8AD67CF-75C0-4B27-B3F2-C99382A990DA}"/>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39" name="Straight Connector 38">
            <a:extLst>
              <a:ext uri="{FF2B5EF4-FFF2-40B4-BE49-F238E27FC236}">
                <a16:creationId xmlns:a16="http://schemas.microsoft.com/office/drawing/2014/main" id="{9AD26E31-DFC7-4619-9B7C-D90ABC8CCB4A}"/>
              </a:ext>
            </a:extLst>
          </p:cNvPr>
          <p:cNvCxnSpPr/>
          <p:nvPr userDrawn="1"/>
        </p:nvCxnSpPr>
        <p:spPr>
          <a:xfrm>
            <a:off x="11107057" y="6294459"/>
            <a:ext cx="0" cy="4572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Slide Number Placeholder 13">
            <a:extLst>
              <a:ext uri="{FF2B5EF4-FFF2-40B4-BE49-F238E27FC236}">
                <a16:creationId xmlns:a16="http://schemas.microsoft.com/office/drawing/2014/main" id="{BBB6659B-6CE0-4853-BB6C-1DAC306ED289}"/>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41" name="Straight Connector 40">
            <a:extLst>
              <a:ext uri="{FF2B5EF4-FFF2-40B4-BE49-F238E27FC236}">
                <a16:creationId xmlns:a16="http://schemas.microsoft.com/office/drawing/2014/main" id="{8C57D515-267D-428B-AD8D-9917FC8D1170}"/>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234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and Two Content 2">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Freeform: Shape 39">
            <a:extLst>
              <a:ext uri="{FF2B5EF4-FFF2-40B4-BE49-F238E27FC236}">
                <a16:creationId xmlns:a16="http://schemas.microsoft.com/office/drawing/2014/main" id="{477C6A0E-9AD9-4DAE-A8F9-47352997DD40}"/>
              </a:ext>
            </a:extLst>
          </p:cNvPr>
          <p:cNvSpPr/>
          <p:nvPr/>
        </p:nvSpPr>
        <p:spPr>
          <a:xfrm>
            <a:off x="1" y="1"/>
            <a:ext cx="4779963" cy="6413064"/>
          </a:xfrm>
          <a:custGeom>
            <a:avLst/>
            <a:gdLst>
              <a:gd name="connsiteX0" fmla="*/ 0 w 4779963"/>
              <a:gd name="connsiteY0" fmla="*/ 0 h 6413064"/>
              <a:gd name="connsiteX1" fmla="*/ 3376100 w 4779963"/>
              <a:gd name="connsiteY1" fmla="*/ 0 h 6413064"/>
              <a:gd name="connsiteX2" fmla="*/ 3478394 w 4779963"/>
              <a:gd name="connsiteY2" fmla="*/ 76494 h 6413064"/>
              <a:gd name="connsiteX3" fmla="*/ 4779963 w 4779963"/>
              <a:gd name="connsiteY3" fmla="*/ 2836412 h 6413064"/>
              <a:gd name="connsiteX4" fmla="*/ 1203311 w 4779963"/>
              <a:gd name="connsiteY4" fmla="*/ 6413064 h 6413064"/>
              <a:gd name="connsiteX5" fmla="*/ 139724 w 4779963"/>
              <a:gd name="connsiteY5" fmla="*/ 6252265 h 6413064"/>
              <a:gd name="connsiteX6" fmla="*/ 0 w 4779963"/>
              <a:gd name="connsiteY6" fmla="*/ 6201125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3" h="6413064">
                <a:moveTo>
                  <a:pt x="0" y="0"/>
                </a:moveTo>
                <a:lnTo>
                  <a:pt x="3376100" y="0"/>
                </a:lnTo>
                <a:lnTo>
                  <a:pt x="3478394" y="76494"/>
                </a:lnTo>
                <a:cubicBezTo>
                  <a:pt x="4273295" y="732504"/>
                  <a:pt x="4779963" y="1725289"/>
                  <a:pt x="4779963" y="2836412"/>
                </a:cubicBezTo>
                <a:cubicBezTo>
                  <a:pt x="4779963" y="4811742"/>
                  <a:pt x="3178641" y="6413064"/>
                  <a:pt x="1203311" y="6413064"/>
                </a:cubicBezTo>
                <a:cubicBezTo>
                  <a:pt x="832937" y="6413064"/>
                  <a:pt x="475711" y="6356768"/>
                  <a:pt x="139724" y="6252265"/>
                </a:cubicBezTo>
                <a:lnTo>
                  <a:pt x="0" y="62011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42" name="Picture Placeholder 41">
            <a:extLst>
              <a:ext uri="{FF2B5EF4-FFF2-40B4-BE49-F238E27FC236}">
                <a16:creationId xmlns:a16="http://schemas.microsoft.com/office/drawing/2014/main" id="{48E37E15-2CF4-46CD-A97E-2366CDF20E89}"/>
              </a:ext>
            </a:extLst>
          </p:cNvPr>
          <p:cNvSpPr>
            <a:spLocks noGrp="1"/>
          </p:cNvSpPr>
          <p:nvPr userDrawn="1">
            <p:ph type="pic" sz="quarter" idx="14" hasCustomPrompt="1"/>
          </p:nvPr>
        </p:nvSpPr>
        <p:spPr>
          <a:xfrm>
            <a:off x="-2" y="1"/>
            <a:ext cx="4546213" cy="6179312"/>
          </a:xfrm>
          <a:custGeom>
            <a:avLst/>
            <a:gdLst>
              <a:gd name="connsiteX0" fmla="*/ 0 w 4546213"/>
              <a:gd name="connsiteY0" fmla="*/ 0 h 6179312"/>
              <a:gd name="connsiteX1" fmla="*/ 2966307 w 4546213"/>
              <a:gd name="connsiteY1" fmla="*/ 0 h 6179312"/>
              <a:gd name="connsiteX2" fmla="*/ 3072361 w 4546213"/>
              <a:gd name="connsiteY2" fmla="*/ 64429 h 6179312"/>
              <a:gd name="connsiteX3" fmla="*/ 4546213 w 4546213"/>
              <a:gd name="connsiteY3" fmla="*/ 2836413 h 6179312"/>
              <a:gd name="connsiteX4" fmla="*/ 1203314 w 4546213"/>
              <a:gd name="connsiteY4" fmla="*/ 6179312 h 6179312"/>
              <a:gd name="connsiteX5" fmla="*/ 209238 w 4546213"/>
              <a:gd name="connsiteY5" fmla="*/ 6029022 h 6179312"/>
              <a:gd name="connsiteX6" fmla="*/ 0 w 4546213"/>
              <a:gd name="connsiteY6" fmla="*/ 5952440 h 617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3" h="6179312">
                <a:moveTo>
                  <a:pt x="0" y="0"/>
                </a:moveTo>
                <a:lnTo>
                  <a:pt x="2966307" y="0"/>
                </a:lnTo>
                <a:lnTo>
                  <a:pt x="3072361" y="64429"/>
                </a:lnTo>
                <a:cubicBezTo>
                  <a:pt x="3961578" y="665172"/>
                  <a:pt x="4546213" y="1682518"/>
                  <a:pt x="4546213" y="2836413"/>
                </a:cubicBezTo>
                <a:cubicBezTo>
                  <a:pt x="4546213" y="4682645"/>
                  <a:pt x="3049546" y="6179312"/>
                  <a:pt x="1203314" y="6179312"/>
                </a:cubicBezTo>
                <a:cubicBezTo>
                  <a:pt x="857146" y="6179312"/>
                  <a:pt x="523266" y="6126695"/>
                  <a:pt x="209238" y="6029022"/>
                </a:cubicBezTo>
                <a:lnTo>
                  <a:pt x="0" y="5952440"/>
                </a:lnTo>
                <a:close/>
              </a:path>
            </a:pathLst>
          </a:custGeom>
          <a:pattFill prst="dkUpDiag">
            <a:fgClr>
              <a:schemeClr val="accent3"/>
            </a:fgClr>
            <a:bgClr>
              <a:schemeClr val="accent3">
                <a:lumMod val="75000"/>
              </a:schemeClr>
            </a:bgClr>
          </a:pattFill>
        </p:spPr>
        <p:txBody>
          <a:bodyPr vert="horz" wrap="square" lIns="0" tIns="1097280" rIns="91440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5215796" y="504419"/>
            <a:ext cx="6404696"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sp>
        <p:nvSpPr>
          <p:cNvPr id="28" name="Text Placeholder 18">
            <a:extLst>
              <a:ext uri="{FF2B5EF4-FFF2-40B4-BE49-F238E27FC236}">
                <a16:creationId xmlns:a16="http://schemas.microsoft.com/office/drawing/2014/main" id="{80494784-E07F-4E9E-941E-43AEB2F5F20B}"/>
              </a:ext>
            </a:extLst>
          </p:cNvPr>
          <p:cNvSpPr>
            <a:spLocks noGrp="1"/>
          </p:cNvSpPr>
          <p:nvPr>
            <p:ph type="body" sz="quarter" idx="20"/>
          </p:nvPr>
        </p:nvSpPr>
        <p:spPr>
          <a:xfrm>
            <a:off x="5215796" y="2526124"/>
            <a:ext cx="3017520" cy="3291840"/>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9" name="Text Placeholder 18">
            <a:extLst>
              <a:ext uri="{FF2B5EF4-FFF2-40B4-BE49-F238E27FC236}">
                <a16:creationId xmlns:a16="http://schemas.microsoft.com/office/drawing/2014/main" id="{39D8D742-FDDB-4DD7-B481-22264BEA4513}"/>
              </a:ext>
            </a:extLst>
          </p:cNvPr>
          <p:cNvSpPr>
            <a:spLocks noGrp="1"/>
          </p:cNvSpPr>
          <p:nvPr>
            <p:ph type="body" sz="quarter" idx="16"/>
          </p:nvPr>
        </p:nvSpPr>
        <p:spPr>
          <a:xfrm>
            <a:off x="8602972" y="2526124"/>
            <a:ext cx="3017520" cy="3291840"/>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118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87BE54-14DC-472D-8337-75B1A8A35BF6}"/>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887D6B07-9595-4D7C-A1C7-EE4327E86C4F}"/>
              </a:ext>
            </a:extLst>
          </p:cNvPr>
          <p:cNvGrpSpPr/>
          <p:nvPr userDrawn="1"/>
        </p:nvGrpSpPr>
        <p:grpSpPr>
          <a:xfrm>
            <a:off x="0" y="1770061"/>
            <a:ext cx="12192000" cy="3255962"/>
            <a:chOff x="0" y="1770061"/>
            <a:chExt cx="12192000" cy="3255962"/>
          </a:xfrm>
          <a:solidFill>
            <a:schemeClr val="bg1"/>
          </a:solidFill>
        </p:grpSpPr>
        <p:sp>
          <p:nvSpPr>
            <p:cNvPr id="8" name="Rectangle 7">
              <a:extLst>
                <a:ext uri="{FF2B5EF4-FFF2-40B4-BE49-F238E27FC236}">
                  <a16:creationId xmlns:a16="http://schemas.microsoft.com/office/drawing/2014/main" id="{71EAC7A8-37E9-4B9E-B736-A22B168C80E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72B49C9-D888-4DFD-821C-C8761C79145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77C6874-A790-4966-9E2B-1615E67A53D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76B2B5D3-CC1C-45E2-BB10-D1175A138A4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45994648-15A7-4F74-9BE2-5A7A9FF6767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4" name="Freeform: Shape 13">
            <a:extLst>
              <a:ext uri="{FF2B5EF4-FFF2-40B4-BE49-F238E27FC236}">
                <a16:creationId xmlns:a16="http://schemas.microsoft.com/office/drawing/2014/main" id="{7AAA86F4-5F6B-408E-BB3A-E89D057B1437}"/>
              </a:ext>
            </a:extLst>
          </p:cNvPr>
          <p:cNvSpPr/>
          <p:nvPr userDrawn="1"/>
        </p:nvSpPr>
        <p:spPr>
          <a:xfrm>
            <a:off x="2387600" y="1"/>
            <a:ext cx="7416800" cy="6858001"/>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hasCustomPrompt="1"/>
          </p:nvPr>
        </p:nvSpPr>
        <p:spPr>
          <a:xfrm>
            <a:off x="2667000" y="0"/>
            <a:ext cx="6858000" cy="6858000"/>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cxnSp>
        <p:nvCxnSpPr>
          <p:cNvPr id="15" name="Straight Connector 14">
            <a:extLst>
              <a:ext uri="{FF2B5EF4-FFF2-40B4-BE49-F238E27FC236}">
                <a16:creationId xmlns:a16="http://schemas.microsoft.com/office/drawing/2014/main" id="{1FEC2E97-8DAA-48A7-AC52-B4B5AD2C486E}"/>
              </a:ext>
            </a:extLst>
          </p:cNvPr>
          <p:cNvCxnSpPr/>
          <p:nvPr userDrawn="1"/>
        </p:nvCxnSpPr>
        <p:spPr>
          <a:xfrm>
            <a:off x="5791785" y="3949699"/>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hasCustomPrompt="1"/>
          </p:nvPr>
        </p:nvSpPr>
        <p:spPr>
          <a:xfrm>
            <a:off x="3127248" y="1124712"/>
            <a:ext cx="5943600" cy="2596896"/>
          </a:xfrm>
        </p:spPr>
        <p:txBody>
          <a:bodyPr vert="horz" lIns="91440" tIns="45720" rIns="91440" bIns="45720" rtlCol="0" anchor="b" anchorCtr="1">
            <a:noAutofit/>
          </a:bodyPr>
          <a:lstStyle>
            <a:lvl1pPr algn="ctr">
              <a:defRPr lang="en-GB" sz="5400" b="0">
                <a:solidFill>
                  <a:schemeClr val="bg1"/>
                </a:solidFill>
                <a:latin typeface="+mj-lt"/>
              </a:defRPr>
            </a:lvl1pPr>
          </a:lstStyle>
          <a:p>
            <a:pPr lvl="0" algn="ctr">
              <a:lnSpc>
                <a:spcPct val="80000"/>
              </a:lnSpc>
            </a:pPr>
            <a:r>
              <a:rPr lang="en-US" noProof="0"/>
              <a:t>THANK YOU</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hasCustomPrompt="1"/>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Name</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hasCustomPrompt="1"/>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Phone</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hasCustomPrompt="1"/>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Email</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hasCustomPrompt="1"/>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Website</a:t>
            </a:r>
          </a:p>
        </p:txBody>
      </p:sp>
      <p:cxnSp>
        <p:nvCxnSpPr>
          <p:cNvPr id="16" name="Straight Connector 15">
            <a:extLst>
              <a:ext uri="{FF2B5EF4-FFF2-40B4-BE49-F238E27FC236}">
                <a16:creationId xmlns:a16="http://schemas.microsoft.com/office/drawing/2014/main" id="{1F26A2B2-5127-40E8-8422-F1A7836E061C}"/>
              </a:ext>
            </a:extLst>
          </p:cNvPr>
          <p:cNvCxnSpPr/>
          <p:nvPr userDrawn="1"/>
        </p:nvCxnSpPr>
        <p:spPr>
          <a:xfrm>
            <a:off x="4516210" y="4422773"/>
            <a:ext cx="0" cy="1586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Graphic 22" descr="User" title="Icon - Presenter Name">
            <a:extLst>
              <a:ext uri="{FF2B5EF4-FFF2-40B4-BE49-F238E27FC236}">
                <a16:creationId xmlns:a16="http://schemas.microsoft.com/office/drawing/2014/main" id="{D8682255-0CCB-4829-A139-1448962118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2357" y="4451822"/>
            <a:ext cx="218900" cy="218900"/>
          </a:xfrm>
          <a:prstGeom prst="rect">
            <a:avLst/>
          </a:prstGeom>
        </p:spPr>
      </p:pic>
      <p:pic>
        <p:nvPicPr>
          <p:cNvPr id="24" name="Graphic 23" descr="Envelope" title="Icon Presenter Email">
            <a:extLst>
              <a:ext uri="{FF2B5EF4-FFF2-40B4-BE49-F238E27FC236}">
                <a16:creationId xmlns:a16="http://schemas.microsoft.com/office/drawing/2014/main" id="{C70B540F-9BDA-45EE-8344-27F1110D8E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92357" y="5324822"/>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F9F9D3D1-F5F6-4B04-BA68-9B89F0E1FDE6}"/>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92357" y="4888322"/>
            <a:ext cx="218900" cy="218900"/>
          </a:xfrm>
          <a:prstGeom prst="rect">
            <a:avLst/>
          </a:prstGeom>
        </p:spPr>
      </p:pic>
      <p:pic>
        <p:nvPicPr>
          <p:cNvPr id="26" name="Graphic 25" descr="Link">
            <a:extLst>
              <a:ext uri="{FF2B5EF4-FFF2-40B4-BE49-F238E27FC236}">
                <a16:creationId xmlns:a16="http://schemas.microsoft.com/office/drawing/2014/main" id="{0A350BC5-221A-4142-86A1-5B33F3184E8B}"/>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179414" y="5748378"/>
            <a:ext cx="244786" cy="244786"/>
          </a:xfrm>
          <a:prstGeom prst="rect">
            <a:avLst/>
          </a:prstGeom>
        </p:spPr>
      </p:pic>
    </p:spTree>
    <p:extLst>
      <p:ext uri="{BB962C8B-B14F-4D97-AF65-F5344CB8AC3E}">
        <p14:creationId xmlns:p14="http://schemas.microsoft.com/office/powerpoint/2010/main" val="2654940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87BE54-14DC-472D-8337-75B1A8A35BF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887D6B07-9595-4D7C-A1C7-EE4327E86C4F}"/>
              </a:ext>
            </a:extLst>
          </p:cNvPr>
          <p:cNvGrpSpPr/>
          <p:nvPr userDrawn="1"/>
        </p:nvGrpSpPr>
        <p:grpSpPr>
          <a:xfrm>
            <a:off x="0" y="1770061"/>
            <a:ext cx="12192000" cy="3255962"/>
            <a:chOff x="0" y="1770061"/>
            <a:chExt cx="12192000" cy="3255962"/>
          </a:xfrm>
          <a:solidFill>
            <a:schemeClr val="bg2"/>
          </a:solidFill>
        </p:grpSpPr>
        <p:sp>
          <p:nvSpPr>
            <p:cNvPr id="8" name="Rectangle 7">
              <a:extLst>
                <a:ext uri="{FF2B5EF4-FFF2-40B4-BE49-F238E27FC236}">
                  <a16:creationId xmlns:a16="http://schemas.microsoft.com/office/drawing/2014/main" id="{71EAC7A8-37E9-4B9E-B736-A22B168C80E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72B49C9-D888-4DFD-821C-C8761C79145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77C6874-A790-4966-9E2B-1615E67A53D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76B2B5D3-CC1C-45E2-BB10-D1175A138A4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45994648-15A7-4F74-9BE2-5A7A9FF6767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4" name="Freeform: Shape 13">
            <a:extLst>
              <a:ext uri="{FF2B5EF4-FFF2-40B4-BE49-F238E27FC236}">
                <a16:creationId xmlns:a16="http://schemas.microsoft.com/office/drawing/2014/main" id="{7AAA86F4-5F6B-408E-BB3A-E89D057B1437}"/>
              </a:ext>
            </a:extLst>
          </p:cNvPr>
          <p:cNvSpPr/>
          <p:nvPr userDrawn="1"/>
        </p:nvSpPr>
        <p:spPr>
          <a:xfrm>
            <a:off x="2387600" y="1"/>
            <a:ext cx="7416800" cy="6858001"/>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2" name="Picture Placeholder 21">
            <a:extLst>
              <a:ext uri="{FF2B5EF4-FFF2-40B4-BE49-F238E27FC236}">
                <a16:creationId xmlns:a16="http://schemas.microsoft.com/office/drawing/2014/main" id="{94FE51EC-6EEE-4E9B-95E0-8B3BEC6560A1}"/>
              </a:ext>
            </a:extLst>
          </p:cNvPr>
          <p:cNvSpPr>
            <a:spLocks noGrp="1"/>
          </p:cNvSpPr>
          <p:nvPr>
            <p:ph type="pic" sz="quarter" idx="14" hasCustomPrompt="1"/>
          </p:nvPr>
        </p:nvSpPr>
        <p:spPr>
          <a:xfrm>
            <a:off x="2667000" y="0"/>
            <a:ext cx="6858000" cy="6858000"/>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cxnSp>
        <p:nvCxnSpPr>
          <p:cNvPr id="15" name="Straight Connector 14">
            <a:extLst>
              <a:ext uri="{FF2B5EF4-FFF2-40B4-BE49-F238E27FC236}">
                <a16:creationId xmlns:a16="http://schemas.microsoft.com/office/drawing/2014/main" id="{1FEC2E97-8DAA-48A7-AC52-B4B5AD2C486E}"/>
              </a:ext>
            </a:extLst>
          </p:cNvPr>
          <p:cNvCxnSpPr/>
          <p:nvPr userDrawn="1"/>
        </p:nvCxnSpPr>
        <p:spPr>
          <a:xfrm>
            <a:off x="5791785" y="3949699"/>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hasCustomPrompt="1"/>
          </p:nvPr>
        </p:nvSpPr>
        <p:spPr>
          <a:xfrm>
            <a:off x="3127248" y="1124712"/>
            <a:ext cx="5943600" cy="2596896"/>
          </a:xfrm>
        </p:spPr>
        <p:txBody>
          <a:bodyPr vert="horz" lIns="91440" tIns="45720" rIns="91440" bIns="45720" rtlCol="0" anchor="b" anchorCtr="1">
            <a:noAutofit/>
          </a:bodyPr>
          <a:lstStyle>
            <a:lvl1pPr algn="ctr">
              <a:defRPr lang="en-GB" sz="5400" b="0">
                <a:solidFill>
                  <a:schemeClr val="bg1"/>
                </a:solidFill>
                <a:latin typeface="+mj-lt"/>
              </a:defRPr>
            </a:lvl1pPr>
          </a:lstStyle>
          <a:p>
            <a:pPr lvl="0" algn="ctr">
              <a:lnSpc>
                <a:spcPct val="80000"/>
              </a:lnSpc>
            </a:pPr>
            <a:r>
              <a:rPr lang="en-US" noProof="0"/>
              <a:t>THANK YOU</a:t>
            </a:r>
          </a:p>
        </p:txBody>
      </p:sp>
      <p:sp>
        <p:nvSpPr>
          <p:cNvPr id="5" name="Text Placeholder 4">
            <a:extLst>
              <a:ext uri="{FF2B5EF4-FFF2-40B4-BE49-F238E27FC236}">
                <a16:creationId xmlns:a16="http://schemas.microsoft.com/office/drawing/2014/main" id="{64182412-18B8-4AC3-AA61-DAFA9BEABEFB}"/>
              </a:ext>
            </a:extLst>
          </p:cNvPr>
          <p:cNvSpPr>
            <a:spLocks noGrp="1"/>
          </p:cNvSpPr>
          <p:nvPr>
            <p:ph type="body" sz="quarter" idx="15" hasCustomPrompt="1"/>
          </p:nvPr>
        </p:nvSpPr>
        <p:spPr>
          <a:xfrm>
            <a:off x="4677266" y="4422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Name</a:t>
            </a:r>
          </a:p>
        </p:txBody>
      </p:sp>
      <p:sp>
        <p:nvSpPr>
          <p:cNvPr id="17" name="Text Placeholder 4">
            <a:extLst>
              <a:ext uri="{FF2B5EF4-FFF2-40B4-BE49-F238E27FC236}">
                <a16:creationId xmlns:a16="http://schemas.microsoft.com/office/drawing/2014/main" id="{04BD3722-9C29-415A-B4F9-404DF7CA27F8}"/>
              </a:ext>
            </a:extLst>
          </p:cNvPr>
          <p:cNvSpPr>
            <a:spLocks noGrp="1"/>
          </p:cNvSpPr>
          <p:nvPr>
            <p:ph type="body" sz="quarter" idx="16" hasCustomPrompt="1"/>
          </p:nvPr>
        </p:nvSpPr>
        <p:spPr>
          <a:xfrm>
            <a:off x="4677266" y="48592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Phone</a:t>
            </a:r>
          </a:p>
        </p:txBody>
      </p:sp>
      <p:sp>
        <p:nvSpPr>
          <p:cNvPr id="18" name="Text Placeholder 4">
            <a:extLst>
              <a:ext uri="{FF2B5EF4-FFF2-40B4-BE49-F238E27FC236}">
                <a16:creationId xmlns:a16="http://schemas.microsoft.com/office/drawing/2014/main" id="{19AB0B4C-135C-4049-A378-55E85A240EF0}"/>
              </a:ext>
            </a:extLst>
          </p:cNvPr>
          <p:cNvSpPr>
            <a:spLocks noGrp="1"/>
          </p:cNvSpPr>
          <p:nvPr>
            <p:ph type="body" sz="quarter" idx="17" hasCustomPrompt="1"/>
          </p:nvPr>
        </p:nvSpPr>
        <p:spPr>
          <a:xfrm>
            <a:off x="4677266" y="5295773"/>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Email</a:t>
            </a:r>
          </a:p>
        </p:txBody>
      </p:sp>
      <p:sp>
        <p:nvSpPr>
          <p:cNvPr id="19" name="Text Placeholder 4">
            <a:extLst>
              <a:ext uri="{FF2B5EF4-FFF2-40B4-BE49-F238E27FC236}">
                <a16:creationId xmlns:a16="http://schemas.microsoft.com/office/drawing/2014/main" id="{84C52246-1E1E-45D1-870F-11BEF236798C}"/>
              </a:ext>
            </a:extLst>
          </p:cNvPr>
          <p:cNvSpPr>
            <a:spLocks noGrp="1"/>
          </p:cNvSpPr>
          <p:nvPr>
            <p:ph type="body" sz="quarter" idx="18" hasCustomPrompt="1"/>
          </p:nvPr>
        </p:nvSpPr>
        <p:spPr>
          <a:xfrm>
            <a:off x="4677266" y="5732272"/>
            <a:ext cx="3695206" cy="276999"/>
          </a:xfrm>
        </p:spPr>
        <p:txBody>
          <a:bodyPr lIns="0">
            <a:noAutofit/>
          </a:bodyPr>
          <a:lstStyle>
            <a:lvl1pPr marL="0" indent="0">
              <a:lnSpc>
                <a:spcPct val="100000"/>
              </a:lnSpc>
              <a:buNone/>
              <a:defRPr sz="1200" spc="0">
                <a:solidFill>
                  <a:schemeClr val="bg1"/>
                </a:solidFill>
                <a:latin typeface="+mn-lt"/>
              </a:defRPr>
            </a:lvl1pPr>
          </a:lstStyle>
          <a:p>
            <a:pPr lvl="0"/>
            <a:r>
              <a:rPr lang="en-US" noProof="0"/>
              <a:t>Website</a:t>
            </a:r>
          </a:p>
        </p:txBody>
      </p:sp>
      <p:cxnSp>
        <p:nvCxnSpPr>
          <p:cNvPr id="16" name="Straight Connector 15">
            <a:extLst>
              <a:ext uri="{FF2B5EF4-FFF2-40B4-BE49-F238E27FC236}">
                <a16:creationId xmlns:a16="http://schemas.microsoft.com/office/drawing/2014/main" id="{1F26A2B2-5127-40E8-8422-F1A7836E061C}"/>
              </a:ext>
            </a:extLst>
          </p:cNvPr>
          <p:cNvCxnSpPr/>
          <p:nvPr userDrawn="1"/>
        </p:nvCxnSpPr>
        <p:spPr>
          <a:xfrm>
            <a:off x="4516210" y="4422773"/>
            <a:ext cx="0" cy="1586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Graphic 22" descr="User" title="Icon - Presenter Name">
            <a:extLst>
              <a:ext uri="{FF2B5EF4-FFF2-40B4-BE49-F238E27FC236}">
                <a16:creationId xmlns:a16="http://schemas.microsoft.com/office/drawing/2014/main" id="{D8682255-0CCB-4829-A139-1448962118E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2357" y="4451822"/>
            <a:ext cx="218900" cy="218900"/>
          </a:xfrm>
          <a:prstGeom prst="rect">
            <a:avLst/>
          </a:prstGeom>
        </p:spPr>
      </p:pic>
      <p:pic>
        <p:nvPicPr>
          <p:cNvPr id="24" name="Graphic 23" descr="Envelope" title="Icon Presenter Email">
            <a:extLst>
              <a:ext uri="{FF2B5EF4-FFF2-40B4-BE49-F238E27FC236}">
                <a16:creationId xmlns:a16="http://schemas.microsoft.com/office/drawing/2014/main" id="{C70B540F-9BDA-45EE-8344-27F1110D8E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92357" y="5324822"/>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F9F9D3D1-F5F6-4B04-BA68-9B89F0E1FDE6}"/>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92357" y="4888322"/>
            <a:ext cx="218900" cy="218900"/>
          </a:xfrm>
          <a:prstGeom prst="rect">
            <a:avLst/>
          </a:prstGeom>
        </p:spPr>
      </p:pic>
      <p:pic>
        <p:nvPicPr>
          <p:cNvPr id="26" name="Graphic 25" descr="Link">
            <a:extLst>
              <a:ext uri="{FF2B5EF4-FFF2-40B4-BE49-F238E27FC236}">
                <a16:creationId xmlns:a16="http://schemas.microsoft.com/office/drawing/2014/main" id="{0A350BC5-221A-4142-86A1-5B33F3184E8B}"/>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179414" y="5748378"/>
            <a:ext cx="244786" cy="244786"/>
          </a:xfrm>
          <a:prstGeom prst="rect">
            <a:avLst/>
          </a:prstGeom>
        </p:spPr>
      </p:pic>
    </p:spTree>
    <p:extLst>
      <p:ext uri="{BB962C8B-B14F-4D97-AF65-F5344CB8AC3E}">
        <p14:creationId xmlns:p14="http://schemas.microsoft.com/office/powerpoint/2010/main" val="683016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7D6B07-9595-4D7C-A1C7-EE4327E86C4F}"/>
              </a:ext>
            </a:extLst>
          </p:cNvPr>
          <p:cNvGrpSpPr/>
          <p:nvPr userDrawn="1"/>
        </p:nvGrpSpPr>
        <p:grpSpPr>
          <a:xfrm>
            <a:off x="0" y="1770061"/>
            <a:ext cx="12192000" cy="3255962"/>
            <a:chOff x="0" y="1770061"/>
            <a:chExt cx="12192000" cy="3255962"/>
          </a:xfrm>
          <a:solidFill>
            <a:schemeClr val="bg2"/>
          </a:solidFill>
        </p:grpSpPr>
        <p:sp>
          <p:nvSpPr>
            <p:cNvPr id="8" name="Rectangle 7">
              <a:extLst>
                <a:ext uri="{FF2B5EF4-FFF2-40B4-BE49-F238E27FC236}">
                  <a16:creationId xmlns:a16="http://schemas.microsoft.com/office/drawing/2014/main" id="{71EAC7A8-37E9-4B9E-B736-A22B168C80E4}"/>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72B49C9-D888-4DFD-821C-C8761C791457}"/>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377C6874-A790-4966-9E2B-1615E67A53D2}"/>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76B2B5D3-CC1C-45E2-BB10-D1175A138A49}"/>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45994648-15A7-4F74-9BE2-5A7A9FF67672}"/>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Freeform: Shape 25">
            <a:extLst>
              <a:ext uri="{FF2B5EF4-FFF2-40B4-BE49-F238E27FC236}">
                <a16:creationId xmlns:a16="http://schemas.microsoft.com/office/drawing/2014/main" id="{58E98649-FB1E-484B-911E-90A1B1AE58F1}"/>
              </a:ext>
            </a:extLst>
          </p:cNvPr>
          <p:cNvSpPr/>
          <p:nvPr userDrawn="1"/>
        </p:nvSpPr>
        <p:spPr>
          <a:xfrm>
            <a:off x="2387600" y="1"/>
            <a:ext cx="7416800" cy="6858001"/>
          </a:xfrm>
          <a:custGeom>
            <a:avLst/>
            <a:gdLst>
              <a:gd name="connsiteX0" fmla="*/ 2297777 w 7416800"/>
              <a:gd name="connsiteY0" fmla="*/ 0 h 6858001"/>
              <a:gd name="connsiteX1" fmla="*/ 5119024 w 7416800"/>
              <a:gd name="connsiteY1" fmla="*/ 0 h 6858001"/>
              <a:gd name="connsiteX2" fmla="*/ 5151877 w 7416800"/>
              <a:gd name="connsiteY2" fmla="*/ 12024 h 6858001"/>
              <a:gd name="connsiteX3" fmla="*/ 7416800 w 7416800"/>
              <a:gd name="connsiteY3" fmla="*/ 3429000 h 6858001"/>
              <a:gd name="connsiteX4" fmla="*/ 5151877 w 7416800"/>
              <a:gd name="connsiteY4" fmla="*/ 6845976 h 6858001"/>
              <a:gd name="connsiteX5" fmla="*/ 5119021 w 7416800"/>
              <a:gd name="connsiteY5" fmla="*/ 6858001 h 6858001"/>
              <a:gd name="connsiteX6" fmla="*/ 2297779 w 7416800"/>
              <a:gd name="connsiteY6" fmla="*/ 6858001 h 6858001"/>
              <a:gd name="connsiteX7" fmla="*/ 2264924 w 7416800"/>
              <a:gd name="connsiteY7" fmla="*/ 6845976 h 6858001"/>
              <a:gd name="connsiteX8" fmla="*/ 0 w 7416800"/>
              <a:gd name="connsiteY8" fmla="*/ 3429000 h 6858001"/>
              <a:gd name="connsiteX9" fmla="*/ 2264924 w 7416800"/>
              <a:gd name="connsiteY9" fmla="*/ 1202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6800" h="6858001">
                <a:moveTo>
                  <a:pt x="2297777" y="0"/>
                </a:moveTo>
                <a:lnTo>
                  <a:pt x="5119024" y="0"/>
                </a:lnTo>
                <a:lnTo>
                  <a:pt x="5151877" y="12024"/>
                </a:lnTo>
                <a:cubicBezTo>
                  <a:pt x="6482877" y="574990"/>
                  <a:pt x="7416800" y="1892930"/>
                  <a:pt x="7416800" y="3429000"/>
                </a:cubicBezTo>
                <a:cubicBezTo>
                  <a:pt x="7416800" y="4965070"/>
                  <a:pt x="6482877" y="6283010"/>
                  <a:pt x="5151877" y="6845976"/>
                </a:cubicBezTo>
                <a:lnTo>
                  <a:pt x="5119021" y="6858001"/>
                </a:lnTo>
                <a:lnTo>
                  <a:pt x="2297779" y="6858001"/>
                </a:lnTo>
                <a:lnTo>
                  <a:pt x="2264924" y="6845976"/>
                </a:lnTo>
                <a:cubicBezTo>
                  <a:pt x="933923" y="6283010"/>
                  <a:pt x="0" y="4965070"/>
                  <a:pt x="0" y="3429000"/>
                </a:cubicBezTo>
                <a:cubicBezTo>
                  <a:pt x="0" y="1892930"/>
                  <a:pt x="933923" y="574990"/>
                  <a:pt x="2264924" y="12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4" name="Oval 3">
            <a:extLst>
              <a:ext uri="{FF2B5EF4-FFF2-40B4-BE49-F238E27FC236}">
                <a16:creationId xmlns:a16="http://schemas.microsoft.com/office/drawing/2014/main" id="{8371726A-1E0A-434B-A802-4FCC15A82D01}"/>
              </a:ext>
            </a:extLst>
          </p:cNvPr>
          <p:cNvSpPr/>
          <p:nvPr userDrawn="1"/>
        </p:nvSpPr>
        <p:spPr>
          <a:xfrm>
            <a:off x="2674071" y="21211"/>
            <a:ext cx="6843859" cy="6843859"/>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cxnSp>
        <p:nvCxnSpPr>
          <p:cNvPr id="15" name="Straight Connector 14">
            <a:extLst>
              <a:ext uri="{FF2B5EF4-FFF2-40B4-BE49-F238E27FC236}">
                <a16:creationId xmlns:a16="http://schemas.microsoft.com/office/drawing/2014/main" id="{1FEC2E97-8DAA-48A7-AC52-B4B5AD2C486E}"/>
              </a:ext>
            </a:extLst>
          </p:cNvPr>
          <p:cNvCxnSpPr/>
          <p:nvPr userDrawn="1"/>
        </p:nvCxnSpPr>
        <p:spPr>
          <a:xfrm>
            <a:off x="5791785" y="3949699"/>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002804-57E2-4379-9103-073F4D46F016}"/>
              </a:ext>
            </a:extLst>
          </p:cNvPr>
          <p:cNvSpPr>
            <a:spLocks noGrp="1"/>
          </p:cNvSpPr>
          <p:nvPr>
            <p:ph type="ctrTitle" hasCustomPrompt="1"/>
          </p:nvPr>
        </p:nvSpPr>
        <p:spPr>
          <a:xfrm>
            <a:off x="3127248" y="1124712"/>
            <a:ext cx="5943600" cy="2596896"/>
          </a:xfrm>
        </p:spPr>
        <p:txBody>
          <a:bodyPr vert="horz" lIns="91440" tIns="45720" rIns="91440" bIns="45720" rtlCol="0" anchor="b" anchorCtr="1">
            <a:noAutofit/>
          </a:bodyPr>
          <a:lstStyle>
            <a:lvl1pPr algn="ctr">
              <a:defRPr lang="en-GB" sz="5400" b="0">
                <a:solidFill>
                  <a:schemeClr val="bg1"/>
                </a:solidFill>
                <a:latin typeface="+mj-lt"/>
              </a:defRPr>
            </a:lvl1pPr>
          </a:lstStyle>
          <a:p>
            <a:pPr lvl="0" algn="ctr">
              <a:lnSpc>
                <a:spcPct val="80000"/>
              </a:lnSpc>
            </a:pPr>
            <a:r>
              <a:rPr lang="en-US" noProof="0"/>
              <a:t>Title</a:t>
            </a:r>
          </a:p>
        </p:txBody>
      </p:sp>
      <p:sp>
        <p:nvSpPr>
          <p:cNvPr id="3" name="Subtitle 2">
            <a:extLst>
              <a:ext uri="{FF2B5EF4-FFF2-40B4-BE49-F238E27FC236}">
                <a16:creationId xmlns:a16="http://schemas.microsoft.com/office/drawing/2014/main" id="{DD109CAD-EBE3-4421-954D-A76C885B2753}"/>
              </a:ext>
            </a:extLst>
          </p:cNvPr>
          <p:cNvSpPr>
            <a:spLocks noGrp="1"/>
          </p:cNvSpPr>
          <p:nvPr>
            <p:ph type="subTitle" idx="1" hasCustomPrompt="1"/>
          </p:nvPr>
        </p:nvSpPr>
        <p:spPr>
          <a:xfrm>
            <a:off x="3584448" y="4315968"/>
            <a:ext cx="5029200" cy="886968"/>
          </a:xfrm>
        </p:spPr>
        <p:txBody>
          <a:bodyPr vert="horz" lIns="91440" tIns="45720" rIns="91440" bIns="45720" rtlCol="0" anchor="t" anchorCtr="0">
            <a:noAutofit/>
          </a:bodyPr>
          <a:lstStyle>
            <a:lvl1pPr marL="0" indent="0" algn="ctr">
              <a:buNone/>
              <a:defRPr lang="en-GB" sz="1800" b="1" spc="300" dirty="0">
                <a:solidFill>
                  <a:schemeClr val="bg1"/>
                </a:solidFill>
                <a:latin typeface="+mn-lt"/>
                <a:cs typeface="Arial" panose="020B0604020202020204" pitchFamily="34" charset="0"/>
              </a:defRPr>
            </a:lvl1pPr>
          </a:lstStyle>
          <a:p>
            <a:pPr marL="228600" lvl="0" indent="-228600" algn="ctr"/>
            <a:r>
              <a:rPr lang="en-US" noProof="0"/>
              <a:t>Subtitle</a:t>
            </a:r>
          </a:p>
        </p:txBody>
      </p:sp>
    </p:spTree>
    <p:extLst>
      <p:ext uri="{BB962C8B-B14F-4D97-AF65-F5344CB8AC3E}">
        <p14:creationId xmlns:p14="http://schemas.microsoft.com/office/powerpoint/2010/main" val="4276172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3525520" y="246253"/>
            <a:ext cx="8094972" cy="1738877"/>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Freeform: Shape 46">
            <a:extLst>
              <a:ext uri="{FF2B5EF4-FFF2-40B4-BE49-F238E27FC236}">
                <a16:creationId xmlns:a16="http://schemas.microsoft.com/office/drawing/2014/main" id="{B4B03F13-A59A-4526-9D17-27A3B8C63BCD}"/>
              </a:ext>
            </a:extLst>
          </p:cNvPr>
          <p:cNvSpPr/>
          <p:nvPr userDrawn="1"/>
        </p:nvSpPr>
        <p:spPr>
          <a:xfrm>
            <a:off x="-1" y="-16064"/>
            <a:ext cx="3981692" cy="2505614"/>
          </a:xfrm>
          <a:custGeom>
            <a:avLst/>
            <a:gdLst>
              <a:gd name="connsiteX0" fmla="*/ 0 w 3981692"/>
              <a:gd name="connsiteY0" fmla="*/ 0 h 2505614"/>
              <a:gd name="connsiteX1" fmla="*/ 3978183 w 3981692"/>
              <a:gd name="connsiteY1" fmla="*/ 0 h 2505614"/>
              <a:gd name="connsiteX2" fmla="*/ 3981692 w 3981692"/>
              <a:gd name="connsiteY2" fmla="*/ 54609 h 2505614"/>
              <a:gd name="connsiteX3" fmla="*/ 862315 w 3981692"/>
              <a:gd name="connsiteY3" fmla="*/ 2505614 h 2505614"/>
              <a:gd name="connsiteX4" fmla="*/ 233652 w 3981692"/>
              <a:gd name="connsiteY4" fmla="*/ 2455818 h 2505614"/>
              <a:gd name="connsiteX5" fmla="*/ 0 w 3981692"/>
              <a:gd name="connsiteY5" fmla="*/ 2408613 h 25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692" h="2505614">
                <a:moveTo>
                  <a:pt x="0" y="0"/>
                </a:moveTo>
                <a:lnTo>
                  <a:pt x="3978183" y="0"/>
                </a:lnTo>
                <a:lnTo>
                  <a:pt x="3981692" y="54609"/>
                </a:lnTo>
                <a:cubicBezTo>
                  <a:pt x="3981692" y="1408262"/>
                  <a:pt x="2585099" y="2505614"/>
                  <a:pt x="862315" y="2505614"/>
                </a:cubicBezTo>
                <a:cubicBezTo>
                  <a:pt x="646967" y="2505614"/>
                  <a:pt x="436716" y="2488468"/>
                  <a:pt x="233652" y="2455818"/>
                </a:cubicBezTo>
                <a:lnTo>
                  <a:pt x="0" y="24086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5" name="Freeform: Shape 44">
            <a:extLst>
              <a:ext uri="{FF2B5EF4-FFF2-40B4-BE49-F238E27FC236}">
                <a16:creationId xmlns:a16="http://schemas.microsoft.com/office/drawing/2014/main" id="{5A1E45B6-C7EC-4687-B8D8-10D1DBC47018}"/>
              </a:ext>
            </a:extLst>
          </p:cNvPr>
          <p:cNvSpPr/>
          <p:nvPr userDrawn="1"/>
        </p:nvSpPr>
        <p:spPr>
          <a:xfrm>
            <a:off x="0" y="-16063"/>
            <a:ext cx="3795148" cy="2242063"/>
          </a:xfrm>
          <a:custGeom>
            <a:avLst/>
            <a:gdLst>
              <a:gd name="connsiteX0" fmla="*/ 0 w 3795148"/>
              <a:gd name="connsiteY0" fmla="*/ 0 h 2242063"/>
              <a:gd name="connsiteX1" fmla="*/ 3795148 w 3795148"/>
              <a:gd name="connsiteY1" fmla="*/ 0 h 2242063"/>
              <a:gd name="connsiteX2" fmla="*/ 3793988 w 3795148"/>
              <a:gd name="connsiteY2" fmla="*/ 18343 h 2242063"/>
              <a:gd name="connsiteX3" fmla="*/ 708660 w 3795148"/>
              <a:gd name="connsiteY3" fmla="*/ 2242063 h 2242063"/>
              <a:gd name="connsiteX4" fmla="*/ 83632 w 3795148"/>
              <a:gd name="connsiteY4" fmla="*/ 2191740 h 2242063"/>
              <a:gd name="connsiteX5" fmla="*/ 0 w 3795148"/>
              <a:gd name="connsiteY5" fmla="*/ 2174565 h 224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5148" h="2242063">
                <a:moveTo>
                  <a:pt x="0" y="0"/>
                </a:moveTo>
                <a:lnTo>
                  <a:pt x="3795148" y="0"/>
                </a:lnTo>
                <a:lnTo>
                  <a:pt x="3793988" y="18343"/>
                </a:lnTo>
                <a:cubicBezTo>
                  <a:pt x="3635169" y="1267374"/>
                  <a:pt x="2314432" y="2242063"/>
                  <a:pt x="708660" y="2242063"/>
                </a:cubicBezTo>
                <a:cubicBezTo>
                  <a:pt x="494557" y="2242063"/>
                  <a:pt x="285522" y="2224735"/>
                  <a:pt x="83632" y="2191740"/>
                </a:cubicBezTo>
                <a:lnTo>
                  <a:pt x="0" y="2174565"/>
                </a:lnTo>
                <a:close/>
              </a:path>
            </a:pathLst>
          </a:custGeom>
          <a:pattFill prst="dkUpDiag">
            <a:fgClr>
              <a:schemeClr val="accent3"/>
            </a:fgClr>
            <a:bgClr>
              <a:schemeClr val="accent3">
                <a:lumMod val="75000"/>
              </a:schemeClr>
            </a:bgClr>
          </a:pattFill>
        </p:spPr>
        <p:txBody>
          <a:bodyPr rot="0" spcFirstLastPara="0" vertOverflow="overflow" horzOverflow="overflow" vert="horz" wrap="square" lIns="91440" tIns="45720" rIns="91440" bIns="45720" numCol="1" spcCol="0" rtlCol="0" fromWordArt="0" anchor="t" anchorCtr="1" forceAA="0" compatLnSpc="1">
            <a:prstTxWarp prst="textNoShape">
              <a:avLst/>
            </a:prstTxWarp>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sp>
        <p:nvSpPr>
          <p:cNvPr id="48" name="Content Placeholder 2">
            <a:extLst>
              <a:ext uri="{FF2B5EF4-FFF2-40B4-BE49-F238E27FC236}">
                <a16:creationId xmlns:a16="http://schemas.microsoft.com/office/drawing/2014/main" id="{E8536E4F-F1FA-484F-8F59-EAADF8904D0B}"/>
              </a:ext>
            </a:extLst>
          </p:cNvPr>
          <p:cNvSpPr>
            <a:spLocks noGrp="1"/>
          </p:cNvSpPr>
          <p:nvPr>
            <p:ph idx="1"/>
          </p:nvPr>
        </p:nvSpPr>
        <p:spPr>
          <a:xfrm>
            <a:off x="838199" y="2346039"/>
            <a:ext cx="10782283" cy="38309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99231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3525520" y="246253"/>
            <a:ext cx="8094972" cy="1738877"/>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4FC3C941-0608-44BE-A293-C20D8B8805D4}"/>
              </a:ext>
            </a:extLst>
          </p:cNvPr>
          <p:cNvSpPr/>
          <p:nvPr userDrawn="1"/>
        </p:nvSpPr>
        <p:spPr>
          <a:xfrm>
            <a:off x="0" y="-1"/>
            <a:ext cx="4587349" cy="2419039"/>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Freeform: Shape 40">
            <a:extLst>
              <a:ext uri="{FF2B5EF4-FFF2-40B4-BE49-F238E27FC236}">
                <a16:creationId xmlns:a16="http://schemas.microsoft.com/office/drawing/2014/main" id="{A7107B1B-15F6-4743-8E90-18A0DC2B964E}"/>
              </a:ext>
            </a:extLst>
          </p:cNvPr>
          <p:cNvSpPr/>
          <p:nvPr userDrawn="1"/>
        </p:nvSpPr>
        <p:spPr>
          <a:xfrm>
            <a:off x="0" y="1"/>
            <a:ext cx="4341402" cy="2228445"/>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rot="0" spcFirstLastPara="0" vertOverflow="overflow" horzOverflow="overflow" vert="horz" wrap="square" lIns="91440" tIns="45720" rIns="91440" bIns="45720" numCol="1" spcCol="0" rtlCol="0" fromWordArt="0" anchor="t" anchorCtr="1" forceAA="0" compatLnSpc="1">
            <a:prstTxWarp prst="textNoShape">
              <a:avLst/>
            </a:prstTxWarp>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sp>
        <p:nvSpPr>
          <p:cNvPr id="20" name="Content Placeholder 2">
            <a:extLst>
              <a:ext uri="{FF2B5EF4-FFF2-40B4-BE49-F238E27FC236}">
                <a16:creationId xmlns:a16="http://schemas.microsoft.com/office/drawing/2014/main" id="{2CACE3D1-F863-4422-B475-730B2AEA7127}"/>
              </a:ext>
            </a:extLst>
          </p:cNvPr>
          <p:cNvSpPr>
            <a:spLocks noGrp="1"/>
          </p:cNvSpPr>
          <p:nvPr>
            <p:ph sz="half" idx="1"/>
          </p:nvPr>
        </p:nvSpPr>
        <p:spPr>
          <a:xfrm>
            <a:off x="838200" y="2437325"/>
            <a:ext cx="5181600" cy="3739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3">
            <a:extLst>
              <a:ext uri="{FF2B5EF4-FFF2-40B4-BE49-F238E27FC236}">
                <a16:creationId xmlns:a16="http://schemas.microsoft.com/office/drawing/2014/main" id="{C6DDB857-67CE-4444-B436-F7A2F6E061D9}"/>
              </a:ext>
            </a:extLst>
          </p:cNvPr>
          <p:cNvSpPr>
            <a:spLocks noGrp="1"/>
          </p:cNvSpPr>
          <p:nvPr>
            <p:ph sz="half" idx="2"/>
          </p:nvPr>
        </p:nvSpPr>
        <p:spPr>
          <a:xfrm>
            <a:off x="6438886" y="2404377"/>
            <a:ext cx="5181600" cy="377258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43220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3525520" y="246253"/>
            <a:ext cx="8094972" cy="1738877"/>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4FC3C941-0608-44BE-A293-C20D8B8805D4}"/>
              </a:ext>
            </a:extLst>
          </p:cNvPr>
          <p:cNvSpPr/>
          <p:nvPr userDrawn="1"/>
        </p:nvSpPr>
        <p:spPr>
          <a:xfrm>
            <a:off x="0" y="-1"/>
            <a:ext cx="4587349" cy="2419039"/>
          </a:xfrm>
          <a:custGeom>
            <a:avLst/>
            <a:gdLst>
              <a:gd name="connsiteX0" fmla="*/ 0 w 4587349"/>
              <a:gd name="connsiteY0" fmla="*/ 0 h 2419039"/>
              <a:gd name="connsiteX1" fmla="*/ 4587349 w 4587349"/>
              <a:gd name="connsiteY1" fmla="*/ 0 h 2419039"/>
              <a:gd name="connsiteX2" fmla="*/ 4562933 w 4587349"/>
              <a:gd name="connsiteY2" fmla="*/ 72160 h 2419039"/>
              <a:gd name="connsiteX3" fmla="*/ 1203311 w 4587349"/>
              <a:gd name="connsiteY3" fmla="*/ 2419039 h 2419039"/>
              <a:gd name="connsiteX4" fmla="*/ 139724 w 4587349"/>
              <a:gd name="connsiteY4" fmla="*/ 2258240 h 2419039"/>
              <a:gd name="connsiteX5" fmla="*/ 0 w 4587349"/>
              <a:gd name="connsiteY5" fmla="*/ 2207100 h 24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349" h="2419039">
                <a:moveTo>
                  <a:pt x="0" y="0"/>
                </a:moveTo>
                <a:lnTo>
                  <a:pt x="4587349" y="0"/>
                </a:lnTo>
                <a:lnTo>
                  <a:pt x="4562933" y="72160"/>
                </a:lnTo>
                <a:cubicBezTo>
                  <a:pt x="4061488" y="1441670"/>
                  <a:pt x="2746538" y="2419039"/>
                  <a:pt x="1203311" y="2419039"/>
                </a:cubicBezTo>
                <a:cubicBezTo>
                  <a:pt x="832937" y="2419039"/>
                  <a:pt x="475711" y="2362743"/>
                  <a:pt x="139724" y="2258240"/>
                </a:cubicBezTo>
                <a:lnTo>
                  <a:pt x="0" y="2207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Freeform: Shape 40">
            <a:extLst>
              <a:ext uri="{FF2B5EF4-FFF2-40B4-BE49-F238E27FC236}">
                <a16:creationId xmlns:a16="http://schemas.microsoft.com/office/drawing/2014/main" id="{A7107B1B-15F6-4743-8E90-18A0DC2B964E}"/>
              </a:ext>
            </a:extLst>
          </p:cNvPr>
          <p:cNvSpPr/>
          <p:nvPr userDrawn="1"/>
        </p:nvSpPr>
        <p:spPr>
          <a:xfrm>
            <a:off x="0" y="1"/>
            <a:ext cx="4341402" cy="2228445"/>
          </a:xfrm>
          <a:custGeom>
            <a:avLst/>
            <a:gdLst>
              <a:gd name="connsiteX0" fmla="*/ 0 w 4341402"/>
              <a:gd name="connsiteY0" fmla="*/ 0 h 2228445"/>
              <a:gd name="connsiteX1" fmla="*/ 4341402 w 4341402"/>
              <a:gd name="connsiteY1" fmla="*/ 0 h 2228445"/>
              <a:gd name="connsiteX2" fmla="*/ 4293306 w 4341402"/>
              <a:gd name="connsiteY2" fmla="*/ 133775 h 2228445"/>
              <a:gd name="connsiteX3" fmla="*/ 1300374 w 4341402"/>
              <a:gd name="connsiteY3" fmla="*/ 2224065 h 2228445"/>
              <a:gd name="connsiteX4" fmla="*/ 1124323 w 4341402"/>
              <a:gd name="connsiteY4" fmla="*/ 2228445 h 2228445"/>
              <a:gd name="connsiteX5" fmla="*/ 1124242 w 4341402"/>
              <a:gd name="connsiteY5" fmla="*/ 2228445 h 2228445"/>
              <a:gd name="connsiteX6" fmla="*/ 948190 w 4341402"/>
              <a:gd name="connsiteY6" fmla="*/ 2224065 h 2228445"/>
              <a:gd name="connsiteX7" fmla="*/ 106705 w 4341402"/>
              <a:gd name="connsiteY7" fmla="*/ 2077045 h 2228445"/>
              <a:gd name="connsiteX8" fmla="*/ 0 w 4341402"/>
              <a:gd name="connsiteY8" fmla="*/ 2041514 h 222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1402" h="2228445">
                <a:moveTo>
                  <a:pt x="0" y="0"/>
                </a:moveTo>
                <a:lnTo>
                  <a:pt x="4341402" y="0"/>
                </a:lnTo>
                <a:lnTo>
                  <a:pt x="4293306" y="133775"/>
                </a:lnTo>
                <a:cubicBezTo>
                  <a:pt x="3804175" y="1311915"/>
                  <a:pt x="2656408" y="2156418"/>
                  <a:pt x="1300374" y="2224065"/>
                </a:cubicBezTo>
                <a:lnTo>
                  <a:pt x="1124323" y="2228445"/>
                </a:lnTo>
                <a:lnTo>
                  <a:pt x="1124242" y="2228445"/>
                </a:lnTo>
                <a:lnTo>
                  <a:pt x="948190" y="2224065"/>
                </a:lnTo>
                <a:cubicBezTo>
                  <a:pt x="656570" y="2209517"/>
                  <a:pt x="374582" y="2159041"/>
                  <a:pt x="106705" y="2077045"/>
                </a:cubicBezTo>
                <a:lnTo>
                  <a:pt x="0" y="2041514"/>
                </a:lnTo>
                <a:close/>
              </a:path>
            </a:pathLst>
          </a:custGeom>
          <a:pattFill prst="dkUpDiag">
            <a:fgClr>
              <a:schemeClr val="accent3"/>
            </a:fgClr>
            <a:bgClr>
              <a:schemeClr val="accent3">
                <a:lumMod val="75000"/>
              </a:schemeClr>
            </a:bgClr>
          </a:pattFill>
        </p:spPr>
        <p:txBody>
          <a:bodyPr rot="0" spcFirstLastPara="0" vertOverflow="overflow" horzOverflow="overflow" vert="horz" wrap="square" lIns="91440" tIns="45720" rIns="91440" bIns="45720" numCol="1" spcCol="0" rtlCol="0" fromWordArt="0" anchor="t" anchorCtr="1" forceAA="0" compatLnSpc="1">
            <a:prstTxWarp prst="textNoShape">
              <a:avLst/>
            </a:prstTxWarp>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sp>
        <p:nvSpPr>
          <p:cNvPr id="29" name="Text Placeholder 2">
            <a:extLst>
              <a:ext uri="{FF2B5EF4-FFF2-40B4-BE49-F238E27FC236}">
                <a16:creationId xmlns:a16="http://schemas.microsoft.com/office/drawing/2014/main" id="{BF7D2858-2046-4CAD-A3EE-D0A4D0F2CA14}"/>
              </a:ext>
            </a:extLst>
          </p:cNvPr>
          <p:cNvSpPr>
            <a:spLocks noGrp="1"/>
          </p:cNvSpPr>
          <p:nvPr>
            <p:ph type="body" idx="1"/>
          </p:nvPr>
        </p:nvSpPr>
        <p:spPr>
          <a:xfrm>
            <a:off x="839788" y="2123331"/>
            <a:ext cx="5157787"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5" name="Content Placeholder 3">
            <a:extLst>
              <a:ext uri="{FF2B5EF4-FFF2-40B4-BE49-F238E27FC236}">
                <a16:creationId xmlns:a16="http://schemas.microsoft.com/office/drawing/2014/main" id="{2A9DBBF8-4A18-4CB1-A8AC-30C9B5308076}"/>
              </a:ext>
            </a:extLst>
          </p:cNvPr>
          <p:cNvSpPr>
            <a:spLocks noGrp="1"/>
          </p:cNvSpPr>
          <p:nvPr>
            <p:ph sz="half" idx="2"/>
          </p:nvPr>
        </p:nvSpPr>
        <p:spPr>
          <a:xfrm>
            <a:off x="839788" y="2839199"/>
            <a:ext cx="5157787"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 name="Text Placeholder 4">
            <a:extLst>
              <a:ext uri="{FF2B5EF4-FFF2-40B4-BE49-F238E27FC236}">
                <a16:creationId xmlns:a16="http://schemas.microsoft.com/office/drawing/2014/main" id="{D3E81B2D-A79D-4DC3-B7DF-1E1E0F58E481}"/>
              </a:ext>
            </a:extLst>
          </p:cNvPr>
          <p:cNvSpPr>
            <a:spLocks noGrp="1"/>
          </p:cNvSpPr>
          <p:nvPr>
            <p:ph type="body" sz="quarter" idx="3"/>
          </p:nvPr>
        </p:nvSpPr>
        <p:spPr>
          <a:xfrm>
            <a:off x="6437304" y="2123331"/>
            <a:ext cx="5183188" cy="6266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7" name="Content Placeholder 5">
            <a:extLst>
              <a:ext uri="{FF2B5EF4-FFF2-40B4-BE49-F238E27FC236}">
                <a16:creationId xmlns:a16="http://schemas.microsoft.com/office/drawing/2014/main" id="{8C0B65ED-88D9-4E01-AD11-24590E2C7EF7}"/>
              </a:ext>
            </a:extLst>
          </p:cNvPr>
          <p:cNvSpPr>
            <a:spLocks noGrp="1"/>
          </p:cNvSpPr>
          <p:nvPr>
            <p:ph sz="quarter" idx="4"/>
          </p:nvPr>
        </p:nvSpPr>
        <p:spPr>
          <a:xfrm>
            <a:off x="6437304" y="2839199"/>
            <a:ext cx="5183188" cy="33504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90937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A53B37E2-51CB-4B16-865A-4404D1562370}"/>
              </a:ext>
            </a:extLst>
          </p:cNvPr>
          <p:cNvSpPr/>
          <p:nvPr/>
        </p:nvSpPr>
        <p:spPr>
          <a:xfrm>
            <a:off x="5323076" y="997893"/>
            <a:ext cx="6868924" cy="5860108"/>
          </a:xfrm>
          <a:custGeom>
            <a:avLst/>
            <a:gdLst>
              <a:gd name="connsiteX0" fmla="*/ 3874977 w 6868924"/>
              <a:gd name="connsiteY0" fmla="*/ 0 h 5860108"/>
              <a:gd name="connsiteX1" fmla="*/ 6865098 w 6868924"/>
              <a:gd name="connsiteY1" fmla="*/ 1410132 h 5860108"/>
              <a:gd name="connsiteX2" fmla="*/ 6868924 w 6868924"/>
              <a:gd name="connsiteY2" fmla="*/ 1415249 h 5860108"/>
              <a:gd name="connsiteX3" fmla="*/ 6868924 w 6868924"/>
              <a:gd name="connsiteY3" fmla="*/ 5860108 h 5860108"/>
              <a:gd name="connsiteX4" fmla="*/ 551579 w 6868924"/>
              <a:gd name="connsiteY4" fmla="*/ 5860108 h 5860108"/>
              <a:gd name="connsiteX5" fmla="*/ 467689 w 6868924"/>
              <a:gd name="connsiteY5" fmla="*/ 5722022 h 5860108"/>
              <a:gd name="connsiteX6" fmla="*/ 0 w 6868924"/>
              <a:gd name="connsiteY6" fmla="*/ 3874977 h 5860108"/>
              <a:gd name="connsiteX7" fmla="*/ 3874977 w 6868924"/>
              <a:gd name="connsiteY7" fmla="*/ 0 h 586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5860108">
                <a:moveTo>
                  <a:pt x="3874977" y="0"/>
                </a:moveTo>
                <a:cubicBezTo>
                  <a:pt x="5078778" y="0"/>
                  <a:pt x="6154370" y="548929"/>
                  <a:pt x="6865098" y="1410132"/>
                </a:cubicBezTo>
                <a:lnTo>
                  <a:pt x="6868924" y="1415249"/>
                </a:lnTo>
                <a:lnTo>
                  <a:pt x="6868924" y="5860108"/>
                </a:lnTo>
                <a:lnTo>
                  <a:pt x="551579" y="5860108"/>
                </a:lnTo>
                <a:lnTo>
                  <a:pt x="467689" y="5722022"/>
                </a:lnTo>
                <a:cubicBezTo>
                  <a:pt x="169423" y="5172963"/>
                  <a:pt x="0" y="4543756"/>
                  <a:pt x="0" y="3874977"/>
                </a:cubicBezTo>
                <a:cubicBezTo>
                  <a:pt x="0" y="1734886"/>
                  <a:pt x="1734886" y="0"/>
                  <a:pt x="38749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9" name="Picture Placeholder 28">
            <a:extLst>
              <a:ext uri="{FF2B5EF4-FFF2-40B4-BE49-F238E27FC236}">
                <a16:creationId xmlns:a16="http://schemas.microsoft.com/office/drawing/2014/main" id="{9BB6343A-FD10-4841-94C8-487A8E7E71C7}"/>
              </a:ext>
            </a:extLst>
          </p:cNvPr>
          <p:cNvSpPr>
            <a:spLocks noGrp="1"/>
          </p:cNvSpPr>
          <p:nvPr userDrawn="1">
            <p:ph type="pic" sz="quarter" idx="14" hasCustomPrompt="1"/>
          </p:nvPr>
        </p:nvSpPr>
        <p:spPr>
          <a:xfrm>
            <a:off x="5576326" y="1251144"/>
            <a:ext cx="6615674" cy="5625145"/>
          </a:xfrm>
          <a:custGeom>
            <a:avLst/>
            <a:gdLst>
              <a:gd name="connsiteX0" fmla="*/ 3621727 w 6615674"/>
              <a:gd name="connsiteY0" fmla="*/ 0 h 5625145"/>
              <a:gd name="connsiteX1" fmla="*/ 6416428 w 6615674"/>
              <a:gd name="connsiteY1" fmla="*/ 1317972 h 5625145"/>
              <a:gd name="connsiteX2" fmla="*/ 6615674 w 6615674"/>
              <a:gd name="connsiteY2" fmla="*/ 1584421 h 5625145"/>
              <a:gd name="connsiteX3" fmla="*/ 6615674 w 6615674"/>
              <a:gd name="connsiteY3" fmla="*/ 5625145 h 5625145"/>
              <a:gd name="connsiteX4" fmla="*/ 605458 w 6615674"/>
              <a:gd name="connsiteY4" fmla="*/ 5625145 h 5625145"/>
              <a:gd name="connsiteX5" fmla="*/ 437123 w 6615674"/>
              <a:gd name="connsiteY5" fmla="*/ 5348058 h 5625145"/>
              <a:gd name="connsiteX6" fmla="*/ 0 w 6615674"/>
              <a:gd name="connsiteY6" fmla="*/ 3621727 h 5625145"/>
              <a:gd name="connsiteX7" fmla="*/ 3621727 w 6615674"/>
              <a:gd name="connsiteY7" fmla="*/ 0 h 56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625145">
                <a:moveTo>
                  <a:pt x="3621727" y="0"/>
                </a:moveTo>
                <a:cubicBezTo>
                  <a:pt x="4746854" y="0"/>
                  <a:pt x="5752150" y="513054"/>
                  <a:pt x="6416428" y="1317972"/>
                </a:cubicBezTo>
                <a:lnTo>
                  <a:pt x="6615674" y="1584421"/>
                </a:lnTo>
                <a:lnTo>
                  <a:pt x="6615674" y="5625145"/>
                </a:lnTo>
                <a:lnTo>
                  <a:pt x="605458" y="5625145"/>
                </a:lnTo>
                <a:lnTo>
                  <a:pt x="437123" y="5348058"/>
                </a:lnTo>
                <a:cubicBezTo>
                  <a:pt x="158350" y="4834883"/>
                  <a:pt x="0" y="4246798"/>
                  <a:pt x="0" y="3621727"/>
                </a:cubicBezTo>
                <a:cubicBezTo>
                  <a:pt x="0" y="1621502"/>
                  <a:pt x="1621502" y="0"/>
                  <a:pt x="3621727" y="0"/>
                </a:cubicBezTo>
                <a:close/>
              </a:path>
            </a:pathLst>
          </a:custGeom>
          <a:pattFill prst="dkUpDiag">
            <a:fgClr>
              <a:schemeClr val="accent3"/>
            </a:fgClr>
            <a:bgClr>
              <a:schemeClr val="accent3">
                <a:lumMod val="75000"/>
              </a:schemeClr>
            </a:bgClr>
          </a:pattFill>
        </p:spPr>
        <p:txBody>
          <a:bodyPr vert="horz" wrap="square" lIns="274320" tIns="64008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640079" y="504419"/>
            <a:ext cx="5144927"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p:ph type="body" sz="quarter" idx="15"/>
          </p:nvPr>
        </p:nvSpPr>
        <p:spPr>
          <a:xfrm>
            <a:off x="640080" y="2526124"/>
            <a:ext cx="3801966" cy="3653188"/>
          </a:xfrm>
        </p:spPr>
        <p:txBody>
          <a:bodyPr vert="horz" lIns="0" tIns="0" rIns="0" bIns="0" rtlCol="0">
            <a:noAutofit/>
          </a:bodyPr>
          <a:lstStyle>
            <a:lvl1pPr marL="0" indent="0">
              <a:lnSpc>
                <a:spcPct val="95000"/>
              </a:lnSpc>
              <a:spcBef>
                <a:spcPts val="600"/>
              </a:spcBef>
              <a:spcAft>
                <a:spcPts val="600"/>
              </a:spcAft>
              <a:buNone/>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Tree>
    <p:extLst>
      <p:ext uri="{BB962C8B-B14F-4D97-AF65-F5344CB8AC3E}">
        <p14:creationId xmlns:p14="http://schemas.microsoft.com/office/powerpoint/2010/main" val="40363553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1" name="Freeform: Shape 20">
            <a:extLst>
              <a:ext uri="{FF2B5EF4-FFF2-40B4-BE49-F238E27FC236}">
                <a16:creationId xmlns:a16="http://schemas.microsoft.com/office/drawing/2014/main" id="{76ABD40F-74C4-48BF-BEBE-FD456D424166}"/>
              </a:ext>
            </a:extLst>
          </p:cNvPr>
          <p:cNvSpPr/>
          <p:nvPr userDrawn="1"/>
        </p:nvSpPr>
        <p:spPr>
          <a:xfrm>
            <a:off x="4846320" y="0"/>
            <a:ext cx="7345680" cy="6907322"/>
          </a:xfrm>
          <a:custGeom>
            <a:avLst/>
            <a:gdLst>
              <a:gd name="connsiteX0" fmla="*/ 3543489 w 7345680"/>
              <a:gd name="connsiteY0" fmla="*/ 0 h 6907322"/>
              <a:gd name="connsiteX1" fmla="*/ 5432871 w 7345680"/>
              <a:gd name="connsiteY1" fmla="*/ 0 h 6907322"/>
              <a:gd name="connsiteX2" fmla="*/ 5609846 w 7345680"/>
              <a:gd name="connsiteY2" fmla="*/ 40446 h 6907322"/>
              <a:gd name="connsiteX3" fmla="*/ 7343079 w 7345680"/>
              <a:gd name="connsiteY3" fmla="*/ 915371 h 6907322"/>
              <a:gd name="connsiteX4" fmla="*/ 7345680 w 7345680"/>
              <a:gd name="connsiteY4" fmla="*/ 917602 h 6907322"/>
              <a:gd name="connsiteX5" fmla="*/ 7345680 w 7345680"/>
              <a:gd name="connsiteY5" fmla="*/ 6907322 h 6907322"/>
              <a:gd name="connsiteX6" fmla="*/ 822371 w 7345680"/>
              <a:gd name="connsiteY6" fmla="*/ 6907322 h 6907322"/>
              <a:gd name="connsiteX7" fmla="*/ 766511 w 7345680"/>
              <a:gd name="connsiteY7" fmla="*/ 6829539 h 6907322"/>
              <a:gd name="connsiteX8" fmla="*/ 0 w 7345680"/>
              <a:gd name="connsiteY8" fmla="*/ 4344739 h 6907322"/>
              <a:gd name="connsiteX9" fmla="*/ 3366514 w 7345680"/>
              <a:gd name="connsiteY9" fmla="*/ 40446 h 690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5680" h="6907322">
                <a:moveTo>
                  <a:pt x="3543489" y="0"/>
                </a:moveTo>
                <a:lnTo>
                  <a:pt x="5432871" y="0"/>
                </a:lnTo>
                <a:lnTo>
                  <a:pt x="5609846" y="40446"/>
                </a:lnTo>
                <a:cubicBezTo>
                  <a:pt x="6255171" y="204854"/>
                  <a:pt x="6844336" y="507805"/>
                  <a:pt x="7343079" y="915371"/>
                </a:cubicBezTo>
                <a:lnTo>
                  <a:pt x="7345680" y="917602"/>
                </a:lnTo>
                <a:lnTo>
                  <a:pt x="7345680" y="6907322"/>
                </a:lnTo>
                <a:lnTo>
                  <a:pt x="822371" y="6907322"/>
                </a:lnTo>
                <a:lnTo>
                  <a:pt x="766511" y="6829539"/>
                </a:lnTo>
                <a:cubicBezTo>
                  <a:pt x="282576" y="6120238"/>
                  <a:pt x="0" y="5265165"/>
                  <a:pt x="0" y="4344739"/>
                </a:cubicBezTo>
                <a:cubicBezTo>
                  <a:pt x="0" y="2273781"/>
                  <a:pt x="1430540" y="533670"/>
                  <a:pt x="3366514" y="40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7271D27F-F18F-48D4-ABF0-157A76F8D909}"/>
              </a:ext>
            </a:extLst>
          </p:cNvPr>
          <p:cNvSpPr/>
          <p:nvPr userDrawn="1"/>
        </p:nvSpPr>
        <p:spPr>
          <a:xfrm>
            <a:off x="0" y="0"/>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839788" y="504419"/>
            <a:ext cx="4006532"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8" name="Freeform: Shape 17">
            <a:extLst>
              <a:ext uri="{FF2B5EF4-FFF2-40B4-BE49-F238E27FC236}">
                <a16:creationId xmlns:a16="http://schemas.microsoft.com/office/drawing/2014/main" id="{298BAA80-2B02-4FB1-AE39-6D8426AB4FB7}"/>
              </a:ext>
            </a:extLst>
          </p:cNvPr>
          <p:cNvSpPr/>
          <p:nvPr userDrawn="1"/>
        </p:nvSpPr>
        <p:spPr>
          <a:xfrm>
            <a:off x="5323076" y="314025"/>
            <a:ext cx="6868924" cy="6593297"/>
          </a:xfrm>
          <a:custGeom>
            <a:avLst/>
            <a:gdLst>
              <a:gd name="connsiteX0" fmla="*/ 4079984 w 6868924"/>
              <a:gd name="connsiteY0" fmla="*/ 0 h 6593297"/>
              <a:gd name="connsiteX1" fmla="*/ 6675233 w 6868924"/>
              <a:gd name="connsiteY1" fmla="*/ 931670 h 6593297"/>
              <a:gd name="connsiteX2" fmla="*/ 6868924 w 6868924"/>
              <a:gd name="connsiteY2" fmla="*/ 1107709 h 6593297"/>
              <a:gd name="connsiteX3" fmla="*/ 6868924 w 6868924"/>
              <a:gd name="connsiteY3" fmla="*/ 6593297 h 6593297"/>
              <a:gd name="connsiteX4" fmla="*/ 867282 w 6868924"/>
              <a:gd name="connsiteY4" fmla="*/ 6593297 h 6593297"/>
              <a:gd name="connsiteX5" fmla="*/ 810549 w 6868924"/>
              <a:gd name="connsiteY5" fmla="*/ 6521104 h 6593297"/>
              <a:gd name="connsiteX6" fmla="*/ 0 w 6868924"/>
              <a:gd name="connsiteY6" fmla="*/ 4079984 h 6593297"/>
              <a:gd name="connsiteX7" fmla="*/ 4079984 w 6868924"/>
              <a:gd name="connsiteY7" fmla="*/ 0 h 659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8924" h="6593297">
                <a:moveTo>
                  <a:pt x="4079984" y="0"/>
                </a:moveTo>
                <a:cubicBezTo>
                  <a:pt x="5065808" y="0"/>
                  <a:pt x="5969971" y="349636"/>
                  <a:pt x="6675233" y="931670"/>
                </a:cubicBezTo>
                <a:lnTo>
                  <a:pt x="6868924" y="1107709"/>
                </a:lnTo>
                <a:lnTo>
                  <a:pt x="6868924" y="6593297"/>
                </a:lnTo>
                <a:lnTo>
                  <a:pt x="867282" y="6593297"/>
                </a:lnTo>
                <a:lnTo>
                  <a:pt x="810549" y="6521104"/>
                </a:lnTo>
                <a:cubicBezTo>
                  <a:pt x="301472" y="5840388"/>
                  <a:pt x="0" y="4995393"/>
                  <a:pt x="0" y="4079984"/>
                </a:cubicBezTo>
                <a:cubicBezTo>
                  <a:pt x="0" y="1826671"/>
                  <a:pt x="1826671" y="0"/>
                  <a:pt x="4079984" y="0"/>
                </a:cubicBezTo>
                <a:close/>
              </a:path>
            </a:pathLst>
          </a:custGeom>
          <a:pattFill prst="dkUpDiag">
            <a:fgClr>
              <a:schemeClr val="accent3"/>
            </a:fgClr>
            <a:bgClr>
              <a:schemeClr val="accent3">
                <a:lumMod val="75000"/>
              </a:schemeClr>
            </a:bgClr>
          </a:pattFill>
        </p:spPr>
        <p:txBody>
          <a:bodyPr vert="horz" wrap="square" lIns="274320" tIns="640080" rIns="91440" bIns="45720" rtlCol="0" anchor="t" anchorCtr="1">
            <a:noAutofit/>
          </a:bodyPr>
          <a:lstStyle/>
          <a:p>
            <a:pPr lvl="0" indent="0" algn="ctr">
              <a:lnSpc>
                <a:spcPct val="90000"/>
              </a:lnSpc>
              <a:spcBef>
                <a:spcPts val="1000"/>
              </a:spcBef>
              <a:buFont typeface="Arial" panose="020B0604020202020204" pitchFamily="34" charset="0"/>
              <a:buNone/>
            </a:pPr>
            <a:endParaRPr lang="en-US" sz="1600" noProof="0" dirty="0">
              <a:solidFill>
                <a:schemeClr val="bg1"/>
              </a:solidFill>
              <a:cs typeface="Arial" panose="020B0604020202020204" pitchFamily="34" charset="0"/>
            </a:endParaRPr>
          </a:p>
        </p:txBody>
      </p:sp>
      <p:sp>
        <p:nvSpPr>
          <p:cNvPr id="22" name="Content Placeholder 2">
            <a:extLst>
              <a:ext uri="{FF2B5EF4-FFF2-40B4-BE49-F238E27FC236}">
                <a16:creationId xmlns:a16="http://schemas.microsoft.com/office/drawing/2014/main" id="{B7859439-9F65-4FE4-AFB1-B03529453190}"/>
              </a:ext>
            </a:extLst>
          </p:cNvPr>
          <p:cNvSpPr>
            <a:spLocks noGrp="1"/>
          </p:cNvSpPr>
          <p:nvPr>
            <p:ph idx="1"/>
          </p:nvPr>
        </p:nvSpPr>
        <p:spPr>
          <a:xfrm>
            <a:off x="6635592" y="1480710"/>
            <a:ext cx="5144928" cy="4698602"/>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3">
            <a:extLst>
              <a:ext uri="{FF2B5EF4-FFF2-40B4-BE49-F238E27FC236}">
                <a16:creationId xmlns:a16="http://schemas.microsoft.com/office/drawing/2014/main" id="{02002298-DFBB-481C-BB65-B2B03B0D823A}"/>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2332965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AA00B8F-30F3-4771-B340-04E5180F24CB}"/>
              </a:ext>
            </a:extLst>
          </p:cNvPr>
          <p:cNvGrpSpPr/>
          <p:nvPr userDrawn="1"/>
        </p:nvGrpSpPr>
        <p:grpSpPr>
          <a:xfrm flipV="1">
            <a:off x="0" y="2404423"/>
            <a:ext cx="12192000" cy="4453577"/>
            <a:chOff x="0" y="-277094"/>
            <a:chExt cx="12192000" cy="5876838"/>
          </a:xfrm>
          <a:solidFill>
            <a:schemeClr val="bg2">
              <a:alpha val="25000"/>
            </a:schemeClr>
          </a:solidFill>
        </p:grpSpPr>
        <p:sp>
          <p:nvSpPr>
            <p:cNvPr id="21" name="Rectangle 20">
              <a:extLst>
                <a:ext uri="{FF2B5EF4-FFF2-40B4-BE49-F238E27FC236}">
                  <a16:creationId xmlns:a16="http://schemas.microsoft.com/office/drawing/2014/main" id="{20208B4A-3F77-46D6-894B-E1FDAD5EF77C}"/>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9049B3A7-D7B3-4DED-82EF-7949C06DB4B2}"/>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97420EFC-AB3B-4D30-9B82-F93818D68456}"/>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2E1AA950-E9D5-45D2-8DDB-2561BFC6C290}"/>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9C364EA4-EB4C-4EBE-80D3-A6661DD396D5}"/>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DF822B4B-4ECC-46E0-98C4-8752755855BC}"/>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2B596D7-82DB-44A2-9A85-2074FFBDDA1F}"/>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Rectangle 32">
            <a:extLst>
              <a:ext uri="{FF2B5EF4-FFF2-40B4-BE49-F238E27FC236}">
                <a16:creationId xmlns:a16="http://schemas.microsoft.com/office/drawing/2014/main" id="{5469995F-A28F-40A2-AB9B-09ACC9FB0598}"/>
              </a:ext>
            </a:extLst>
          </p:cNvPr>
          <p:cNvSpPr/>
          <p:nvPr userDrawn="1"/>
        </p:nvSpPr>
        <p:spPr>
          <a:xfrm flipV="1">
            <a:off x="0" y="0"/>
            <a:ext cx="12192000" cy="6539124"/>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4" name="Straight Connector 33">
            <a:extLst>
              <a:ext uri="{FF2B5EF4-FFF2-40B4-BE49-F238E27FC236}">
                <a16:creationId xmlns:a16="http://schemas.microsoft.com/office/drawing/2014/main" id="{B0FA4ECA-2E91-495E-BD1A-B2CAEE758E77}"/>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734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0366548-4EF4-43F2-B962-4877DFA6266C}" type="datetime1">
              <a:rPr lang="en-US" smtClean="0"/>
              <a:t>6/22/2022</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4710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1"/>
            <a:ext cx="12192000" cy="6858000"/>
          </a:xfrm>
          <a:prstGeom prst="rect">
            <a:avLst/>
          </a:prstGeom>
          <a:gradFill>
            <a:gsLst>
              <a:gs pos="0">
                <a:schemeClr val="bg1">
                  <a:alpha val="0"/>
                </a:schemeClr>
              </a:gs>
              <a:gs pos="52000">
                <a:srgbClr val="FFFFFF">
                  <a:alpha val="70000"/>
                </a:srgbClr>
              </a:gs>
              <a:gs pos="9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Freeform: Shape 37">
            <a:extLst>
              <a:ext uri="{FF2B5EF4-FFF2-40B4-BE49-F238E27FC236}">
                <a16:creationId xmlns:a16="http://schemas.microsoft.com/office/drawing/2014/main" id="{50027EDB-1D1D-4165-80FC-FDCCD04FF30D}"/>
              </a:ext>
            </a:extLst>
          </p:cNvPr>
          <p:cNvSpPr/>
          <p:nvPr userDrawn="1"/>
        </p:nvSpPr>
        <p:spPr>
          <a:xfrm>
            <a:off x="-1" y="1"/>
            <a:ext cx="4779964" cy="6413064"/>
          </a:xfrm>
          <a:custGeom>
            <a:avLst/>
            <a:gdLst>
              <a:gd name="connsiteX0" fmla="*/ 0 w 4779964"/>
              <a:gd name="connsiteY0" fmla="*/ 0 h 6413064"/>
              <a:gd name="connsiteX1" fmla="*/ 3376101 w 4779964"/>
              <a:gd name="connsiteY1" fmla="*/ 0 h 6413064"/>
              <a:gd name="connsiteX2" fmla="*/ 3478395 w 4779964"/>
              <a:gd name="connsiteY2" fmla="*/ 76494 h 6413064"/>
              <a:gd name="connsiteX3" fmla="*/ 4779964 w 4779964"/>
              <a:gd name="connsiteY3" fmla="*/ 2836412 h 6413064"/>
              <a:gd name="connsiteX4" fmla="*/ 1203312 w 4779964"/>
              <a:gd name="connsiteY4" fmla="*/ 6413064 h 6413064"/>
              <a:gd name="connsiteX5" fmla="*/ 139725 w 4779964"/>
              <a:gd name="connsiteY5" fmla="*/ 6252265 h 6413064"/>
              <a:gd name="connsiteX6" fmla="*/ 0 w 4779964"/>
              <a:gd name="connsiteY6" fmla="*/ 6204987 h 64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964" h="6413064">
                <a:moveTo>
                  <a:pt x="0" y="0"/>
                </a:moveTo>
                <a:lnTo>
                  <a:pt x="3376101" y="0"/>
                </a:lnTo>
                <a:lnTo>
                  <a:pt x="3478395" y="76494"/>
                </a:lnTo>
                <a:cubicBezTo>
                  <a:pt x="4273296" y="732504"/>
                  <a:pt x="4779964" y="1725289"/>
                  <a:pt x="4779964" y="2836412"/>
                </a:cubicBezTo>
                <a:cubicBezTo>
                  <a:pt x="4779964" y="4811742"/>
                  <a:pt x="3178642" y="6413064"/>
                  <a:pt x="1203312" y="6413064"/>
                </a:cubicBezTo>
                <a:cubicBezTo>
                  <a:pt x="832938" y="6413064"/>
                  <a:pt x="475712" y="6356768"/>
                  <a:pt x="139725" y="6252265"/>
                </a:cubicBezTo>
                <a:lnTo>
                  <a:pt x="0" y="62049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40" name="Picture Placeholder 39">
            <a:extLst>
              <a:ext uri="{FF2B5EF4-FFF2-40B4-BE49-F238E27FC236}">
                <a16:creationId xmlns:a16="http://schemas.microsoft.com/office/drawing/2014/main" id="{5588DAC9-9605-47F7-AA27-84E30747CFFD}"/>
              </a:ext>
            </a:extLst>
          </p:cNvPr>
          <p:cNvSpPr>
            <a:spLocks noGrp="1"/>
          </p:cNvSpPr>
          <p:nvPr userDrawn="1">
            <p:ph type="pic" sz="quarter" idx="14" hasCustomPrompt="1"/>
          </p:nvPr>
        </p:nvSpPr>
        <p:spPr>
          <a:xfrm>
            <a:off x="-1" y="2"/>
            <a:ext cx="4546212" cy="6179311"/>
          </a:xfrm>
          <a:custGeom>
            <a:avLst/>
            <a:gdLst>
              <a:gd name="connsiteX0" fmla="*/ 0 w 4546212"/>
              <a:gd name="connsiteY0" fmla="*/ 0 h 6179311"/>
              <a:gd name="connsiteX1" fmla="*/ 2966308 w 4546212"/>
              <a:gd name="connsiteY1" fmla="*/ 0 h 6179311"/>
              <a:gd name="connsiteX2" fmla="*/ 3072360 w 4546212"/>
              <a:gd name="connsiteY2" fmla="*/ 64428 h 6179311"/>
              <a:gd name="connsiteX3" fmla="*/ 4546212 w 4546212"/>
              <a:gd name="connsiteY3" fmla="*/ 2836412 h 6179311"/>
              <a:gd name="connsiteX4" fmla="*/ 1203313 w 4546212"/>
              <a:gd name="connsiteY4" fmla="*/ 6179311 h 6179311"/>
              <a:gd name="connsiteX5" fmla="*/ 53912 w 4546212"/>
              <a:gd name="connsiteY5" fmla="*/ 5976465 h 6179311"/>
              <a:gd name="connsiteX6" fmla="*/ 0 w 4546212"/>
              <a:gd name="connsiteY6" fmla="*/ 5955208 h 617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6212" h="6179311">
                <a:moveTo>
                  <a:pt x="0" y="0"/>
                </a:moveTo>
                <a:lnTo>
                  <a:pt x="2966308" y="0"/>
                </a:lnTo>
                <a:lnTo>
                  <a:pt x="3072360" y="64428"/>
                </a:lnTo>
                <a:cubicBezTo>
                  <a:pt x="3961577" y="665171"/>
                  <a:pt x="4546212" y="1682517"/>
                  <a:pt x="4546212" y="2836412"/>
                </a:cubicBezTo>
                <a:cubicBezTo>
                  <a:pt x="4546212" y="4682644"/>
                  <a:pt x="3049545" y="6179311"/>
                  <a:pt x="1203313" y="6179311"/>
                </a:cubicBezTo>
                <a:cubicBezTo>
                  <a:pt x="799450" y="6179311"/>
                  <a:pt x="412314" y="6107693"/>
                  <a:pt x="53912" y="5976465"/>
                </a:cubicBezTo>
                <a:lnTo>
                  <a:pt x="0" y="5955208"/>
                </a:lnTo>
                <a:close/>
              </a:path>
            </a:pathLst>
          </a:custGeom>
          <a:pattFill prst="dkUpDiag">
            <a:fgClr>
              <a:schemeClr val="accent3"/>
            </a:fgClr>
            <a:bgClr>
              <a:schemeClr val="accent3">
                <a:lumMod val="75000"/>
              </a:schemeClr>
            </a:bgClr>
          </a:pattFill>
        </p:spPr>
        <p:txBody>
          <a:bodyPr vert="horz" wrap="square" lIns="0" tIns="1097280" rIns="91440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p:ph type="title" hasCustomPrompt="1"/>
          </p:nvPr>
        </p:nvSpPr>
        <p:spPr>
          <a:xfrm>
            <a:off x="5215796" y="504419"/>
            <a:ext cx="6404696"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23" name="Oval 22">
            <a:extLst>
              <a:ext uri="{FF2B5EF4-FFF2-40B4-BE49-F238E27FC236}">
                <a16:creationId xmlns:a16="http://schemas.microsoft.com/office/drawing/2014/main" id="{1CB2E658-DE02-4D14-8415-C9DDE61D9C38}"/>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7E270D38-BDD4-4090-8678-9B54159F673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Slide Number Placeholder 13">
            <a:extLst>
              <a:ext uri="{FF2B5EF4-FFF2-40B4-BE49-F238E27FC236}">
                <a16:creationId xmlns:a16="http://schemas.microsoft.com/office/drawing/2014/main" id="{6CBA0A2A-9DE2-4857-B906-40C2FAD631A5}"/>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30" name="Straight Connector 29">
            <a:extLst>
              <a:ext uri="{FF2B5EF4-FFF2-40B4-BE49-F238E27FC236}">
                <a16:creationId xmlns:a16="http://schemas.microsoft.com/office/drawing/2014/main" id="{59FC3108-6645-447A-94B4-5B886047C764}"/>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59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46E28EA1-BCC2-4050-9EF6-2DEC8C3B8E8C}" type="datetime1">
              <a:rPr lang="en-US" smtClean="0"/>
              <a:t>6/22/2022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26740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a:off x="0" y="0"/>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a:off x="0" y="1"/>
            <a:ext cx="12192000" cy="6858000"/>
          </a:xfrm>
          <a:prstGeom prst="rect">
            <a:avLst/>
          </a:prstGeom>
          <a:gradFill>
            <a:gsLst>
              <a:gs pos="0">
                <a:schemeClr val="bg1">
                  <a:alpha val="0"/>
                </a:schemeClr>
              </a:gs>
              <a:gs pos="41500">
                <a:srgbClr val="FFFFFF">
                  <a:alpha val="70000"/>
                </a:srgbClr>
              </a:gs>
              <a:gs pos="8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675D2485-288B-4C04-96B9-2B4A313C8922}"/>
              </a:ext>
            </a:extLst>
          </p:cNvPr>
          <p:cNvSpPr/>
          <p:nvPr/>
        </p:nvSpPr>
        <p:spPr>
          <a:xfrm>
            <a:off x="6493691" y="106341"/>
            <a:ext cx="5641826" cy="5641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icture Placeholder 21">
            <a:extLst>
              <a:ext uri="{FF2B5EF4-FFF2-40B4-BE49-F238E27FC236}">
                <a16:creationId xmlns:a16="http://schemas.microsoft.com/office/drawing/2014/main" id="{394F1CF1-D3A9-4DFB-9554-856AA539DB29}"/>
              </a:ext>
            </a:extLst>
          </p:cNvPr>
          <p:cNvSpPr>
            <a:spLocks noGrp="1"/>
          </p:cNvSpPr>
          <p:nvPr userDrawn="1">
            <p:ph type="pic" sz="quarter" idx="14" hasCustomPrompt="1"/>
          </p:nvPr>
        </p:nvSpPr>
        <p:spPr>
          <a:xfrm>
            <a:off x="6706226" y="318876"/>
            <a:ext cx="5221224" cy="5221224"/>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userDrawn="1">
            <p:ph type="title" hasCustomPrompt="1"/>
          </p:nvPr>
        </p:nvSpPr>
        <p:spPr>
          <a:xfrm>
            <a:off x="640079" y="504419"/>
            <a:ext cx="5910095"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userDrawn="1">
            <p:ph type="body" sz="quarter" idx="15"/>
          </p:nvPr>
        </p:nvSpPr>
        <p:spPr>
          <a:xfrm>
            <a:off x="640080" y="2526124"/>
            <a:ext cx="2651760" cy="3653188"/>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3" name="Oval 22">
            <a:extLst>
              <a:ext uri="{FF2B5EF4-FFF2-40B4-BE49-F238E27FC236}">
                <a16:creationId xmlns:a16="http://schemas.microsoft.com/office/drawing/2014/main" id="{87852F8E-63AE-43DD-809C-B8606D34592B}"/>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5" name="Straight Connector 24">
            <a:extLst>
              <a:ext uri="{FF2B5EF4-FFF2-40B4-BE49-F238E27FC236}">
                <a16:creationId xmlns:a16="http://schemas.microsoft.com/office/drawing/2014/main" id="{4EA561C2-BA65-46C4-BE8C-1A7497E8844A}"/>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8" name="Slide Number Placeholder 13">
            <a:extLst>
              <a:ext uri="{FF2B5EF4-FFF2-40B4-BE49-F238E27FC236}">
                <a16:creationId xmlns:a16="http://schemas.microsoft.com/office/drawing/2014/main" id="{CE1FD2D3-33AB-45C8-8460-A53DA1178B54}"/>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29" name="Straight Connector 28">
            <a:extLst>
              <a:ext uri="{FF2B5EF4-FFF2-40B4-BE49-F238E27FC236}">
                <a16:creationId xmlns:a16="http://schemas.microsoft.com/office/drawing/2014/main" id="{985E165C-C0B1-4DBC-9626-FFD61EB2A3C6}"/>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591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7922399-8F89-408C-9341-D40CA0241FCA}"/>
              </a:ext>
            </a:extLst>
          </p:cNvPr>
          <p:cNvGrpSpPr/>
          <p:nvPr userDrawn="1"/>
        </p:nvGrpSpPr>
        <p:grpSpPr>
          <a:xfrm flipV="1">
            <a:off x="0" y="2404423"/>
            <a:ext cx="12192000" cy="4453577"/>
            <a:chOff x="0" y="-277094"/>
            <a:chExt cx="12192000" cy="5876838"/>
          </a:xfrm>
          <a:solidFill>
            <a:schemeClr val="bg2">
              <a:alpha val="25000"/>
            </a:schemeClr>
          </a:solidFill>
        </p:grpSpPr>
        <p:sp>
          <p:nvSpPr>
            <p:cNvPr id="5" name="Rectangle 4">
              <a:extLst>
                <a:ext uri="{FF2B5EF4-FFF2-40B4-BE49-F238E27FC236}">
                  <a16:creationId xmlns:a16="http://schemas.microsoft.com/office/drawing/2014/main" id="{15EAD396-D3B3-4625-ACBD-8DCCDF68C02E}"/>
                </a:ext>
              </a:extLst>
            </p:cNvPr>
            <p:cNvSpPr/>
            <p:nvPr/>
          </p:nvSpPr>
          <p:spPr>
            <a:xfrm>
              <a:off x="0" y="1811086"/>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3D2C31EA-DE60-4B04-A0E7-EDD781F8A5ED}"/>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F2826666-F495-4F73-9C0B-BC35C12A04E5}"/>
                </a:ext>
              </a:extLst>
            </p:cNvPr>
            <p:cNvSpPr/>
            <p:nvPr/>
          </p:nvSpPr>
          <p:spPr>
            <a:xfrm>
              <a:off x="0" y="4487469"/>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F7154B4-247C-4EA1-8F79-B1AFEA43A0F7}"/>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A433A835-6677-412B-8504-280D41A43FC8}"/>
                </a:ext>
              </a:extLst>
            </p:cNvPr>
            <p:cNvSpPr/>
            <p:nvPr/>
          </p:nvSpPr>
          <p:spPr>
            <a:xfrm>
              <a:off x="0" y="3142331"/>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16019585-CD61-4AAA-BCA3-6E510EC9EBFD}"/>
                </a:ext>
              </a:extLst>
            </p:cNvPr>
            <p:cNvSpPr/>
            <p:nvPr userDrawn="1"/>
          </p:nvSpPr>
          <p:spPr>
            <a:xfrm>
              <a:off x="0" y="-277094"/>
              <a:ext cx="12192000" cy="1953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FB1669E-AC4B-4D18-ABA0-2ADB207AEC71}"/>
                </a:ext>
              </a:extLst>
            </p:cNvPr>
            <p:cNvSpPr/>
            <p:nvPr userDrawn="1"/>
          </p:nvSpPr>
          <p:spPr>
            <a:xfrm>
              <a:off x="0" y="5575612"/>
              <a:ext cx="12192000" cy="241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Rectangle 19">
            <a:extLst>
              <a:ext uri="{FF2B5EF4-FFF2-40B4-BE49-F238E27FC236}">
                <a16:creationId xmlns:a16="http://schemas.microsoft.com/office/drawing/2014/main" id="{7271D27F-F18F-48D4-ABF0-157A76F8D909}"/>
              </a:ext>
            </a:extLst>
          </p:cNvPr>
          <p:cNvSpPr/>
          <p:nvPr userDrawn="1"/>
        </p:nvSpPr>
        <p:spPr>
          <a:xfrm flipV="1">
            <a:off x="0" y="0"/>
            <a:ext cx="12192000" cy="6858000"/>
          </a:xfrm>
          <a:prstGeom prst="rect">
            <a:avLst/>
          </a:prstGeom>
          <a:gradFill>
            <a:gsLst>
              <a:gs pos="25000">
                <a:schemeClr val="bg1">
                  <a:alpha val="0"/>
                </a:schemeClr>
              </a:gs>
              <a:gs pos="7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675D2485-288B-4C04-96B9-2B4A313C8922}"/>
              </a:ext>
            </a:extLst>
          </p:cNvPr>
          <p:cNvSpPr/>
          <p:nvPr/>
        </p:nvSpPr>
        <p:spPr>
          <a:xfrm>
            <a:off x="6493691" y="106341"/>
            <a:ext cx="5641826" cy="5641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icture Placeholder 21">
            <a:extLst>
              <a:ext uri="{FF2B5EF4-FFF2-40B4-BE49-F238E27FC236}">
                <a16:creationId xmlns:a16="http://schemas.microsoft.com/office/drawing/2014/main" id="{394F1CF1-D3A9-4DFB-9554-856AA539DB29}"/>
              </a:ext>
            </a:extLst>
          </p:cNvPr>
          <p:cNvSpPr>
            <a:spLocks noGrp="1"/>
          </p:cNvSpPr>
          <p:nvPr userDrawn="1">
            <p:ph type="pic" sz="quarter" idx="14" hasCustomPrompt="1"/>
          </p:nvPr>
        </p:nvSpPr>
        <p:spPr>
          <a:xfrm>
            <a:off x="6706226" y="318876"/>
            <a:ext cx="5221224" cy="5221224"/>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
        <p:nvSpPr>
          <p:cNvPr id="2" name="Title 1">
            <a:extLst>
              <a:ext uri="{FF2B5EF4-FFF2-40B4-BE49-F238E27FC236}">
                <a16:creationId xmlns:a16="http://schemas.microsoft.com/office/drawing/2014/main" id="{73B39506-58A9-4B12-A7D1-1B956C6BFAD5}"/>
              </a:ext>
            </a:extLst>
          </p:cNvPr>
          <p:cNvSpPr>
            <a:spLocks noGrp="1"/>
          </p:cNvSpPr>
          <p:nvPr userDrawn="1">
            <p:ph type="title" hasCustomPrompt="1"/>
          </p:nvPr>
        </p:nvSpPr>
        <p:spPr>
          <a:xfrm>
            <a:off x="640079" y="504419"/>
            <a:ext cx="5910095" cy="1480711"/>
          </a:xfrm>
        </p:spPr>
        <p:txBody>
          <a:bodyPr vert="horz" lIns="91440" tIns="45720" rIns="91440" bIns="45720" rtlCol="0" anchor="b">
            <a:noAutofit/>
          </a:bodyPr>
          <a:lstStyle>
            <a:lvl1pPr>
              <a:defRPr lang="en-GB" sz="2400" b="1" dirty="0">
                <a:solidFill>
                  <a:schemeClr val="accent2"/>
                </a:solidFill>
                <a:latin typeface="+mj-lt"/>
                <a:cs typeface="Arial" panose="020B0604020202020204" pitchFamily="34" charset="0"/>
              </a:defRPr>
            </a:lvl1pPr>
          </a:lstStyle>
          <a:p>
            <a:pPr marL="0" lvl="0"/>
            <a:r>
              <a:rPr lang="en-US" noProof="0"/>
              <a:t>CLICK TO EDIT MASTER TITLE STYLE</a:t>
            </a:r>
          </a:p>
        </p:txBody>
      </p:sp>
      <p:sp>
        <p:nvSpPr>
          <p:cNvPr id="19" name="Text Placeholder 18">
            <a:extLst>
              <a:ext uri="{FF2B5EF4-FFF2-40B4-BE49-F238E27FC236}">
                <a16:creationId xmlns:a16="http://schemas.microsoft.com/office/drawing/2014/main" id="{19F3BCA0-0088-459C-B430-8B531ECC563B}"/>
              </a:ext>
            </a:extLst>
          </p:cNvPr>
          <p:cNvSpPr>
            <a:spLocks noGrp="1"/>
          </p:cNvSpPr>
          <p:nvPr userDrawn="1">
            <p:ph type="body" sz="quarter" idx="15"/>
          </p:nvPr>
        </p:nvSpPr>
        <p:spPr>
          <a:xfrm>
            <a:off x="640080" y="2526124"/>
            <a:ext cx="2651760" cy="3653188"/>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23" name="Oval 22">
            <a:extLst>
              <a:ext uri="{FF2B5EF4-FFF2-40B4-BE49-F238E27FC236}">
                <a16:creationId xmlns:a16="http://schemas.microsoft.com/office/drawing/2014/main" id="{87852F8E-63AE-43DD-809C-B8606D34592B}"/>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5" name="Straight Connector 24">
            <a:extLst>
              <a:ext uri="{FF2B5EF4-FFF2-40B4-BE49-F238E27FC236}">
                <a16:creationId xmlns:a16="http://schemas.microsoft.com/office/drawing/2014/main" id="{4EA561C2-BA65-46C4-BE8C-1A7497E8844A}"/>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18">
            <a:extLst>
              <a:ext uri="{FF2B5EF4-FFF2-40B4-BE49-F238E27FC236}">
                <a16:creationId xmlns:a16="http://schemas.microsoft.com/office/drawing/2014/main" id="{E0C5EDE2-FB09-4A30-A72F-4B587D874737}"/>
              </a:ext>
            </a:extLst>
          </p:cNvPr>
          <p:cNvSpPr>
            <a:spLocks noGrp="1"/>
          </p:cNvSpPr>
          <p:nvPr>
            <p:ph type="body" sz="quarter" idx="16"/>
          </p:nvPr>
        </p:nvSpPr>
        <p:spPr>
          <a:xfrm>
            <a:off x="3727393" y="2526124"/>
            <a:ext cx="2651760" cy="3653188"/>
          </a:xfrm>
        </p:spPr>
        <p:txBody>
          <a:bodyPr vert="horz" lIns="0" tIns="0" rIns="0" bIns="0" rtlCol="0">
            <a:noAutofit/>
          </a:bodyPr>
          <a:lstStyle>
            <a:lvl1pPr>
              <a:lnSpc>
                <a:spcPct val="95000"/>
              </a:lnSpc>
              <a:spcBef>
                <a:spcPts val="600"/>
              </a:spcBef>
              <a:spcAft>
                <a:spcPts val="600"/>
              </a:spcAft>
              <a:defRPr lang="en-US" sz="1400" dirty="0" smtClean="0">
                <a:latin typeface="+mn-lt"/>
                <a:cs typeface="Arial" panose="020B0604020202020204" pitchFamily="34" charset="0"/>
              </a:defRPr>
            </a:lvl1pPr>
          </a:lstStyle>
          <a:p>
            <a:pPr lvl="0">
              <a:spcBef>
                <a:spcPts val="1200"/>
              </a:spcBef>
              <a:spcAft>
                <a:spcPts val="1200"/>
              </a:spcAft>
            </a:pPr>
            <a:r>
              <a:rPr lang="en-US" noProof="0"/>
              <a:t>Click to edit Master text styles</a:t>
            </a:r>
          </a:p>
        </p:txBody>
      </p:sp>
      <p:sp>
        <p:nvSpPr>
          <p:cNvPr id="14" name="Slide Number Placeholder 13">
            <a:extLst>
              <a:ext uri="{FF2B5EF4-FFF2-40B4-BE49-F238E27FC236}">
                <a16:creationId xmlns:a16="http://schemas.microsoft.com/office/drawing/2014/main" id="{7504A362-78AD-4F31-9FCF-66BA2DBDB3E9}"/>
              </a:ext>
            </a:extLst>
          </p:cNvPr>
          <p:cNvSpPr>
            <a:spLocks noGrp="1"/>
          </p:cNvSpPr>
          <p:nvPr>
            <p:ph type="sldNum" sz="quarter" idx="19"/>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22" name="Straight Connector 21">
            <a:extLst>
              <a:ext uri="{FF2B5EF4-FFF2-40B4-BE49-F238E27FC236}">
                <a16:creationId xmlns:a16="http://schemas.microsoft.com/office/drawing/2014/main" id="{7D0E096E-920F-4CEE-BF9A-07CA664FED23}"/>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99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i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CF112A8F-331B-4802-920C-B687B9108DB9}"/>
              </a:ext>
            </a:extLst>
          </p:cNvPr>
          <p:cNvGrpSpPr/>
          <p:nvPr userDrawn="1"/>
        </p:nvGrpSpPr>
        <p:grpSpPr>
          <a:xfrm>
            <a:off x="0" y="0"/>
            <a:ext cx="12192000" cy="3255962"/>
            <a:chOff x="0" y="1770061"/>
            <a:chExt cx="12192000" cy="3255962"/>
          </a:xfrm>
          <a:solidFill>
            <a:schemeClr val="bg1"/>
          </a:solidFill>
        </p:grpSpPr>
        <p:sp>
          <p:nvSpPr>
            <p:cNvPr id="9" name="Rectangle 8">
              <a:extLst>
                <a:ext uri="{FF2B5EF4-FFF2-40B4-BE49-F238E27FC236}">
                  <a16:creationId xmlns:a16="http://schemas.microsoft.com/office/drawing/2014/main" id="{A7A887D8-B543-4BB8-8D6E-605A1E5C80FD}"/>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CC35E9C-9E03-4FFE-B868-4D04E8E7C1F3}"/>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574E81BF-ADCA-4D13-BE06-476741FE55C0}"/>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63D872D-8369-4426-A311-7F054F9DB5E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8C819C9-B789-44A8-9B98-F466EE191F5D}"/>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831849" y="3387725"/>
            <a:ext cx="5680075" cy="1700866"/>
          </a:xfrm>
        </p:spPr>
        <p:txBody>
          <a:bodyPr vert="horz" lIns="91440" tIns="45720" rIns="91440" bIns="45720" rtlCol="0" anchor="b">
            <a:noAutofit/>
          </a:bodyPr>
          <a:lstStyle>
            <a:lvl1pPr>
              <a:defRPr lang="en-GB" sz="4600" b="1" spc="-150">
                <a:solidFill>
                  <a:schemeClr val="accent2"/>
                </a:solidFill>
                <a:latin typeface="+mj-lt"/>
              </a:defRPr>
            </a:lvl1pPr>
          </a:lstStyle>
          <a:p>
            <a:pPr marL="0" lvl="0"/>
            <a:r>
              <a:rPr lang="en-US" noProof="0"/>
              <a:t>Section Header</a:t>
            </a:r>
          </a:p>
        </p:txBody>
      </p:sp>
      <p:sp>
        <p:nvSpPr>
          <p:cNvPr id="19" name="Right Triangle 18">
            <a:extLst>
              <a:ext uri="{FF2B5EF4-FFF2-40B4-BE49-F238E27FC236}">
                <a16:creationId xmlns:a16="http://schemas.microsoft.com/office/drawing/2014/main" id="{B2B3AD73-9CBC-4740-A178-7CA91A791E40}"/>
              </a:ext>
            </a:extLst>
          </p:cNvPr>
          <p:cNvSpPr/>
          <p:nvPr userDrawn="1"/>
        </p:nvSpPr>
        <p:spPr>
          <a:xfrm rot="18900000" flipH="1">
            <a:off x="436216" y="4610094"/>
            <a:ext cx="218598" cy="21859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Text Placeholder 2">
            <a:extLst>
              <a:ext uri="{FF2B5EF4-FFF2-40B4-BE49-F238E27FC236}">
                <a16:creationId xmlns:a16="http://schemas.microsoft.com/office/drawing/2014/main" id="{DFD4FDF2-DE4E-4F8D-98CE-1DD90825B0A4}"/>
              </a:ext>
            </a:extLst>
          </p:cNvPr>
          <p:cNvSpPr>
            <a:spLocks noGrp="1"/>
          </p:cNvSpPr>
          <p:nvPr userDrawn="1">
            <p:ph type="body" idx="1" hasCustomPrompt="1"/>
          </p:nvPr>
        </p:nvSpPr>
        <p:spPr>
          <a:xfrm>
            <a:off x="831849" y="5164364"/>
            <a:ext cx="5680075" cy="1078588"/>
          </a:xfrm>
        </p:spPr>
        <p:txBody>
          <a:bodyPr vert="horz" lIns="91440" tIns="45720" rIns="91440" bIns="45720" rtlCol="0">
            <a:noAutofit/>
          </a:bodyPr>
          <a:lstStyle>
            <a:lvl1pPr marL="0" indent="0">
              <a:buNone/>
              <a:defRPr lang="en-US" sz="1600" spc="300" dirty="0">
                <a:latin typeface="+mj-lt"/>
                <a:cs typeface="Arial" panose="020B0604020202020204" pitchFamily="34" charset="0"/>
              </a:defRPr>
            </a:lvl1pPr>
          </a:lstStyle>
          <a:p>
            <a:pPr lvl="0"/>
            <a:r>
              <a:rPr lang="en-US" noProof="0"/>
              <a:t>Subtitle</a:t>
            </a:r>
          </a:p>
        </p:txBody>
      </p:sp>
      <p:sp>
        <p:nvSpPr>
          <p:cNvPr id="17" name="Oval 16">
            <a:extLst>
              <a:ext uri="{FF2B5EF4-FFF2-40B4-BE49-F238E27FC236}">
                <a16:creationId xmlns:a16="http://schemas.microsoft.com/office/drawing/2014/main" id="{811B3AF5-0AF9-445C-9B18-5CED755A048F}"/>
              </a:ext>
            </a:extLst>
          </p:cNvPr>
          <p:cNvSpPr/>
          <p:nvPr/>
        </p:nvSpPr>
        <p:spPr>
          <a:xfrm>
            <a:off x="6511925" y="131762"/>
            <a:ext cx="5416549" cy="5416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1">
            <a:extLst>
              <a:ext uri="{FF2B5EF4-FFF2-40B4-BE49-F238E27FC236}">
                <a16:creationId xmlns:a16="http://schemas.microsoft.com/office/drawing/2014/main" id="{FF97C0E2-E15D-4EB9-9FF8-CB859892B95B}"/>
              </a:ext>
            </a:extLst>
          </p:cNvPr>
          <p:cNvSpPr>
            <a:spLocks noGrp="1"/>
          </p:cNvSpPr>
          <p:nvPr userDrawn="1">
            <p:ph type="pic" sz="quarter" idx="14" hasCustomPrompt="1"/>
          </p:nvPr>
        </p:nvSpPr>
        <p:spPr>
          <a:xfrm>
            <a:off x="6715973" y="335810"/>
            <a:ext cx="5010912" cy="5010912"/>
          </a:xfrm>
          <a:prstGeom prst="ellipse">
            <a:avLst/>
          </a:prstGeom>
          <a:pattFill prst="dkUpDiag">
            <a:fgClr>
              <a:schemeClr val="accent3"/>
            </a:fgClr>
            <a:bgClr>
              <a:schemeClr val="accent3">
                <a:lumMod val="75000"/>
              </a:schemeClr>
            </a:bgClr>
          </a:pattFill>
        </p:spPr>
        <p:txBody>
          <a:bodyPr vert="horz" lIns="91440" tIns="45720" rIns="91440" bIns="45720" rtlCol="0" anchor="t" anchorCtr="1">
            <a:noAutofit/>
          </a:bodyPr>
          <a:lstStyle>
            <a:lvl1pPr>
              <a:defRPr lang="en-GB" sz="1600" dirty="0">
                <a:solidFill>
                  <a:schemeClr val="bg1"/>
                </a:solidFill>
                <a:latin typeface="+mn-lt"/>
                <a:cs typeface="Arial" panose="020B0604020202020204" pitchFamily="34" charset="0"/>
              </a:defRPr>
            </a:lvl1pPr>
          </a:lstStyle>
          <a:p>
            <a:pPr marL="0" lvl="0" indent="0" algn="ctr">
              <a:buNone/>
            </a:pPr>
            <a:r>
              <a:rPr lang="en-US" noProof="0" dirty="0"/>
              <a:t>Insert Image</a:t>
            </a:r>
          </a:p>
        </p:txBody>
      </p:sp>
    </p:spTree>
    <p:extLst>
      <p:ext uri="{BB962C8B-B14F-4D97-AF65-F5344CB8AC3E}">
        <p14:creationId xmlns:p14="http://schemas.microsoft.com/office/powerpoint/2010/main" val="190396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75E893-B909-4F92-896C-1901CA75CC67}"/>
              </a:ext>
            </a:extLst>
          </p:cNvPr>
          <p:cNvSpPr/>
          <p:nvPr userDrawn="1"/>
        </p:nvSpPr>
        <p:spPr>
          <a:xfrm>
            <a:off x="0" y="0"/>
            <a:ext cx="12192000" cy="6858000"/>
          </a:xfrm>
          <a:prstGeom prst="rect">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CF112A8F-331B-4802-920C-B687B9108DB9}"/>
              </a:ext>
            </a:extLst>
          </p:cNvPr>
          <p:cNvGrpSpPr/>
          <p:nvPr userDrawn="1"/>
        </p:nvGrpSpPr>
        <p:grpSpPr>
          <a:xfrm>
            <a:off x="0" y="0"/>
            <a:ext cx="12192000" cy="3255962"/>
            <a:chOff x="0" y="1770061"/>
            <a:chExt cx="12192000" cy="3255962"/>
          </a:xfrm>
          <a:solidFill>
            <a:schemeClr val="bg1"/>
          </a:solidFill>
        </p:grpSpPr>
        <p:sp>
          <p:nvSpPr>
            <p:cNvPr id="9" name="Rectangle 8">
              <a:extLst>
                <a:ext uri="{FF2B5EF4-FFF2-40B4-BE49-F238E27FC236}">
                  <a16:creationId xmlns:a16="http://schemas.microsoft.com/office/drawing/2014/main" id="{A7A887D8-B543-4BB8-8D6E-605A1E5C80FD}"/>
                </a:ext>
              </a:extLst>
            </p:cNvPr>
            <p:cNvSpPr/>
            <p:nvPr/>
          </p:nvSpPr>
          <p:spPr>
            <a:xfrm>
              <a:off x="0" y="1770061"/>
              <a:ext cx="12192000" cy="11969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CC35E9C-9E03-4FFE-B868-4D04E8E7C1F3}"/>
                </a:ext>
              </a:extLst>
            </p:cNvPr>
            <p:cNvSpPr/>
            <p:nvPr/>
          </p:nvSpPr>
          <p:spPr>
            <a:xfrm>
              <a:off x="0" y="4954586"/>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574E81BF-ADCA-4D13-BE06-476741FE55C0}"/>
                </a:ext>
              </a:extLst>
            </p:cNvPr>
            <p:cNvSpPr/>
            <p:nvPr/>
          </p:nvSpPr>
          <p:spPr>
            <a:xfrm>
              <a:off x="0" y="4449763"/>
              <a:ext cx="12192000" cy="714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63D872D-8369-4426-A311-7F054F9DB5E1}"/>
                </a:ext>
              </a:extLst>
            </p:cNvPr>
            <p:cNvSpPr/>
            <p:nvPr/>
          </p:nvSpPr>
          <p:spPr>
            <a:xfrm>
              <a:off x="0" y="3975099"/>
              <a:ext cx="12192000" cy="2508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8C819C9-B789-44A8-9B98-F466EE191F5D}"/>
                </a:ext>
              </a:extLst>
            </p:cNvPr>
            <p:cNvSpPr/>
            <p:nvPr/>
          </p:nvSpPr>
          <p:spPr>
            <a:xfrm>
              <a:off x="0" y="3079750"/>
              <a:ext cx="12192000" cy="698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CBE30369-1DF2-4ABA-B24A-6BFD5F61E22A}"/>
              </a:ext>
            </a:extLst>
          </p:cNvPr>
          <p:cNvSpPr>
            <a:spLocks noGrp="1"/>
          </p:cNvSpPr>
          <p:nvPr userDrawn="1">
            <p:ph type="title" hasCustomPrompt="1"/>
          </p:nvPr>
        </p:nvSpPr>
        <p:spPr>
          <a:xfrm>
            <a:off x="831849" y="3387725"/>
            <a:ext cx="5680075" cy="1700866"/>
          </a:xfrm>
        </p:spPr>
        <p:txBody>
          <a:bodyPr vert="horz" lIns="91440" tIns="45720" rIns="91440" bIns="45720" rtlCol="0" anchor="b">
            <a:noAutofit/>
          </a:bodyPr>
          <a:lstStyle>
            <a:lvl1pPr>
              <a:defRPr lang="en-GB" sz="4600" b="1" spc="-150">
                <a:solidFill>
                  <a:schemeClr val="accent2"/>
                </a:solidFill>
                <a:latin typeface="+mj-lt"/>
              </a:defRPr>
            </a:lvl1pPr>
          </a:lstStyle>
          <a:p>
            <a:pPr marL="0" lvl="0"/>
            <a:r>
              <a:rPr lang="en-US" noProof="0"/>
              <a:t>Section Header</a:t>
            </a:r>
          </a:p>
        </p:txBody>
      </p:sp>
      <p:sp>
        <p:nvSpPr>
          <p:cNvPr id="19" name="Right Triangle 18">
            <a:extLst>
              <a:ext uri="{FF2B5EF4-FFF2-40B4-BE49-F238E27FC236}">
                <a16:creationId xmlns:a16="http://schemas.microsoft.com/office/drawing/2014/main" id="{B2B3AD73-9CBC-4740-A178-7CA91A791E40}"/>
              </a:ext>
            </a:extLst>
          </p:cNvPr>
          <p:cNvSpPr/>
          <p:nvPr userDrawn="1"/>
        </p:nvSpPr>
        <p:spPr>
          <a:xfrm rot="18900000" flipH="1">
            <a:off x="436216" y="4610094"/>
            <a:ext cx="218598" cy="21859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Text Placeholder 2">
            <a:extLst>
              <a:ext uri="{FF2B5EF4-FFF2-40B4-BE49-F238E27FC236}">
                <a16:creationId xmlns:a16="http://schemas.microsoft.com/office/drawing/2014/main" id="{DFD4FDF2-DE4E-4F8D-98CE-1DD90825B0A4}"/>
              </a:ext>
            </a:extLst>
          </p:cNvPr>
          <p:cNvSpPr>
            <a:spLocks noGrp="1"/>
          </p:cNvSpPr>
          <p:nvPr userDrawn="1">
            <p:ph type="body" idx="1" hasCustomPrompt="1"/>
          </p:nvPr>
        </p:nvSpPr>
        <p:spPr>
          <a:xfrm>
            <a:off x="831849" y="5164364"/>
            <a:ext cx="5680075" cy="1078588"/>
          </a:xfrm>
        </p:spPr>
        <p:txBody>
          <a:bodyPr vert="horz" lIns="91440" tIns="45720" rIns="91440" bIns="45720" rtlCol="0">
            <a:noAutofit/>
          </a:bodyPr>
          <a:lstStyle>
            <a:lvl1pPr marL="0" indent="0">
              <a:buNone/>
              <a:defRPr lang="en-US" sz="1600" spc="300" dirty="0">
                <a:latin typeface="+mj-lt"/>
                <a:cs typeface="Arial" panose="020B0604020202020204" pitchFamily="34" charset="0"/>
              </a:defRPr>
            </a:lvl1pPr>
          </a:lstStyle>
          <a:p>
            <a:pPr lvl="0"/>
            <a:r>
              <a:rPr lang="en-US" noProof="0"/>
              <a:t>Subtitle</a:t>
            </a:r>
          </a:p>
        </p:txBody>
      </p:sp>
    </p:spTree>
    <p:extLst>
      <p:ext uri="{BB962C8B-B14F-4D97-AF65-F5344CB8AC3E}">
        <p14:creationId xmlns:p14="http://schemas.microsoft.com/office/powerpoint/2010/main" val="4047620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609FE-43FB-456B-BAF9-6FC670B8764A}"/>
              </a:ext>
            </a:extLst>
          </p:cNvPr>
          <p:cNvSpPr>
            <a:spLocks noGrp="1"/>
          </p:cNvSpPr>
          <p:nvPr>
            <p:ph type="title"/>
          </p:nvPr>
        </p:nvSpPr>
        <p:spPr>
          <a:xfrm>
            <a:off x="640079" y="500492"/>
            <a:ext cx="10980413" cy="1484638"/>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969D659-7B46-41C1-9CA1-5746C1F3377C}"/>
              </a:ext>
            </a:extLst>
          </p:cNvPr>
          <p:cNvSpPr>
            <a:spLocks noGrp="1"/>
          </p:cNvSpPr>
          <p:nvPr>
            <p:ph type="body" idx="1"/>
          </p:nvPr>
        </p:nvSpPr>
        <p:spPr>
          <a:xfrm>
            <a:off x="640079" y="2522197"/>
            <a:ext cx="10980413" cy="3654765"/>
          </a:xfrm>
          <a:prstGeom prst="rect">
            <a:avLst/>
          </a:prstGeom>
        </p:spPr>
        <p:txBody>
          <a:bodyPr vert="horz" lIns="0" tIns="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Oval 7">
            <a:extLst>
              <a:ext uri="{FF2B5EF4-FFF2-40B4-BE49-F238E27FC236}">
                <a16:creationId xmlns:a16="http://schemas.microsoft.com/office/drawing/2014/main" id="{59A1F076-A89C-4CB0-B989-3D0025F57611}"/>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9" name="Straight Connector 8">
            <a:extLst>
              <a:ext uri="{FF2B5EF4-FFF2-40B4-BE49-F238E27FC236}">
                <a16:creationId xmlns:a16="http://schemas.microsoft.com/office/drawing/2014/main" id="{B0C3D765-86AA-4427-A0B6-8B18C4317F1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lide Number Placeholder 13">
            <a:extLst>
              <a:ext uri="{FF2B5EF4-FFF2-40B4-BE49-F238E27FC236}">
                <a16:creationId xmlns:a16="http://schemas.microsoft.com/office/drawing/2014/main" id="{5F01409D-0479-49CD-B8ED-E73E5F96A2E6}"/>
              </a:ext>
            </a:extLst>
          </p:cNvPr>
          <p:cNvSpPr>
            <a:spLocks noGrp="1"/>
          </p:cNvSpPr>
          <p:nvPr>
            <p:ph type="sldNum" sz="quarter" idx="4"/>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11" name="Straight Connector 10">
            <a:extLst>
              <a:ext uri="{FF2B5EF4-FFF2-40B4-BE49-F238E27FC236}">
                <a16:creationId xmlns:a16="http://schemas.microsoft.com/office/drawing/2014/main" id="{A216A1F9-49AB-4FE6-BBD0-DD68FF6EB753}"/>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891067"/>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65" r:id="rId3"/>
    <p:sldLayoutId id="2147483666" r:id="rId4"/>
    <p:sldLayoutId id="2147483671" r:id="rId5"/>
    <p:sldLayoutId id="2147483663" r:id="rId6"/>
    <p:sldLayoutId id="2147483664" r:id="rId7"/>
    <p:sldLayoutId id="2147483660" r:id="rId8"/>
    <p:sldLayoutId id="2147483675" r:id="rId9"/>
    <p:sldLayoutId id="2147483661" r:id="rId10"/>
    <p:sldLayoutId id="2147483655" r:id="rId11"/>
    <p:sldLayoutId id="2147483667" r:id="rId12"/>
    <p:sldLayoutId id="2147483670" r:id="rId13"/>
    <p:sldLayoutId id="2147483672" r:id="rId14"/>
    <p:sldLayoutId id="2147483668" r:id="rId15"/>
    <p:sldLayoutId id="2147483669" r:id="rId16"/>
    <p:sldLayoutId id="2147483676" r:id="rId17"/>
    <p:sldLayoutId id="2147483677" r:id="rId18"/>
    <p:sldLayoutId id="2147483679" r:id="rId19"/>
    <p:sldLayoutId id="2147483680" r:id="rId20"/>
    <p:sldLayoutId id="2147483682" r:id="rId21"/>
    <p:sldLayoutId id="2147483683" r:id="rId22"/>
    <p:sldLayoutId id="2147483681" r:id="rId23"/>
    <p:sldLayoutId id="2147483685" r:id="rId24"/>
    <p:sldLayoutId id="2147483686" r:id="rId25"/>
  </p:sldLayoutIdLst>
  <p:hf hdr="0" ftr="0" dt="0"/>
  <p:txStyles>
    <p:titleStyle>
      <a:lvl1pPr algn="l" defTabSz="914400" rtl="0" eaLnBrk="1" latinLnBrk="0" hangingPunct="1">
        <a:lnSpc>
          <a:spcPct val="90000"/>
        </a:lnSpc>
        <a:spcBef>
          <a:spcPct val="0"/>
        </a:spcBef>
        <a:buNone/>
        <a:defRPr sz="24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609FE-43FB-456B-BAF9-6FC670B8764A}"/>
              </a:ext>
            </a:extLst>
          </p:cNvPr>
          <p:cNvSpPr>
            <a:spLocks noGrp="1"/>
          </p:cNvSpPr>
          <p:nvPr>
            <p:ph type="title"/>
          </p:nvPr>
        </p:nvSpPr>
        <p:spPr>
          <a:xfrm>
            <a:off x="640079" y="500492"/>
            <a:ext cx="10980413" cy="1484638"/>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969D659-7B46-41C1-9CA1-5746C1F3377C}"/>
              </a:ext>
            </a:extLst>
          </p:cNvPr>
          <p:cNvSpPr>
            <a:spLocks noGrp="1"/>
          </p:cNvSpPr>
          <p:nvPr>
            <p:ph type="body" idx="1"/>
          </p:nvPr>
        </p:nvSpPr>
        <p:spPr>
          <a:xfrm>
            <a:off x="640079" y="2522197"/>
            <a:ext cx="10980413" cy="3654765"/>
          </a:xfrm>
          <a:prstGeom prst="rect">
            <a:avLst/>
          </a:prstGeom>
        </p:spPr>
        <p:txBody>
          <a:bodyPr vert="horz" lIns="0" tIns="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Oval 7">
            <a:extLst>
              <a:ext uri="{FF2B5EF4-FFF2-40B4-BE49-F238E27FC236}">
                <a16:creationId xmlns:a16="http://schemas.microsoft.com/office/drawing/2014/main" id="{59A1F076-A89C-4CB0-B989-3D0025F57611}"/>
              </a:ext>
            </a:extLst>
          </p:cNvPr>
          <p:cNvSpPr/>
          <p:nvPr userDrawn="1"/>
        </p:nvSpPr>
        <p:spPr>
          <a:xfrm>
            <a:off x="11230815" y="6327865"/>
            <a:ext cx="389686" cy="3896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9" name="Straight Connector 8">
            <a:extLst>
              <a:ext uri="{FF2B5EF4-FFF2-40B4-BE49-F238E27FC236}">
                <a16:creationId xmlns:a16="http://schemas.microsoft.com/office/drawing/2014/main" id="{B0C3D765-86AA-4427-A0B6-8B18C4317F15}"/>
              </a:ext>
            </a:extLst>
          </p:cNvPr>
          <p:cNvCxnSpPr/>
          <p:nvPr userDrawn="1"/>
        </p:nvCxnSpPr>
        <p:spPr>
          <a:xfrm>
            <a:off x="11107057" y="6294459"/>
            <a:ext cx="0" cy="457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lide Number Placeholder 13">
            <a:extLst>
              <a:ext uri="{FF2B5EF4-FFF2-40B4-BE49-F238E27FC236}">
                <a16:creationId xmlns:a16="http://schemas.microsoft.com/office/drawing/2014/main" id="{5F01409D-0479-49CD-B8ED-E73E5F96A2E6}"/>
              </a:ext>
            </a:extLst>
          </p:cNvPr>
          <p:cNvSpPr>
            <a:spLocks noGrp="1"/>
          </p:cNvSpPr>
          <p:nvPr>
            <p:ph type="sldNum" sz="quarter" idx="4"/>
          </p:nvPr>
        </p:nvSpPr>
        <p:spPr>
          <a:xfrm>
            <a:off x="11230806" y="6327866"/>
            <a:ext cx="389686" cy="393610"/>
          </a:xfrm>
          <a:prstGeom prst="rect">
            <a:avLst/>
          </a:prstGeom>
        </p:spPr>
        <p:txBody>
          <a:bodyPr lIns="0" rIns="0" anchor="ctr" anchorCtr="1"/>
          <a:lstStyle>
            <a:lvl1pPr algn="ctr">
              <a:defRPr sz="1000">
                <a:solidFill>
                  <a:schemeClr val="bg1"/>
                </a:solidFill>
                <a:latin typeface="+mn-lt"/>
                <a:cs typeface="Arial" panose="020B0604020202020204" pitchFamily="34" charset="0"/>
              </a:defRPr>
            </a:lvl1pPr>
          </a:lstStyle>
          <a:p>
            <a:fld id="{DCB4E619-4CA9-4A22-920F-20396BF50470}" type="slidenum">
              <a:rPr lang="en-US" noProof="0" smtClean="0"/>
              <a:pPr/>
              <a:t>‹#›</a:t>
            </a:fld>
            <a:endParaRPr lang="en-US" noProof="0" dirty="0"/>
          </a:p>
        </p:txBody>
      </p:sp>
      <p:cxnSp>
        <p:nvCxnSpPr>
          <p:cNvPr id="11" name="Straight Connector 10">
            <a:extLst>
              <a:ext uri="{FF2B5EF4-FFF2-40B4-BE49-F238E27FC236}">
                <a16:creationId xmlns:a16="http://schemas.microsoft.com/office/drawing/2014/main" id="{A216A1F9-49AB-4FE6-BBD0-DD68FF6EB753}"/>
              </a:ext>
            </a:extLst>
          </p:cNvPr>
          <p:cNvCxnSpPr/>
          <p:nvPr userDrawn="1"/>
        </p:nvCxnSpPr>
        <p:spPr>
          <a:xfrm>
            <a:off x="0" y="6523059"/>
            <a:ext cx="111099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7172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Lst>
  <p:hf hdr="0" ftr="0" dt="0"/>
  <p:txStyles>
    <p:titleStyle>
      <a:lvl1pPr algn="l" defTabSz="914400" rtl="0" eaLnBrk="1" latinLnBrk="0" hangingPunct="1">
        <a:lnSpc>
          <a:spcPct val="90000"/>
        </a:lnSpc>
        <a:spcBef>
          <a:spcPct val="0"/>
        </a:spcBef>
        <a:buNone/>
        <a:defRPr sz="24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42.emf"/></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67.emf"/><Relationship Id="rId4" Type="http://schemas.openxmlformats.org/officeDocument/2006/relationships/image" Target="../media/image66.emf"/></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hyperlink" Target="https://ru.wikipedia.org/wiki/%D0%9C%D0%B5%D1%82%D0%B5%D0%BE%D1%80%D0%B8%D1%82" TargetMode="Externa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84.emf"/><Relationship Id="rId4" Type="http://schemas.openxmlformats.org/officeDocument/2006/relationships/image" Target="../media/image83.sv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84.emf"/><Relationship Id="rId4" Type="http://schemas.openxmlformats.org/officeDocument/2006/relationships/image" Target="../media/image83.svg"/></Relationships>
</file>

<file path=ppt/slides/_rels/slide2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87.png"/><Relationship Id="rId4" Type="http://schemas.openxmlformats.org/officeDocument/2006/relationships/image" Target="../media/image86.emf"/></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1.emf"/></Relationships>
</file>

<file path=ppt/slides/_rels/slide30.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340.png"/><Relationship Id="rId7" Type="http://schemas.openxmlformats.org/officeDocument/2006/relationships/image" Target="../media/image291.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88.emf"/><Relationship Id="rId5" Type="http://schemas.openxmlformats.org/officeDocument/2006/relationships/image" Target="../media/image270.png"/><Relationship Id="rId4" Type="http://schemas.openxmlformats.org/officeDocument/2006/relationships/image" Target="../media/image350.png"/><Relationship Id="rId9" Type="http://schemas.openxmlformats.org/officeDocument/2006/relationships/image" Target="../media/image310.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image" Target="../media/image84.emf"/><Relationship Id="rId4" Type="http://schemas.openxmlformats.org/officeDocument/2006/relationships/image" Target="../media/image83.svg"/></Relationships>
</file>

<file path=ppt/slides/_rels/slide38.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27.emf"/></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NUL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301.png"/><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41.xml"/><Relationship Id="rId1" Type="http://schemas.openxmlformats.org/officeDocument/2006/relationships/slideLayout" Target="../slideLayouts/slideLayout23.xml"/><Relationship Id="rId5" Type="http://schemas.openxmlformats.org/officeDocument/2006/relationships/image" Target="../media/image97.emf"/><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100.png"/><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sv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7.emf"/><Relationship Id="rId5" Type="http://schemas.openxmlformats.org/officeDocument/2006/relationships/image" Target="../media/image33.png"/></Relationships>
</file>

<file path=ppt/slides/_rels/slide7.xml.rels><?xml version="1.0" encoding="UTF-8" standalone="yes"?>
<Relationships xmlns="http://schemas.openxmlformats.org/package/2006/relationships"><Relationship Id="rId7"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3ED4ACA-D6DC-4693-8E8B-C77C9B42D7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28" r="12526"/>
          <a:stretch/>
        </p:blipFill>
        <p:spPr bwMode="auto">
          <a:xfrm>
            <a:off x="2667000" y="0"/>
            <a:ext cx="6853067" cy="6858000"/>
          </a:xfrm>
          <a:prstGeom prst="ellipse">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A1BF7DBB-67AA-4599-B44E-07D280BDFAA5}"/>
              </a:ext>
            </a:extLst>
          </p:cNvPr>
          <p:cNvSpPr>
            <a:spLocks noGrp="1"/>
          </p:cNvSpPr>
          <p:nvPr>
            <p:ph type="ctrTitle"/>
          </p:nvPr>
        </p:nvSpPr>
        <p:spPr>
          <a:xfrm>
            <a:off x="3121733" y="448476"/>
            <a:ext cx="5943600" cy="2161374"/>
          </a:xfrm>
        </p:spPr>
        <p:txBody>
          <a:bodyPr/>
          <a:lstStyle/>
          <a:p>
            <a:r>
              <a:rPr lang="ru-RU" sz="3200" dirty="0"/>
              <a:t>Оценка последствий столкновений</a:t>
            </a:r>
            <a:br>
              <a:rPr lang="ru-RU" sz="3200" dirty="0"/>
            </a:br>
            <a:r>
              <a:rPr lang="ru-RU" sz="3200" dirty="0"/>
              <a:t>астероидов и комет с Землёй</a:t>
            </a:r>
            <a:endParaRPr lang="en-US" sz="3200" b="0" dirty="0"/>
          </a:p>
        </p:txBody>
      </p:sp>
      <p:cxnSp>
        <p:nvCxnSpPr>
          <p:cNvPr id="17" name="Straight Connector 16" descr="divider line">
            <a:extLst>
              <a:ext uri="{FF2B5EF4-FFF2-40B4-BE49-F238E27FC236}">
                <a16:creationId xmlns:a16="http://schemas.microsoft.com/office/drawing/2014/main" id="{BA62D616-C355-46BC-B4B6-8254E2BE6EE7}"/>
              </a:ext>
            </a:extLst>
          </p:cNvPr>
          <p:cNvCxnSpPr>
            <a:cxnSpLocks/>
          </p:cNvCxnSpPr>
          <p:nvPr/>
        </p:nvCxnSpPr>
        <p:spPr>
          <a:xfrm>
            <a:off x="5791785" y="6009943"/>
            <a:ext cx="608430" cy="0"/>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ubtitle 13">
            <a:extLst>
              <a:ext uri="{FF2B5EF4-FFF2-40B4-BE49-F238E27FC236}">
                <a16:creationId xmlns:a16="http://schemas.microsoft.com/office/drawing/2014/main" id="{F5E856BA-8A49-437A-AC08-57B28491C5FE}"/>
              </a:ext>
            </a:extLst>
          </p:cNvPr>
          <p:cNvSpPr>
            <a:spLocks noGrp="1"/>
          </p:cNvSpPr>
          <p:nvPr>
            <p:ph type="subTitle" idx="1"/>
          </p:nvPr>
        </p:nvSpPr>
        <p:spPr>
          <a:xfrm>
            <a:off x="3578933" y="6054011"/>
            <a:ext cx="5029200" cy="355513"/>
          </a:xfrm>
        </p:spPr>
        <p:txBody>
          <a:bodyPr/>
          <a:lstStyle/>
          <a:p>
            <a:r>
              <a:rPr lang="en-US" sz="1800" dirty="0">
                <a:solidFill>
                  <a:schemeClr val="bg1"/>
                </a:solidFill>
                <a:latin typeface="+mj-lt"/>
              </a:rPr>
              <a:t>www.AsteroidHazard.pro</a:t>
            </a:r>
            <a:endParaRPr lang="en-US" sz="1400" dirty="0">
              <a:solidFill>
                <a:schemeClr val="bg1"/>
              </a:solidFill>
              <a:latin typeface="+mj-lt"/>
            </a:endParaRPr>
          </a:p>
        </p:txBody>
      </p:sp>
      <p:sp>
        <p:nvSpPr>
          <p:cNvPr id="16" name="Subtitle 13">
            <a:extLst>
              <a:ext uri="{FF2B5EF4-FFF2-40B4-BE49-F238E27FC236}">
                <a16:creationId xmlns:a16="http://schemas.microsoft.com/office/drawing/2014/main" id="{3B591B98-EB8E-424D-8551-7153E4230D0F}"/>
              </a:ext>
            </a:extLst>
          </p:cNvPr>
          <p:cNvSpPr txBox="1">
            <a:spLocks/>
          </p:cNvSpPr>
          <p:nvPr/>
        </p:nvSpPr>
        <p:spPr>
          <a:xfrm>
            <a:off x="3578933" y="5605535"/>
            <a:ext cx="5029200" cy="355513"/>
          </a:xfrm>
          <a:prstGeom prst="rect">
            <a:avLst/>
          </a:prstGeom>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GB" sz="1800" b="1" kern="1200" spc="300" dirty="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latin typeface="+mj-lt"/>
            </a:endParaRPr>
          </a:p>
        </p:txBody>
      </p:sp>
      <p:sp>
        <p:nvSpPr>
          <p:cNvPr id="8" name="TextBox 7">
            <a:extLst>
              <a:ext uri="{FF2B5EF4-FFF2-40B4-BE49-F238E27FC236}">
                <a16:creationId xmlns:a16="http://schemas.microsoft.com/office/drawing/2014/main" id="{3BB81D9A-65F3-4F9D-84E5-371D0453CC45}"/>
              </a:ext>
            </a:extLst>
          </p:cNvPr>
          <p:cNvSpPr txBox="1"/>
          <p:nvPr/>
        </p:nvSpPr>
        <p:spPr>
          <a:xfrm>
            <a:off x="8965841" y="5336025"/>
            <a:ext cx="3226159" cy="1308050"/>
          </a:xfrm>
          <a:prstGeom prst="rect">
            <a:avLst/>
          </a:prstGeom>
          <a:noFill/>
        </p:spPr>
        <p:txBody>
          <a:bodyPr wrap="square">
            <a:spAutoFit/>
          </a:bodyPr>
          <a:lstStyle/>
          <a:p>
            <a:pPr>
              <a:spcAft>
                <a:spcPts val="6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Глазачев Д.О., Попова О.П.,</a:t>
            </a:r>
          </a:p>
          <a:p>
            <a:pPr>
              <a:spcAft>
                <a:spcPts val="6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Подобная Е.Д., Шувалов В.В.,</a:t>
            </a:r>
          </a:p>
          <a:p>
            <a:pPr>
              <a:spcAft>
                <a:spcPts val="600"/>
              </a:spcAft>
            </a:pP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Артемьева Н.А., Светцов В.В.,</a:t>
            </a:r>
          </a:p>
          <a:p>
            <a:pPr>
              <a:spcAft>
                <a:spcPts val="600"/>
              </a:spcAft>
            </a:pPr>
            <a:r>
              <a:rPr lang="ru-RU"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Хазинс</a:t>
            </a:r>
            <a:r>
              <a:rPr lang="ru-RU"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В.М.</a:t>
            </a:r>
            <a:endParaRPr lang="ru-RU" sz="1600" dirty="0"/>
          </a:p>
        </p:txBody>
      </p:sp>
    </p:spTree>
    <p:extLst>
      <p:ext uri="{BB962C8B-B14F-4D97-AF65-F5344CB8AC3E}">
        <p14:creationId xmlns:p14="http://schemas.microsoft.com/office/powerpoint/2010/main" val="2906193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6711113" y="5204773"/>
            <a:ext cx="4461080" cy="646331"/>
          </a:xfrm>
          <a:prstGeom prst="rect">
            <a:avLst/>
          </a:prstGeom>
        </p:spPr>
        <p:txBody>
          <a:bodyPr wrap="square">
            <a:spAutoFit/>
          </a:bodyPr>
          <a:lstStyle/>
          <a:p>
            <a:r>
              <a:rPr lang="en-US" sz="1200" dirty="0"/>
              <a:t>Overlain with airburst model (12 Mt, </a:t>
            </a:r>
            <a:r>
              <a:rPr lang="el-GR" sz="1200" dirty="0"/>
              <a:t>ρ</a:t>
            </a:r>
            <a:r>
              <a:rPr lang="ru-RU" sz="1200" dirty="0"/>
              <a:t>:</a:t>
            </a:r>
            <a:r>
              <a:rPr lang="en-US" sz="1200" dirty="0"/>
              <a:t>2000 </a:t>
            </a:r>
            <a:r>
              <a:rPr lang="ru-RU" sz="1200" dirty="0"/>
              <a:t>кг</a:t>
            </a:r>
            <a:r>
              <a:rPr lang="en-US" sz="1200" dirty="0"/>
              <a:t>/</a:t>
            </a:r>
            <a:r>
              <a:rPr lang="ru-RU" sz="1200" dirty="0"/>
              <a:t>м</a:t>
            </a:r>
            <a:r>
              <a:rPr lang="en-US" sz="1200" baseline="30000" dirty="0"/>
              <a:t>3</a:t>
            </a:r>
            <a:r>
              <a:rPr lang="en-US" sz="1200" dirty="0"/>
              <a:t>, a:25°, V:27 </a:t>
            </a:r>
            <a:r>
              <a:rPr lang="ru-RU" sz="1200" dirty="0"/>
              <a:t>км</a:t>
            </a:r>
            <a:r>
              <a:rPr lang="en-US" sz="1200" dirty="0"/>
              <a:t>/</a:t>
            </a:r>
            <a:r>
              <a:rPr lang="ru-RU" sz="1200" dirty="0"/>
              <a:t>с</a:t>
            </a:r>
            <a:r>
              <a:rPr lang="en-US" sz="1200" dirty="0"/>
              <a:t>). </a:t>
            </a:r>
            <a:r>
              <a:rPr lang="ru-RU" sz="1200" dirty="0"/>
              <a:t>Контура избыточного давления</a:t>
            </a:r>
            <a:r>
              <a:rPr lang="en-US" sz="1200" dirty="0"/>
              <a:t> (</a:t>
            </a:r>
            <a:r>
              <a:rPr lang="ru-RU" sz="1200" dirty="0"/>
              <a:t>от светлого к темному</a:t>
            </a:r>
            <a:r>
              <a:rPr lang="en-US" sz="1200" dirty="0"/>
              <a:t>): </a:t>
            </a:r>
            <a:r>
              <a:rPr lang="ru-RU" sz="1200" dirty="0"/>
              <a:t>500, 700, 1000, </a:t>
            </a:r>
            <a:r>
              <a:rPr lang="en-US" sz="1200" dirty="0"/>
              <a:t>1500 </a:t>
            </a:r>
            <a:r>
              <a:rPr lang="ru-RU" sz="1200" dirty="0"/>
              <a:t>Па</a:t>
            </a:r>
            <a:r>
              <a:rPr lang="en-US" sz="1200" dirty="0"/>
              <a:t>.</a:t>
            </a:r>
            <a:endParaRPr lang="ru-RU" sz="1200" dirty="0"/>
          </a:p>
        </p:txBody>
      </p:sp>
      <p:sp>
        <p:nvSpPr>
          <p:cNvPr id="9" name="Прямоугольник 8"/>
          <p:cNvSpPr/>
          <p:nvPr/>
        </p:nvSpPr>
        <p:spPr>
          <a:xfrm>
            <a:off x="6957359" y="87965"/>
            <a:ext cx="3968587" cy="584775"/>
          </a:xfrm>
          <a:prstGeom prst="rect">
            <a:avLst/>
          </a:prstGeom>
        </p:spPr>
        <p:txBody>
          <a:bodyPr wrap="none">
            <a:spAutoFit/>
          </a:bodyPr>
          <a:lstStyle/>
          <a:p>
            <a:r>
              <a:rPr lang="ru-RU" sz="3200" dirty="0">
                <a:solidFill>
                  <a:srgbClr val="C00000"/>
                </a:solidFill>
              </a:rPr>
              <a:t>Тунгусское событие</a:t>
            </a:r>
            <a:endParaRPr lang="en-US" sz="3200" dirty="0">
              <a:solidFill>
                <a:srgbClr val="C00000"/>
              </a:solidFill>
            </a:endParaRPr>
          </a:p>
        </p:txBody>
      </p:sp>
      <p:sp>
        <p:nvSpPr>
          <p:cNvPr id="10" name="Прямоугольник 9"/>
          <p:cNvSpPr/>
          <p:nvPr/>
        </p:nvSpPr>
        <p:spPr>
          <a:xfrm>
            <a:off x="6161159" y="5832173"/>
            <a:ext cx="5783580" cy="461665"/>
          </a:xfrm>
          <a:prstGeom prst="rect">
            <a:avLst/>
          </a:prstGeom>
        </p:spPr>
        <p:txBody>
          <a:bodyPr wrap="square">
            <a:spAutoFit/>
          </a:bodyPr>
          <a:lstStyle/>
          <a:p>
            <a:pPr lvl="0" algn="just" hangingPunct="0">
              <a:spcAft>
                <a:spcPts val="0"/>
              </a:spcAft>
              <a:tabLst>
                <a:tab pos="215900" algn="l"/>
              </a:tabLst>
            </a:pPr>
            <a:r>
              <a:rPr lang="en-US" sz="1200" i="1" dirty="0" err="1">
                <a:solidFill>
                  <a:srgbClr val="C00000"/>
                </a:solidFill>
                <a:ea typeface="Times New Roman" panose="02020603050405020304" pitchFamily="18" charset="0"/>
              </a:rPr>
              <a:t>Jenniskens</a:t>
            </a:r>
            <a:r>
              <a:rPr lang="en-US" sz="1200" i="1" dirty="0">
                <a:solidFill>
                  <a:srgbClr val="C00000"/>
                </a:solidFill>
                <a:ea typeface="Times New Roman" panose="02020603050405020304" pitchFamily="18" charset="0"/>
              </a:rPr>
              <a:t>, P., </a:t>
            </a:r>
            <a:r>
              <a:rPr lang="en-US" sz="1200" i="1" dirty="0" err="1">
                <a:solidFill>
                  <a:srgbClr val="C00000"/>
                </a:solidFill>
                <a:ea typeface="Times New Roman" panose="02020603050405020304" pitchFamily="18" charset="0"/>
              </a:rPr>
              <a:t>Popova</a:t>
            </a:r>
            <a:r>
              <a:rPr lang="en-US" sz="1200" i="1" dirty="0">
                <a:solidFill>
                  <a:srgbClr val="C00000"/>
                </a:solidFill>
                <a:ea typeface="Times New Roman" panose="02020603050405020304" pitchFamily="18" charset="0"/>
              </a:rPr>
              <a:t>, O. P., </a:t>
            </a:r>
            <a:r>
              <a:rPr lang="en-US" sz="1200" i="1" dirty="0" err="1">
                <a:solidFill>
                  <a:srgbClr val="C00000"/>
                </a:solidFill>
                <a:ea typeface="Times New Roman" panose="02020603050405020304" pitchFamily="18" charset="0"/>
              </a:rPr>
              <a:t>Glazachev</a:t>
            </a:r>
            <a:r>
              <a:rPr lang="en-US" sz="1200" i="1" dirty="0">
                <a:solidFill>
                  <a:srgbClr val="C00000"/>
                </a:solidFill>
                <a:ea typeface="Times New Roman" panose="02020603050405020304" pitchFamily="18" charset="0"/>
              </a:rPr>
              <a:t>, D. O., </a:t>
            </a:r>
            <a:r>
              <a:rPr lang="en-US" sz="1200" i="1" dirty="0" err="1">
                <a:solidFill>
                  <a:srgbClr val="C00000"/>
                </a:solidFill>
                <a:ea typeface="Times New Roman" panose="02020603050405020304" pitchFamily="18" charset="0"/>
              </a:rPr>
              <a:t>Podobnaya</a:t>
            </a:r>
            <a:r>
              <a:rPr lang="en-US" sz="1200" i="1" dirty="0">
                <a:solidFill>
                  <a:srgbClr val="C00000"/>
                </a:solidFill>
                <a:ea typeface="Times New Roman" panose="02020603050405020304" pitchFamily="18" charset="0"/>
              </a:rPr>
              <a:t>, E. D., </a:t>
            </a:r>
            <a:r>
              <a:rPr lang="en-US" sz="1200" i="1" dirty="0" err="1">
                <a:solidFill>
                  <a:srgbClr val="C00000"/>
                </a:solidFill>
                <a:ea typeface="Times New Roman" panose="02020603050405020304" pitchFamily="18" charset="0"/>
              </a:rPr>
              <a:t>Kartashova</a:t>
            </a:r>
            <a:r>
              <a:rPr lang="en-US" sz="1200" i="1" dirty="0">
                <a:solidFill>
                  <a:srgbClr val="C00000"/>
                </a:solidFill>
                <a:ea typeface="Times New Roman" panose="02020603050405020304" pitchFamily="18" charset="0"/>
              </a:rPr>
              <a:t>, A. P. Tunguska eyewitness accounts, injuries, and casualties. Icarus 327, 4-18 (2019).</a:t>
            </a:r>
            <a:endParaRPr lang="ru-RU" sz="1200" i="1" dirty="0">
              <a:solidFill>
                <a:srgbClr val="C00000"/>
              </a:solidFill>
              <a:ea typeface="Times New Roman" panose="02020603050405020304" pitchFamily="18" charset="0"/>
            </a:endParaRPr>
          </a:p>
        </p:txBody>
      </p:sp>
      <p:pic>
        <p:nvPicPr>
          <p:cNvPr id="11" name="Рисунок 10"/>
          <p:cNvPicPr>
            <a:picLocks noChangeAspect="1"/>
          </p:cNvPicPr>
          <p:nvPr/>
        </p:nvPicPr>
        <p:blipFill>
          <a:blip r:embed="rId3"/>
          <a:stretch>
            <a:fillRect/>
          </a:stretch>
        </p:blipFill>
        <p:spPr>
          <a:xfrm>
            <a:off x="6711113" y="698610"/>
            <a:ext cx="4461080" cy="4463570"/>
          </a:xfrm>
          <a:prstGeom prst="rect">
            <a:avLst/>
          </a:prstGeom>
        </p:spPr>
      </p:pic>
      <p:sp>
        <p:nvSpPr>
          <p:cNvPr id="2" name="Slide Number Placeholder 1">
            <a:extLst>
              <a:ext uri="{FF2B5EF4-FFF2-40B4-BE49-F238E27FC236}">
                <a16:creationId xmlns:a16="http://schemas.microsoft.com/office/drawing/2014/main" id="{EB001B74-0ED6-4085-9419-47886FD7BA88}"/>
              </a:ext>
            </a:extLst>
          </p:cNvPr>
          <p:cNvSpPr>
            <a:spLocks noGrp="1"/>
          </p:cNvSpPr>
          <p:nvPr>
            <p:ph type="sldNum" sz="quarter" idx="12"/>
          </p:nvPr>
        </p:nvSpPr>
        <p:spPr/>
        <p:txBody>
          <a:bodyPr/>
          <a:lstStyle/>
          <a:p>
            <a:fld id="{6D22F896-40B5-4ADD-8801-0D06FADFA095}" type="slidenum">
              <a:rPr lang="en-US" smtClean="0"/>
              <a:t>10</a:t>
            </a:fld>
            <a:endParaRPr lang="en-US" dirty="0"/>
          </a:p>
        </p:txBody>
      </p:sp>
      <p:pic>
        <p:nvPicPr>
          <p:cNvPr id="12" name="Picture 2">
            <a:extLst>
              <a:ext uri="{FF2B5EF4-FFF2-40B4-BE49-F238E27FC236}">
                <a16:creationId xmlns:a16="http://schemas.microsoft.com/office/drawing/2014/main" id="{EF0148CD-993D-4FB9-B499-45DDE2C75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410" y="672740"/>
            <a:ext cx="5528154" cy="4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a:extLst>
              <a:ext uri="{FF2B5EF4-FFF2-40B4-BE49-F238E27FC236}">
                <a16:creationId xmlns:a16="http://schemas.microsoft.com/office/drawing/2014/main" id="{FC8B1F37-CC2F-4117-9744-645E37439051}"/>
              </a:ext>
            </a:extLst>
          </p:cNvPr>
          <p:cNvSpPr txBox="1">
            <a:spLocks noChangeArrowheads="1"/>
          </p:cNvSpPr>
          <p:nvPr/>
        </p:nvSpPr>
        <p:spPr bwMode="auto">
          <a:xfrm>
            <a:off x="449826" y="5160919"/>
            <a:ext cx="53389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None/>
            </a:pPr>
            <a:r>
              <a:rPr lang="en-US" altLang="en-US" sz="1200" dirty="0"/>
              <a:t>🟠 – </a:t>
            </a:r>
            <a:r>
              <a:rPr lang="ru-RU" altLang="en-US" sz="1200" dirty="0"/>
              <a:t>есть повреждения</a:t>
            </a:r>
            <a:endParaRPr lang="en-US" altLang="en-US" sz="1200" dirty="0"/>
          </a:p>
          <a:p>
            <a:pPr eaLnBrk="1" hangingPunct="1">
              <a:spcBef>
                <a:spcPct val="0"/>
              </a:spcBef>
              <a:buNone/>
            </a:pPr>
            <a:r>
              <a:rPr lang="en-US" altLang="en-US" sz="1200" dirty="0"/>
              <a:t>⚪ -  </a:t>
            </a:r>
            <a:r>
              <a:rPr lang="ru-RU" altLang="en-US" sz="1200" dirty="0"/>
              <a:t>нет повреждений</a:t>
            </a:r>
            <a:r>
              <a:rPr lang="en-US" altLang="en-US" sz="1200" dirty="0"/>
              <a:t> </a:t>
            </a:r>
          </a:p>
          <a:p>
            <a:pPr eaLnBrk="1" hangingPunct="1">
              <a:spcBef>
                <a:spcPct val="0"/>
              </a:spcBef>
              <a:buNone/>
            </a:pPr>
            <a:r>
              <a:rPr lang="en-US" altLang="en-US" sz="1200" dirty="0"/>
              <a:t>🔴 </a:t>
            </a:r>
            <a:r>
              <a:rPr lang="ru-RU" altLang="en-US" sz="1200" dirty="0"/>
              <a:t>– наиболее пострадавшие деревни</a:t>
            </a:r>
            <a:endParaRPr lang="en-US" altLang="en-US" sz="1200" dirty="0"/>
          </a:p>
          <a:p>
            <a:pPr eaLnBrk="1" hangingPunct="1">
              <a:spcBef>
                <a:spcPct val="0"/>
              </a:spcBef>
              <a:buFontTx/>
              <a:buNone/>
            </a:pPr>
            <a:r>
              <a:rPr lang="ru-RU" altLang="en-US" sz="1200" dirty="0"/>
              <a:t>Белая область</a:t>
            </a:r>
            <a:r>
              <a:rPr lang="en-US" altLang="en-US" sz="1200" dirty="0"/>
              <a:t> -  </a:t>
            </a:r>
            <a:r>
              <a:rPr lang="ru-RU" altLang="en-US" sz="1200" dirty="0"/>
              <a:t>яркость болида</a:t>
            </a:r>
            <a:endParaRPr lang="en-US" altLang="en-US" sz="1200" dirty="0"/>
          </a:p>
        </p:txBody>
      </p:sp>
      <p:sp>
        <p:nvSpPr>
          <p:cNvPr id="14" name="TextBox 13">
            <a:extLst>
              <a:ext uri="{FF2B5EF4-FFF2-40B4-BE49-F238E27FC236}">
                <a16:creationId xmlns:a16="http://schemas.microsoft.com/office/drawing/2014/main" id="{909C8AF5-1879-44A9-A1A9-7DDD575DA268}"/>
              </a:ext>
            </a:extLst>
          </p:cNvPr>
          <p:cNvSpPr txBox="1"/>
          <p:nvPr/>
        </p:nvSpPr>
        <p:spPr>
          <a:xfrm>
            <a:off x="3228975" y="838111"/>
            <a:ext cx="2466976" cy="1600438"/>
          </a:xfrm>
          <a:prstGeom prst="rect">
            <a:avLst/>
          </a:prstGeom>
          <a:solidFill>
            <a:srgbClr val="F8F8F8">
              <a:alpha val="40000"/>
            </a:srgbClr>
          </a:solidFill>
        </p:spPr>
        <p:txBody>
          <a:bodyPr wrap="square">
            <a:spAutoFit/>
          </a:bodyPr>
          <a:lstStyle/>
          <a:p>
            <a:pPr algn="ctr" eaLnBrk="1" hangingPunct="1">
              <a:spcBef>
                <a:spcPct val="0"/>
              </a:spcBef>
              <a:buFontTx/>
              <a:buNone/>
            </a:pPr>
            <a:r>
              <a:rPr lang="ru-RU" altLang="en-US" sz="1800" dirty="0">
                <a:latin typeface="Calibri" pitchFamily="34" charset="0"/>
              </a:rPr>
              <a:t>Контуры изб. давления</a:t>
            </a:r>
          </a:p>
          <a:p>
            <a:pPr algn="ctr" eaLnBrk="1" hangingPunct="1">
              <a:spcBef>
                <a:spcPct val="0"/>
              </a:spcBef>
              <a:buFontTx/>
              <a:buNone/>
            </a:pPr>
            <a:r>
              <a:rPr lang="ru-RU" altLang="en-US" sz="1600" i="1" dirty="0">
                <a:latin typeface="Calibri" pitchFamily="34" charset="0"/>
              </a:rPr>
              <a:t>от светлого к темному</a:t>
            </a:r>
          </a:p>
          <a:p>
            <a:pPr algn="ctr" eaLnBrk="1" hangingPunct="1">
              <a:spcBef>
                <a:spcPct val="0"/>
              </a:spcBef>
              <a:buFontTx/>
              <a:buNone/>
            </a:pPr>
            <a:r>
              <a:rPr lang="ru-RU" altLang="en-US" sz="1600" dirty="0">
                <a:latin typeface="Calibri" pitchFamily="34" charset="0"/>
              </a:rPr>
              <a:t>300 </a:t>
            </a:r>
            <a:r>
              <a:rPr lang="en-US" altLang="en-US" sz="1600" dirty="0">
                <a:latin typeface="Calibri" pitchFamily="34" charset="0"/>
              </a:rPr>
              <a:t>kt</a:t>
            </a:r>
            <a:r>
              <a:rPr lang="en-US" altLang="en-US" sz="1600" dirty="0">
                <a:latin typeface="Calibri" pitchFamily="34" charset="0"/>
                <a:sym typeface="Symbol" pitchFamily="18" charset="2"/>
              </a:rPr>
              <a:t> </a:t>
            </a:r>
            <a:r>
              <a:rPr lang="en-US" altLang="en-US" sz="1600" dirty="0">
                <a:latin typeface="Calibri" pitchFamily="34" charset="0"/>
              </a:rPr>
              <a:t>p&gt;1000 Pa</a:t>
            </a:r>
            <a:r>
              <a:rPr lang="ru-RU" altLang="en-US" sz="1600" dirty="0">
                <a:latin typeface="Calibri" pitchFamily="34" charset="0"/>
              </a:rPr>
              <a:t>, </a:t>
            </a:r>
          </a:p>
          <a:p>
            <a:pPr algn="ctr" eaLnBrk="1" hangingPunct="1">
              <a:spcBef>
                <a:spcPct val="0"/>
              </a:spcBef>
              <a:buFontTx/>
              <a:buNone/>
            </a:pPr>
            <a:r>
              <a:rPr lang="ru-RU" altLang="en-US" sz="1600" dirty="0">
                <a:latin typeface="Calibri" pitchFamily="34" charset="0"/>
              </a:rPr>
              <a:t>520 </a:t>
            </a:r>
            <a:r>
              <a:rPr lang="en-US" altLang="en-US" sz="1600" dirty="0">
                <a:latin typeface="Calibri" pitchFamily="34" charset="0"/>
              </a:rPr>
              <a:t>kt</a:t>
            </a:r>
            <a:r>
              <a:rPr lang="ru-RU" altLang="en-US" sz="1600" dirty="0">
                <a:latin typeface="Calibri" pitchFamily="34" charset="0"/>
              </a:rPr>
              <a:t> </a:t>
            </a:r>
            <a:r>
              <a:rPr lang="en-US" altLang="en-US" sz="1600" dirty="0">
                <a:latin typeface="Calibri" pitchFamily="34" charset="0"/>
                <a:sym typeface="Symbol" pitchFamily="18" charset="2"/>
              </a:rPr>
              <a:t></a:t>
            </a:r>
            <a:r>
              <a:rPr lang="en-US" altLang="en-US" sz="1600" dirty="0">
                <a:latin typeface="Calibri" pitchFamily="34" charset="0"/>
              </a:rPr>
              <a:t>p&gt;1000 Pa</a:t>
            </a:r>
            <a:r>
              <a:rPr lang="ru-RU" altLang="en-US" sz="1600" dirty="0">
                <a:latin typeface="Calibri" pitchFamily="34" charset="0"/>
              </a:rPr>
              <a:t>, </a:t>
            </a:r>
          </a:p>
          <a:p>
            <a:pPr algn="ctr" eaLnBrk="1" hangingPunct="1">
              <a:spcBef>
                <a:spcPct val="0"/>
              </a:spcBef>
              <a:buFontTx/>
              <a:buNone/>
            </a:pPr>
            <a:r>
              <a:rPr lang="ru-RU" altLang="en-US" sz="1600" dirty="0">
                <a:latin typeface="Calibri" pitchFamily="34" charset="0"/>
              </a:rPr>
              <a:t>300 </a:t>
            </a:r>
            <a:r>
              <a:rPr lang="en-US" altLang="en-US" sz="1600" dirty="0">
                <a:latin typeface="Calibri" pitchFamily="34" charset="0"/>
              </a:rPr>
              <a:t>kt</a:t>
            </a:r>
            <a:r>
              <a:rPr lang="en-US" altLang="en-US" sz="1600" dirty="0">
                <a:latin typeface="Calibri" pitchFamily="34" charset="0"/>
                <a:sym typeface="Symbol" pitchFamily="18" charset="2"/>
              </a:rPr>
              <a:t> </a:t>
            </a:r>
            <a:r>
              <a:rPr lang="en-US" altLang="en-US" sz="1600" dirty="0">
                <a:latin typeface="Calibri" pitchFamily="34" charset="0"/>
              </a:rPr>
              <a:t>p&gt;</a:t>
            </a:r>
            <a:r>
              <a:rPr lang="ru-RU" altLang="en-US" sz="1600" dirty="0">
                <a:latin typeface="Calibri" pitchFamily="34" charset="0"/>
              </a:rPr>
              <a:t>5</a:t>
            </a:r>
            <a:r>
              <a:rPr lang="en-US" altLang="en-US" sz="1600" dirty="0">
                <a:latin typeface="Calibri" pitchFamily="34" charset="0"/>
              </a:rPr>
              <a:t>00 Pa</a:t>
            </a:r>
            <a:r>
              <a:rPr lang="ru-RU" altLang="en-US" sz="1600" dirty="0">
                <a:latin typeface="Calibri" pitchFamily="34" charset="0"/>
              </a:rPr>
              <a:t>, </a:t>
            </a:r>
          </a:p>
          <a:p>
            <a:pPr algn="ctr" eaLnBrk="1" hangingPunct="1">
              <a:spcBef>
                <a:spcPct val="0"/>
              </a:spcBef>
              <a:buFontTx/>
              <a:buNone/>
            </a:pPr>
            <a:r>
              <a:rPr lang="ru-RU" altLang="en-US" sz="1600" dirty="0">
                <a:latin typeface="Calibri" pitchFamily="34" charset="0"/>
              </a:rPr>
              <a:t>520 </a:t>
            </a:r>
            <a:r>
              <a:rPr lang="en-US" altLang="en-US" sz="1600" dirty="0">
                <a:latin typeface="Calibri" pitchFamily="34" charset="0"/>
              </a:rPr>
              <a:t>kt</a:t>
            </a:r>
            <a:r>
              <a:rPr lang="ru-RU" altLang="en-US" sz="1600" dirty="0">
                <a:latin typeface="Calibri" pitchFamily="34" charset="0"/>
              </a:rPr>
              <a:t> </a:t>
            </a:r>
            <a:r>
              <a:rPr lang="en-US" altLang="en-US" sz="1600" dirty="0">
                <a:latin typeface="Calibri" pitchFamily="34" charset="0"/>
                <a:sym typeface="Symbol" pitchFamily="18" charset="2"/>
              </a:rPr>
              <a:t></a:t>
            </a:r>
            <a:r>
              <a:rPr lang="en-US" altLang="en-US" sz="1600" dirty="0">
                <a:latin typeface="Calibri" pitchFamily="34" charset="0"/>
              </a:rPr>
              <a:t>p&gt;</a:t>
            </a:r>
            <a:r>
              <a:rPr lang="ru-RU" altLang="en-US" sz="1600" dirty="0">
                <a:latin typeface="Calibri" pitchFamily="34" charset="0"/>
              </a:rPr>
              <a:t>5</a:t>
            </a:r>
            <a:r>
              <a:rPr lang="en-US" altLang="en-US" sz="1600" dirty="0">
                <a:latin typeface="Calibri" pitchFamily="34" charset="0"/>
              </a:rPr>
              <a:t>00 Pa</a:t>
            </a:r>
            <a:r>
              <a:rPr lang="ru-RU" altLang="en-US" sz="1600" dirty="0">
                <a:latin typeface="Calibri" pitchFamily="34" charset="0"/>
              </a:rPr>
              <a:t>  </a:t>
            </a:r>
            <a:endParaRPr lang="en-CA" altLang="en-US" sz="1600" dirty="0">
              <a:latin typeface="Calibri" pitchFamily="34" charset="0"/>
            </a:endParaRPr>
          </a:p>
        </p:txBody>
      </p:sp>
      <p:sp>
        <p:nvSpPr>
          <p:cNvPr id="15" name="Прямоугольник 8">
            <a:extLst>
              <a:ext uri="{FF2B5EF4-FFF2-40B4-BE49-F238E27FC236}">
                <a16:creationId xmlns:a16="http://schemas.microsoft.com/office/drawing/2014/main" id="{09BE0318-62A1-4768-925E-CF99BAB28FD2}"/>
              </a:ext>
            </a:extLst>
          </p:cNvPr>
          <p:cNvSpPr/>
          <p:nvPr/>
        </p:nvSpPr>
        <p:spPr>
          <a:xfrm>
            <a:off x="354409" y="87965"/>
            <a:ext cx="5528154" cy="584775"/>
          </a:xfrm>
          <a:prstGeom prst="rect">
            <a:avLst/>
          </a:prstGeom>
        </p:spPr>
        <p:txBody>
          <a:bodyPr wrap="square">
            <a:spAutoFit/>
          </a:bodyPr>
          <a:lstStyle/>
          <a:p>
            <a:pPr algn="ctr"/>
            <a:r>
              <a:rPr lang="ru-RU" sz="3200" dirty="0">
                <a:solidFill>
                  <a:srgbClr val="C00000"/>
                </a:solidFill>
              </a:rPr>
              <a:t>Челябинское событие</a:t>
            </a:r>
            <a:endParaRPr lang="en-US" sz="3200" dirty="0">
              <a:solidFill>
                <a:srgbClr val="C00000"/>
              </a:solidFill>
            </a:endParaRPr>
          </a:p>
        </p:txBody>
      </p:sp>
      <p:sp>
        <p:nvSpPr>
          <p:cNvPr id="16" name="Прямоугольник 9">
            <a:extLst>
              <a:ext uri="{FF2B5EF4-FFF2-40B4-BE49-F238E27FC236}">
                <a16:creationId xmlns:a16="http://schemas.microsoft.com/office/drawing/2014/main" id="{7021DBC2-796E-409C-9951-9AC192BB86EE}"/>
              </a:ext>
            </a:extLst>
          </p:cNvPr>
          <p:cNvSpPr/>
          <p:nvPr/>
        </p:nvSpPr>
        <p:spPr>
          <a:xfrm>
            <a:off x="409217" y="5867009"/>
            <a:ext cx="5418537" cy="461665"/>
          </a:xfrm>
          <a:prstGeom prst="rect">
            <a:avLst/>
          </a:prstGeom>
        </p:spPr>
        <p:txBody>
          <a:bodyPr wrap="square">
            <a:spAutoFit/>
          </a:bodyPr>
          <a:lstStyle/>
          <a:p>
            <a:pPr lvl="0" algn="just" hangingPunct="0">
              <a:spcAft>
                <a:spcPts val="0"/>
              </a:spcAft>
              <a:tabLst>
                <a:tab pos="215900" algn="l"/>
              </a:tabLst>
            </a:pPr>
            <a:r>
              <a:rPr lang="en-US" sz="1200" i="1" dirty="0">
                <a:solidFill>
                  <a:srgbClr val="C00000"/>
                </a:solidFill>
                <a:ea typeface="Times New Roman" panose="02020603050405020304" pitchFamily="18" charset="0"/>
              </a:rPr>
              <a:t>O. P. Popova, et al., Chelyabinsk Airburst, Damage Assessment,</a:t>
            </a:r>
          </a:p>
          <a:p>
            <a:pPr lvl="0" algn="just" hangingPunct="0">
              <a:spcAft>
                <a:spcPts val="0"/>
              </a:spcAft>
              <a:tabLst>
                <a:tab pos="215900" algn="l"/>
              </a:tabLst>
            </a:pPr>
            <a:r>
              <a:rPr lang="en-US" sz="1200" i="1" dirty="0">
                <a:solidFill>
                  <a:srgbClr val="C00000"/>
                </a:solidFill>
                <a:ea typeface="Times New Roman" panose="02020603050405020304" pitchFamily="18" charset="0"/>
              </a:rPr>
              <a:t>Meteorite Recovery and Characterization. Science 342 (2013).</a:t>
            </a:r>
            <a:endParaRPr lang="ru-RU" sz="1200" i="1" dirty="0">
              <a:solidFill>
                <a:srgbClr val="C00000"/>
              </a:solidFill>
              <a:ea typeface="Times New Roman" panose="02020603050405020304" pitchFamily="18" charset="0"/>
            </a:endParaRPr>
          </a:p>
        </p:txBody>
      </p:sp>
    </p:spTree>
    <p:extLst>
      <p:ext uri="{BB962C8B-B14F-4D97-AF65-F5344CB8AC3E}">
        <p14:creationId xmlns:p14="http://schemas.microsoft.com/office/powerpoint/2010/main" val="3856581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6038"/>
          <a:stretch/>
        </p:blipFill>
        <p:spPr>
          <a:xfrm>
            <a:off x="308372" y="3069897"/>
            <a:ext cx="4594166" cy="2142155"/>
          </a:xfrm>
          <a:prstGeom prst="rect">
            <a:avLst/>
          </a:prstGeom>
        </p:spPr>
      </p:pic>
      <p:sp>
        <p:nvSpPr>
          <p:cNvPr id="2" name="Slide Number Placeholder 1"/>
          <p:cNvSpPr>
            <a:spLocks noGrp="1"/>
          </p:cNvSpPr>
          <p:nvPr>
            <p:ph type="sldNum" sz="quarter" idx="12"/>
          </p:nvPr>
        </p:nvSpPr>
        <p:spPr>
          <a:xfrm>
            <a:off x="9539179" y="6346756"/>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5EF2522-46F1-42BB-9815-81538E46C0FF}" type="slidenum">
              <a:rPr lang="ru-RU" altLang="ru-RU" smtClean="0">
                <a:solidFill>
                  <a:schemeClr val="bg1"/>
                </a:solidFill>
              </a:rPr>
              <a:pPr>
                <a:defRPr/>
              </a:pPr>
              <a:t>11</a:t>
            </a:fld>
            <a:endParaRPr lang="ru-RU" altLang="ru-RU" dirty="0">
              <a:solidFill>
                <a:schemeClr val="bg1"/>
              </a:solidFill>
            </a:endParaRPr>
          </a:p>
        </p:txBody>
      </p:sp>
      <p:sp>
        <p:nvSpPr>
          <p:cNvPr id="3" name="Rectangle 2"/>
          <p:cNvSpPr/>
          <p:nvPr/>
        </p:nvSpPr>
        <p:spPr>
          <a:xfrm>
            <a:off x="499390" y="520850"/>
            <a:ext cx="7901660" cy="1107996"/>
          </a:xfrm>
          <a:prstGeom prst="rect">
            <a:avLst/>
          </a:prstGeom>
        </p:spPr>
        <p:txBody>
          <a:bodyPr wrap="square">
            <a:spAutoFit/>
          </a:bodyPr>
          <a:lstStyle/>
          <a:p>
            <a:r>
              <a:rPr lang="ru-RU" dirty="0"/>
              <a:t>Чтобы оценить сейсмический эффект от удара КТ необходимо определить сейсмическую эффективность </a:t>
            </a:r>
            <a:r>
              <a:rPr lang="en-US" dirty="0" err="1"/>
              <a:t>k</a:t>
            </a:r>
            <a:r>
              <a:rPr lang="en-US" baseline="-25000" dirty="0" err="1"/>
              <a:t>s</a:t>
            </a:r>
            <a:r>
              <a:rPr lang="ru-RU" baseline="-25000" dirty="0"/>
              <a:t> </a:t>
            </a:r>
            <a:r>
              <a:rPr lang="ru-RU" dirty="0"/>
              <a:t>- </a:t>
            </a:r>
            <a:endParaRPr lang="en-US" dirty="0"/>
          </a:p>
          <a:p>
            <a:r>
              <a:rPr lang="en-US" sz="1400" dirty="0"/>
              <a:t> </a:t>
            </a:r>
            <a:r>
              <a:rPr lang="ru-RU" sz="1400" dirty="0"/>
              <a:t>долю кинетической энергии удара </a:t>
            </a:r>
            <a:r>
              <a:rPr lang="en-US" sz="1400" dirty="0" err="1"/>
              <a:t>E</a:t>
            </a:r>
            <a:r>
              <a:rPr lang="en-US" sz="1400" baseline="-25000" dirty="0" err="1"/>
              <a:t>kt</a:t>
            </a:r>
            <a:r>
              <a:rPr lang="en-US" sz="1400" dirty="0"/>
              <a:t> </a:t>
            </a:r>
            <a:r>
              <a:rPr lang="ru-RU" sz="1400" dirty="0"/>
              <a:t>которая переходит в энергию сейсмических волн </a:t>
            </a:r>
            <a:r>
              <a:rPr lang="en-US" sz="1400" dirty="0" err="1"/>
              <a:t>E</a:t>
            </a:r>
            <a:r>
              <a:rPr lang="en-US" sz="1400" baseline="-25000" dirty="0" err="1"/>
              <a:t>seism</a:t>
            </a:r>
            <a:endParaRPr lang="en-US" sz="1400" dirty="0"/>
          </a:p>
          <a:p>
            <a:pPr algn="ctr"/>
            <a:r>
              <a:rPr lang="da-DK" sz="1600" dirty="0"/>
              <a:t>Svetsov et al. (2017) , Khazins et al. (2018)</a:t>
            </a:r>
            <a:endParaRPr lang="en-US" sz="1600" dirty="0"/>
          </a:p>
        </p:txBody>
      </p:sp>
      <p:sp>
        <p:nvSpPr>
          <p:cNvPr id="4" name="Rectangle 3"/>
          <p:cNvSpPr/>
          <p:nvPr/>
        </p:nvSpPr>
        <p:spPr>
          <a:xfrm>
            <a:off x="0" y="-13946"/>
            <a:ext cx="12192000" cy="523220"/>
          </a:xfrm>
          <a:prstGeom prst="rect">
            <a:avLst/>
          </a:prstGeom>
        </p:spPr>
        <p:txBody>
          <a:bodyPr wrap="square">
            <a:spAutoFit/>
          </a:bodyPr>
          <a:lstStyle/>
          <a:p>
            <a:pPr algn="ctr"/>
            <a:r>
              <a:rPr lang="ru-RU" sz="2800" b="1" dirty="0">
                <a:solidFill>
                  <a:srgbClr val="FF0066"/>
                </a:solidFill>
                <a:latin typeface="Calibri" panose="020F0502020204030204" pitchFamily="34" charset="0"/>
                <a:cs typeface="Calibri" panose="020F0502020204030204" pitchFamily="34" charset="0"/>
              </a:rPr>
              <a:t>Сейсмический эффект</a:t>
            </a:r>
            <a:endParaRPr lang="en-US" sz="2800" b="1" dirty="0">
              <a:solidFill>
                <a:srgbClr val="FF0066"/>
              </a:solidFill>
              <a:latin typeface="Calibri" panose="020F0502020204030204" pitchFamily="34" charset="0"/>
              <a:cs typeface="Calibri" panose="020F0502020204030204" pitchFamily="34" charset="0"/>
            </a:endParaRPr>
          </a:p>
        </p:txBody>
      </p:sp>
      <p:sp>
        <p:nvSpPr>
          <p:cNvPr id="6" name="Rectangle 5"/>
          <p:cNvSpPr/>
          <p:nvPr/>
        </p:nvSpPr>
        <p:spPr>
          <a:xfrm>
            <a:off x="5174256" y="5194712"/>
            <a:ext cx="5912843" cy="1292662"/>
          </a:xfrm>
          <a:prstGeom prst="rect">
            <a:avLst/>
          </a:prstGeom>
        </p:spPr>
        <p:txBody>
          <a:bodyPr wrap="square">
            <a:spAutoFit/>
          </a:bodyPr>
          <a:lstStyle/>
          <a:p>
            <a:r>
              <a:rPr lang="ru-RU" sz="2400" b="1" dirty="0">
                <a:solidFill>
                  <a:srgbClr val="0033CC"/>
                </a:solidFill>
              </a:rPr>
              <a:t>Переходные варианты</a:t>
            </a:r>
            <a:r>
              <a:rPr lang="en-US" sz="2400" b="1" dirty="0">
                <a:solidFill>
                  <a:srgbClr val="0033CC"/>
                </a:solidFill>
              </a:rPr>
              <a:t>:</a:t>
            </a:r>
          </a:p>
          <a:p>
            <a:r>
              <a:rPr lang="ru-RU" dirty="0"/>
              <a:t>Часть энергии ударника рассеивается в воздухе</a:t>
            </a:r>
            <a:r>
              <a:rPr lang="en-US" dirty="0"/>
              <a:t> (</a:t>
            </a:r>
            <a:r>
              <a:rPr lang="en-US" dirty="0" err="1"/>
              <a:t>Ea</a:t>
            </a:r>
            <a:r>
              <a:rPr lang="en-US" dirty="0"/>
              <a:t>)</a:t>
            </a:r>
            <a:r>
              <a:rPr lang="ru-RU" dirty="0"/>
              <a:t>, а часть на образование кратера </a:t>
            </a:r>
            <a:r>
              <a:rPr lang="en-US" dirty="0"/>
              <a:t>(</a:t>
            </a:r>
            <a:r>
              <a:rPr lang="en-US" dirty="0" err="1"/>
              <a:t>Ec</a:t>
            </a:r>
            <a:r>
              <a:rPr lang="ru-RU" dirty="0"/>
              <a:t>)</a:t>
            </a:r>
            <a:endParaRPr lang="en-US" dirty="0"/>
          </a:p>
          <a:p>
            <a:r>
              <a:rPr lang="en-US" dirty="0"/>
              <a:t>          </a:t>
            </a:r>
            <a:r>
              <a:rPr lang="en-US" dirty="0" err="1"/>
              <a:t>E</a:t>
            </a:r>
            <a:r>
              <a:rPr lang="en-US" baseline="-25000" dirty="0" err="1"/>
              <a:t>seism</a:t>
            </a:r>
            <a:r>
              <a:rPr lang="en-US" dirty="0"/>
              <a:t> = </a:t>
            </a:r>
            <a:r>
              <a:rPr lang="en-US" dirty="0" err="1"/>
              <a:t>k</a:t>
            </a:r>
            <a:r>
              <a:rPr lang="en-US" baseline="-25000" dirty="0" err="1"/>
              <a:t>sa</a:t>
            </a:r>
            <a:r>
              <a:rPr lang="en-US" dirty="0" err="1"/>
              <a:t>Ea</a:t>
            </a:r>
            <a:r>
              <a:rPr lang="en-US" dirty="0"/>
              <a:t> + </a:t>
            </a:r>
            <a:r>
              <a:rPr lang="en-US" dirty="0" err="1"/>
              <a:t>k</a:t>
            </a:r>
            <a:r>
              <a:rPr lang="en-US" baseline="-25000" dirty="0" err="1"/>
              <a:t>sc</a:t>
            </a:r>
            <a:r>
              <a:rPr lang="en-US" dirty="0" err="1"/>
              <a:t>Ec</a:t>
            </a:r>
            <a:endParaRPr lang="en-US" dirty="0"/>
          </a:p>
        </p:txBody>
      </p:sp>
      <p:sp>
        <p:nvSpPr>
          <p:cNvPr id="7" name="Rectangle 6"/>
          <p:cNvSpPr/>
          <p:nvPr/>
        </p:nvSpPr>
        <p:spPr>
          <a:xfrm>
            <a:off x="4949750" y="3204521"/>
            <a:ext cx="6207200" cy="2123658"/>
          </a:xfrm>
          <a:prstGeom prst="rect">
            <a:avLst/>
          </a:prstGeom>
        </p:spPr>
        <p:txBody>
          <a:bodyPr wrap="square">
            <a:spAutoFit/>
          </a:bodyPr>
          <a:lstStyle/>
          <a:p>
            <a:r>
              <a:rPr lang="ru-RU" sz="2400" b="1" dirty="0">
                <a:solidFill>
                  <a:srgbClr val="0033CC"/>
                </a:solidFill>
              </a:rPr>
              <a:t>Кратерообразующие варианты</a:t>
            </a:r>
            <a:r>
              <a:rPr lang="en-US" sz="2400" b="1" dirty="0">
                <a:solidFill>
                  <a:srgbClr val="0033CC"/>
                </a:solidFill>
              </a:rPr>
              <a:t>:</a:t>
            </a:r>
          </a:p>
          <a:p>
            <a:r>
              <a:rPr lang="ru-RU" dirty="0"/>
              <a:t>Сравнение оценок</a:t>
            </a:r>
            <a:r>
              <a:rPr lang="en-US" dirty="0"/>
              <a:t> </a:t>
            </a:r>
            <a:r>
              <a:rPr lang="ru-RU" dirty="0"/>
              <a:t>генерации УВ</a:t>
            </a:r>
            <a:r>
              <a:rPr lang="en-US" dirty="0"/>
              <a:t> </a:t>
            </a:r>
            <a:r>
              <a:rPr lang="ru-RU" dirty="0"/>
              <a:t>кратерообразующими ударами и взрывами</a:t>
            </a:r>
            <a:r>
              <a:rPr lang="en-US" dirty="0"/>
              <a:t>	</a:t>
            </a:r>
          </a:p>
          <a:p>
            <a:r>
              <a:rPr lang="en-US" sz="1400" dirty="0"/>
              <a:t>     </a:t>
            </a:r>
            <a:r>
              <a:rPr lang="ru-RU" dirty="0"/>
              <a:t>сейсмическая эффективность</a:t>
            </a:r>
            <a:r>
              <a:rPr lang="en-US" dirty="0">
                <a:solidFill>
                  <a:prstClr val="black"/>
                </a:solidFill>
              </a:rPr>
              <a:t> </a:t>
            </a:r>
            <a:endParaRPr lang="ru-RU" dirty="0">
              <a:solidFill>
                <a:prstClr val="black"/>
              </a:solidFill>
            </a:endParaRPr>
          </a:p>
          <a:p>
            <a:r>
              <a:rPr lang="ru-RU" b="1" dirty="0">
                <a:solidFill>
                  <a:prstClr val="black"/>
                </a:solidFill>
              </a:rPr>
              <a:t>	</a:t>
            </a:r>
            <a:r>
              <a:rPr lang="en-US" b="1" dirty="0" err="1">
                <a:solidFill>
                  <a:prstClr val="black"/>
                </a:solidFill>
              </a:rPr>
              <a:t>k</a:t>
            </a:r>
            <a:r>
              <a:rPr lang="en-US" b="1" baseline="-25000" dirty="0" err="1">
                <a:solidFill>
                  <a:prstClr val="black"/>
                </a:solidFill>
              </a:rPr>
              <a:t>sc</a:t>
            </a:r>
            <a:r>
              <a:rPr lang="en-US" b="1" dirty="0">
                <a:solidFill>
                  <a:prstClr val="black"/>
                </a:solidFill>
              </a:rPr>
              <a:t> = 10</a:t>
            </a:r>
            <a:r>
              <a:rPr lang="en-US" b="1" baseline="30000" dirty="0">
                <a:solidFill>
                  <a:prstClr val="black"/>
                </a:solidFill>
              </a:rPr>
              <a:t>–3 </a:t>
            </a:r>
            <a:r>
              <a:rPr lang="en-US" sz="1400" dirty="0">
                <a:solidFill>
                  <a:prstClr val="black"/>
                </a:solidFill>
              </a:rPr>
              <a:t>(</a:t>
            </a:r>
            <a:r>
              <a:rPr lang="ru-RU" sz="1400" dirty="0">
                <a:solidFill>
                  <a:prstClr val="black"/>
                </a:solidFill>
              </a:rPr>
              <a:t>для вертикального удара</a:t>
            </a:r>
            <a:r>
              <a:rPr lang="en-US" sz="1400" dirty="0">
                <a:solidFill>
                  <a:prstClr val="black"/>
                </a:solidFill>
              </a:rPr>
              <a:t>)</a:t>
            </a:r>
          </a:p>
          <a:p>
            <a:r>
              <a:rPr lang="en-US" i="1" dirty="0" err="1"/>
              <a:t>k</a:t>
            </a:r>
            <a:r>
              <a:rPr lang="en-US" baseline="-25000" dirty="0" err="1"/>
              <a:t>sc</a:t>
            </a:r>
            <a:r>
              <a:rPr lang="en-US" dirty="0"/>
              <a:t>(</a:t>
            </a:r>
            <a:r>
              <a:rPr lang="el-GR" dirty="0"/>
              <a:t>α) = </a:t>
            </a:r>
            <a:r>
              <a:rPr lang="en-US" i="1" dirty="0" err="1"/>
              <a:t>k</a:t>
            </a:r>
            <a:r>
              <a:rPr lang="en-US" baseline="-25000" dirty="0" err="1"/>
              <a:t>sc</a:t>
            </a:r>
            <a:r>
              <a:rPr lang="en-US" dirty="0"/>
              <a:t>(90°)</a:t>
            </a:r>
            <a:r>
              <a:rPr lang="en-US" sz="1200" dirty="0"/>
              <a:t>●</a:t>
            </a:r>
            <a:r>
              <a:rPr lang="en-US" dirty="0"/>
              <a:t>sin(</a:t>
            </a:r>
            <a:r>
              <a:rPr lang="el-GR" dirty="0"/>
              <a:t>α)</a:t>
            </a:r>
            <a:endParaRPr lang="en-US" i="1" baseline="30000" dirty="0">
              <a:solidFill>
                <a:prstClr val="black"/>
              </a:solidFill>
            </a:endParaRPr>
          </a:p>
          <a:p>
            <a:r>
              <a:rPr lang="en-US" i="1" dirty="0">
                <a:solidFill>
                  <a:prstClr val="black"/>
                </a:solidFill>
              </a:rPr>
              <a:t>	           Collins et al. (2005): </a:t>
            </a:r>
            <a:r>
              <a:rPr lang="en-US" i="1" dirty="0" err="1">
                <a:solidFill>
                  <a:prstClr val="black"/>
                </a:solidFill>
              </a:rPr>
              <a:t>k</a:t>
            </a:r>
            <a:r>
              <a:rPr lang="en-US" i="1" baseline="-25000" dirty="0" err="1">
                <a:solidFill>
                  <a:prstClr val="black"/>
                </a:solidFill>
              </a:rPr>
              <a:t>sc</a:t>
            </a:r>
            <a:r>
              <a:rPr lang="en-US" i="1" dirty="0">
                <a:solidFill>
                  <a:prstClr val="black"/>
                </a:solidFill>
              </a:rPr>
              <a:t> = 10</a:t>
            </a:r>
            <a:r>
              <a:rPr lang="en-US" i="1" baseline="30000" dirty="0">
                <a:solidFill>
                  <a:prstClr val="black"/>
                </a:solidFill>
              </a:rPr>
              <a:t>–4</a:t>
            </a:r>
            <a:r>
              <a:rPr lang="en-US" i="1" dirty="0">
                <a:solidFill>
                  <a:prstClr val="black"/>
                </a:solidFill>
              </a:rPr>
              <a:t> </a:t>
            </a:r>
          </a:p>
        </p:txBody>
      </p:sp>
      <p:sp>
        <p:nvSpPr>
          <p:cNvPr id="9" name="Rectangle 8"/>
          <p:cNvSpPr/>
          <p:nvPr/>
        </p:nvSpPr>
        <p:spPr>
          <a:xfrm>
            <a:off x="397980" y="5234389"/>
            <a:ext cx="4551770" cy="800219"/>
          </a:xfrm>
          <a:prstGeom prst="rect">
            <a:avLst/>
          </a:prstGeom>
        </p:spPr>
        <p:txBody>
          <a:bodyPr wrap="square">
            <a:spAutoFit/>
          </a:bodyPr>
          <a:lstStyle/>
          <a:p>
            <a:r>
              <a:rPr lang="ru-RU" sz="1400" b="1" dirty="0"/>
              <a:t>черный</a:t>
            </a:r>
            <a:r>
              <a:rPr lang="en-US" sz="1400" dirty="0"/>
              <a:t> – </a:t>
            </a:r>
            <a:r>
              <a:rPr lang="ru-RU" sz="1400" dirty="0"/>
              <a:t>подземный взрыв</a:t>
            </a:r>
            <a:r>
              <a:rPr lang="en-US" sz="1400" dirty="0"/>
              <a:t> </a:t>
            </a:r>
            <a:r>
              <a:rPr lang="ru-RU" sz="1400" dirty="0"/>
              <a:t>с</a:t>
            </a:r>
            <a:r>
              <a:rPr lang="en-US" sz="1400" dirty="0"/>
              <a:t> E</a:t>
            </a:r>
            <a:r>
              <a:rPr lang="en-US" sz="1400" baseline="-25000" dirty="0"/>
              <a:t>0</a:t>
            </a:r>
            <a:r>
              <a:rPr lang="en-US" sz="1400" dirty="0"/>
              <a:t> </a:t>
            </a:r>
            <a:r>
              <a:rPr lang="ru-RU" sz="1400" dirty="0"/>
              <a:t>на глубине </a:t>
            </a:r>
            <a:r>
              <a:rPr lang="en-US" sz="1400" dirty="0"/>
              <a:t>40D</a:t>
            </a:r>
            <a:r>
              <a:rPr lang="en-US" sz="1400" baseline="-25000" dirty="0"/>
              <a:t>0</a:t>
            </a:r>
            <a:r>
              <a:rPr lang="en-US" sz="1400" dirty="0"/>
              <a:t>  </a:t>
            </a:r>
          </a:p>
          <a:p>
            <a:r>
              <a:rPr lang="ru-RU" sz="1400" dirty="0"/>
              <a:t>пунктир</a:t>
            </a:r>
            <a:r>
              <a:rPr lang="en-US" sz="1400" dirty="0"/>
              <a:t> – </a:t>
            </a:r>
            <a:r>
              <a:rPr lang="ru-RU" sz="1400" dirty="0"/>
              <a:t>взрыв на поверхности с</a:t>
            </a:r>
            <a:r>
              <a:rPr lang="en-US" sz="1400" dirty="0"/>
              <a:t> 8E</a:t>
            </a:r>
            <a:r>
              <a:rPr lang="en-US" sz="1400" baseline="-25000" dirty="0"/>
              <a:t>kt</a:t>
            </a:r>
            <a:endParaRPr lang="en-US" sz="1400" dirty="0"/>
          </a:p>
          <a:p>
            <a:r>
              <a:rPr lang="ru-RU" sz="1400" b="1" dirty="0">
                <a:solidFill>
                  <a:schemeClr val="tx1">
                    <a:lumMod val="50000"/>
                    <a:lumOff val="50000"/>
                  </a:schemeClr>
                </a:solidFill>
              </a:rPr>
              <a:t>серый</a:t>
            </a:r>
            <a:r>
              <a:rPr lang="en-US" sz="1400" b="1" dirty="0">
                <a:solidFill>
                  <a:schemeClr val="tx1">
                    <a:lumMod val="50000"/>
                    <a:lumOff val="50000"/>
                  </a:schemeClr>
                </a:solidFill>
              </a:rPr>
              <a:t> </a:t>
            </a:r>
            <a:r>
              <a:rPr lang="en-US" sz="1400" dirty="0"/>
              <a:t> – </a:t>
            </a:r>
            <a:r>
              <a:rPr lang="ru-RU" sz="1400" dirty="0"/>
              <a:t>удар КТ с </a:t>
            </a:r>
            <a:r>
              <a:rPr lang="en-US" sz="1400" dirty="0"/>
              <a:t> 2.5E</a:t>
            </a:r>
            <a:r>
              <a:rPr lang="en-US" sz="1400" baseline="-25000" dirty="0"/>
              <a:t>kt</a:t>
            </a:r>
            <a:r>
              <a:rPr lang="en-US" baseline="-25000" dirty="0"/>
              <a:t> </a:t>
            </a:r>
            <a:r>
              <a:rPr lang="en-US" dirty="0"/>
              <a:t> </a:t>
            </a:r>
            <a:endParaRPr lang="ru-RU" sz="1400" dirty="0"/>
          </a:p>
        </p:txBody>
      </p:sp>
      <p:sp>
        <p:nvSpPr>
          <p:cNvPr id="12" name="Rectangle 11"/>
          <p:cNvSpPr/>
          <p:nvPr/>
        </p:nvSpPr>
        <p:spPr>
          <a:xfrm>
            <a:off x="208621" y="2835189"/>
            <a:ext cx="4811054" cy="369332"/>
          </a:xfrm>
          <a:prstGeom prst="rect">
            <a:avLst/>
          </a:prstGeom>
        </p:spPr>
        <p:txBody>
          <a:bodyPr wrap="square">
            <a:spAutoFit/>
          </a:bodyPr>
          <a:lstStyle/>
          <a:p>
            <a:r>
              <a:rPr lang="ru-RU" dirty="0"/>
              <a:t>Изолинии избыточного давления </a:t>
            </a:r>
            <a:r>
              <a:rPr lang="en-US" sz="1400" dirty="0"/>
              <a:t>(p–p0, atm)</a:t>
            </a:r>
          </a:p>
        </p:txBody>
      </p:sp>
      <p:sp>
        <p:nvSpPr>
          <p:cNvPr id="14" name="Rectangle 13"/>
          <p:cNvSpPr/>
          <p:nvPr/>
        </p:nvSpPr>
        <p:spPr>
          <a:xfrm>
            <a:off x="479352" y="1628846"/>
            <a:ext cx="6702497" cy="1292662"/>
          </a:xfrm>
          <a:prstGeom prst="rect">
            <a:avLst/>
          </a:prstGeom>
        </p:spPr>
        <p:txBody>
          <a:bodyPr wrap="square">
            <a:spAutoFit/>
          </a:bodyPr>
          <a:lstStyle/>
          <a:p>
            <a:pPr lvl="0"/>
            <a:r>
              <a:rPr lang="ru-RU" sz="2400" b="1" dirty="0">
                <a:solidFill>
                  <a:srgbClr val="0033CC"/>
                </a:solidFill>
              </a:rPr>
              <a:t>Метеорные взрывы</a:t>
            </a:r>
            <a:r>
              <a:rPr lang="en-US" sz="2400" b="1" dirty="0">
                <a:solidFill>
                  <a:srgbClr val="0033CC"/>
                </a:solidFill>
              </a:rPr>
              <a:t>: </a:t>
            </a:r>
            <a:r>
              <a:rPr lang="ru-RU" dirty="0">
                <a:solidFill>
                  <a:prstClr val="black"/>
                </a:solidFill>
              </a:rPr>
              <a:t>вызывают сейсмический эффект из-за воздействия УВ на поверхность</a:t>
            </a:r>
            <a:r>
              <a:rPr lang="en-US" dirty="0">
                <a:solidFill>
                  <a:prstClr val="black"/>
                </a:solidFill>
              </a:rPr>
              <a:t>. </a:t>
            </a:r>
          </a:p>
          <a:p>
            <a:pPr lvl="0"/>
            <a:r>
              <a:rPr lang="en-US" dirty="0">
                <a:solidFill>
                  <a:prstClr val="black"/>
                </a:solidFill>
              </a:rPr>
              <a:t>	</a:t>
            </a:r>
            <a:r>
              <a:rPr lang="ru-RU" dirty="0">
                <a:solidFill>
                  <a:prstClr val="black"/>
                </a:solidFill>
              </a:rPr>
              <a:t>Средняя </a:t>
            </a:r>
            <a:r>
              <a:rPr lang="ru-RU" dirty="0" err="1">
                <a:solidFill>
                  <a:prstClr val="black"/>
                </a:solidFill>
              </a:rPr>
              <a:t>сейсм</a:t>
            </a:r>
            <a:r>
              <a:rPr lang="ru-RU" dirty="0">
                <a:solidFill>
                  <a:prstClr val="black"/>
                </a:solidFill>
              </a:rPr>
              <a:t>. эффективность</a:t>
            </a:r>
            <a:r>
              <a:rPr lang="en-US" dirty="0">
                <a:solidFill>
                  <a:prstClr val="black"/>
                </a:solidFill>
              </a:rPr>
              <a:t> </a:t>
            </a:r>
            <a:r>
              <a:rPr lang="en-US" b="1" dirty="0" err="1">
                <a:solidFill>
                  <a:prstClr val="black"/>
                </a:solidFill>
              </a:rPr>
              <a:t>k</a:t>
            </a:r>
            <a:r>
              <a:rPr lang="en-US" b="1" baseline="-25000" dirty="0" err="1">
                <a:solidFill>
                  <a:prstClr val="black"/>
                </a:solidFill>
              </a:rPr>
              <a:t>sa</a:t>
            </a:r>
            <a:r>
              <a:rPr lang="en-US" b="1" dirty="0">
                <a:solidFill>
                  <a:prstClr val="black"/>
                </a:solidFill>
              </a:rPr>
              <a:t> = 2.5 10</a:t>
            </a:r>
            <a:r>
              <a:rPr lang="en-US" b="1" baseline="30000" dirty="0">
                <a:solidFill>
                  <a:prstClr val="black"/>
                </a:solidFill>
              </a:rPr>
              <a:t>–5</a:t>
            </a:r>
          </a:p>
          <a:p>
            <a:pPr lvl="0"/>
            <a:r>
              <a:rPr lang="en-US" dirty="0">
                <a:solidFill>
                  <a:prstClr val="black"/>
                </a:solidFill>
              </a:rPr>
              <a:t>	</a:t>
            </a:r>
            <a:endParaRPr lang="en-US" sz="1400" dirty="0">
              <a:solidFill>
                <a:prstClr val="black"/>
              </a:solidFill>
            </a:endParaRPr>
          </a:p>
        </p:txBody>
      </p:sp>
      <p:pic>
        <p:nvPicPr>
          <p:cNvPr id="15" name="Picture 14"/>
          <p:cNvPicPr>
            <a:picLocks noChangeAspect="1"/>
          </p:cNvPicPr>
          <p:nvPr/>
        </p:nvPicPr>
        <p:blipFill>
          <a:blip r:embed="rId4"/>
          <a:stretch>
            <a:fillRect/>
          </a:stretch>
        </p:blipFill>
        <p:spPr>
          <a:xfrm>
            <a:off x="9108764" y="292058"/>
            <a:ext cx="2690556" cy="2561319"/>
          </a:xfrm>
          <a:prstGeom prst="rect">
            <a:avLst/>
          </a:prstGeom>
        </p:spPr>
      </p:pic>
      <p:sp>
        <p:nvSpPr>
          <p:cNvPr id="16" name="TextBox 15"/>
          <p:cNvSpPr txBox="1"/>
          <p:nvPr/>
        </p:nvSpPr>
        <p:spPr>
          <a:xfrm rot="16200000">
            <a:off x="7724613" y="1275960"/>
            <a:ext cx="2462021" cy="338554"/>
          </a:xfrm>
          <a:prstGeom prst="rect">
            <a:avLst/>
          </a:prstGeom>
          <a:noFill/>
        </p:spPr>
        <p:txBody>
          <a:bodyPr wrap="none" rtlCol="0">
            <a:spAutoFit/>
          </a:bodyPr>
          <a:lstStyle/>
          <a:p>
            <a:r>
              <a:rPr lang="en-US" sz="1600" dirty="0"/>
              <a:t>Seismic efficiency k</a:t>
            </a:r>
            <a:r>
              <a:rPr lang="en-US" sz="1600" baseline="-25000" dirty="0"/>
              <a:t>sa</a:t>
            </a:r>
            <a:r>
              <a:rPr lang="en-US" sz="1600" dirty="0"/>
              <a:t>10</a:t>
            </a:r>
            <a:r>
              <a:rPr lang="en-US" sz="1600" baseline="30000" dirty="0"/>
              <a:t>-5</a:t>
            </a:r>
          </a:p>
        </p:txBody>
      </p:sp>
      <p:sp>
        <p:nvSpPr>
          <p:cNvPr id="17" name="TextBox 16"/>
          <p:cNvSpPr txBox="1"/>
          <p:nvPr/>
        </p:nvSpPr>
        <p:spPr>
          <a:xfrm>
            <a:off x="9908860" y="2835189"/>
            <a:ext cx="1090363" cy="307777"/>
          </a:xfrm>
          <a:prstGeom prst="rect">
            <a:avLst/>
          </a:prstGeom>
          <a:noFill/>
        </p:spPr>
        <p:txBody>
          <a:bodyPr wrap="none" rtlCol="0">
            <a:spAutoFit/>
          </a:bodyPr>
          <a:lstStyle/>
          <a:p>
            <a:r>
              <a:rPr lang="en-US" sz="1400" dirty="0"/>
              <a:t>Entry angle</a:t>
            </a:r>
          </a:p>
        </p:txBody>
      </p:sp>
      <p:sp>
        <p:nvSpPr>
          <p:cNvPr id="18" name="TextBox 17"/>
          <p:cNvSpPr txBox="1"/>
          <p:nvPr/>
        </p:nvSpPr>
        <p:spPr>
          <a:xfrm>
            <a:off x="10179161" y="2045794"/>
            <a:ext cx="1487908" cy="523220"/>
          </a:xfrm>
          <a:prstGeom prst="rect">
            <a:avLst/>
          </a:prstGeom>
          <a:noFill/>
        </p:spPr>
        <p:txBody>
          <a:bodyPr wrap="none" rtlCol="0">
            <a:spAutoFit/>
          </a:bodyPr>
          <a:lstStyle/>
          <a:p>
            <a:r>
              <a:rPr lang="en-US" sz="1400" dirty="0"/>
              <a:t>Solid-asteroids</a:t>
            </a:r>
          </a:p>
          <a:p>
            <a:r>
              <a:rPr lang="en-US" sz="1400" dirty="0"/>
              <a:t>Dashed- comets</a:t>
            </a:r>
          </a:p>
        </p:txBody>
      </p:sp>
      <p:sp>
        <p:nvSpPr>
          <p:cNvPr id="19" name="TextBox 18"/>
          <p:cNvSpPr txBox="1"/>
          <p:nvPr/>
        </p:nvSpPr>
        <p:spPr>
          <a:xfrm>
            <a:off x="9705975" y="214226"/>
            <a:ext cx="2408457" cy="369332"/>
          </a:xfrm>
          <a:prstGeom prst="rect">
            <a:avLst/>
          </a:prstGeom>
          <a:noFill/>
        </p:spPr>
        <p:txBody>
          <a:bodyPr wrap="square" rtlCol="0">
            <a:spAutoFit/>
          </a:bodyPr>
          <a:lstStyle/>
          <a:p>
            <a:r>
              <a:rPr lang="ru-RU" dirty="0"/>
              <a:t>Метеорные взрывы</a:t>
            </a:r>
            <a:endParaRPr lang="en-US" dirty="0"/>
          </a:p>
        </p:txBody>
      </p:sp>
    </p:spTree>
    <p:extLst>
      <p:ext uri="{BB962C8B-B14F-4D97-AF65-F5344CB8AC3E}">
        <p14:creationId xmlns:p14="http://schemas.microsoft.com/office/powerpoint/2010/main" val="1557100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3ED785-6FF1-4894-8BB6-CC39033F0EE7}"/>
              </a:ext>
            </a:extLst>
          </p:cNvPr>
          <p:cNvSpPr>
            <a:spLocks noGrp="1"/>
          </p:cNvSpPr>
          <p:nvPr>
            <p:ph type="sldNum" sz="quarter" idx="12"/>
          </p:nvPr>
        </p:nvSpPr>
        <p:spPr/>
        <p:txBody>
          <a:bodyPr/>
          <a:lstStyle/>
          <a:p>
            <a:fld id="{DCB4E619-4CA9-4A22-920F-20396BF50470}" type="slidenum">
              <a:rPr lang="en-US" noProof="0" smtClean="0"/>
              <a:pPr/>
              <a:t>12</a:t>
            </a:fld>
            <a:endParaRPr lang="en-US" noProof="0" dirty="0"/>
          </a:p>
        </p:txBody>
      </p:sp>
      <p:sp>
        <p:nvSpPr>
          <p:cNvPr id="6" name="TextBox 5">
            <a:extLst>
              <a:ext uri="{FF2B5EF4-FFF2-40B4-BE49-F238E27FC236}">
                <a16:creationId xmlns:a16="http://schemas.microsoft.com/office/drawing/2014/main" id="{1F68CCC0-E8BF-4A2B-9551-B833E31BB136}"/>
              </a:ext>
            </a:extLst>
          </p:cNvPr>
          <p:cNvSpPr txBox="1"/>
          <p:nvPr/>
        </p:nvSpPr>
        <p:spPr>
          <a:xfrm>
            <a:off x="373380" y="0"/>
            <a:ext cx="11506200" cy="830997"/>
          </a:xfrm>
          <a:prstGeom prst="rect">
            <a:avLst/>
          </a:prstGeom>
          <a:noFill/>
        </p:spPr>
        <p:txBody>
          <a:bodyPr wrap="square">
            <a:spAutoFit/>
          </a:bodyPr>
          <a:lstStyle/>
          <a:p>
            <a:pPr algn="ctr"/>
            <a:r>
              <a:rPr lang="ru-RU" sz="2400" dirty="0">
                <a:solidFill>
                  <a:srgbClr val="C00000"/>
                </a:solidFill>
                <a:latin typeface="+mj-lt"/>
              </a:rPr>
              <a:t>Влияние эффектов избыточного давления и сейсмического эффекта на разных расстояниях для разных космических тел</a:t>
            </a:r>
          </a:p>
        </p:txBody>
      </p:sp>
      <p:pic>
        <p:nvPicPr>
          <p:cNvPr id="4" name="Graphic 3">
            <a:extLst>
              <a:ext uri="{FF2B5EF4-FFF2-40B4-BE49-F238E27FC236}">
                <a16:creationId xmlns:a16="http://schemas.microsoft.com/office/drawing/2014/main" id="{A654C25E-7D79-46DF-B6F7-09744A50E6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718" y="830997"/>
            <a:ext cx="4353380" cy="4680000"/>
          </a:xfrm>
          <a:prstGeom prst="rect">
            <a:avLst/>
          </a:prstGeom>
        </p:spPr>
      </p:pic>
      <p:pic>
        <p:nvPicPr>
          <p:cNvPr id="8" name="Graphic 7">
            <a:extLst>
              <a:ext uri="{FF2B5EF4-FFF2-40B4-BE49-F238E27FC236}">
                <a16:creationId xmlns:a16="http://schemas.microsoft.com/office/drawing/2014/main" id="{32E70F0A-B916-4A3E-B770-D96C000FB2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7426" y="830997"/>
            <a:ext cx="4353380" cy="4680000"/>
          </a:xfrm>
          <a:prstGeom prst="rect">
            <a:avLst/>
          </a:prstGeom>
        </p:spPr>
      </p:pic>
      <p:pic>
        <p:nvPicPr>
          <p:cNvPr id="12" name="Graphic 11">
            <a:extLst>
              <a:ext uri="{FF2B5EF4-FFF2-40B4-BE49-F238E27FC236}">
                <a16:creationId xmlns:a16="http://schemas.microsoft.com/office/drawing/2014/main" id="{BA09B1EF-7D35-4C4A-A16A-3FD37D379F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958" y="5735918"/>
            <a:ext cx="10962168" cy="756854"/>
          </a:xfrm>
          <a:prstGeom prst="rect">
            <a:avLst/>
          </a:prstGeom>
        </p:spPr>
      </p:pic>
    </p:spTree>
    <p:extLst>
      <p:ext uri="{BB962C8B-B14F-4D97-AF65-F5344CB8AC3E}">
        <p14:creationId xmlns:p14="http://schemas.microsoft.com/office/powerpoint/2010/main" val="2501935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10684" r="49599" b="45247"/>
          <a:stretch/>
        </p:blipFill>
        <p:spPr bwMode="auto">
          <a:xfrm>
            <a:off x="7237560" y="801254"/>
            <a:ext cx="2611717" cy="2533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7404" t="34863" r="50000" b="32569"/>
          <a:stretch/>
        </p:blipFill>
        <p:spPr bwMode="auto">
          <a:xfrm>
            <a:off x="7104636" y="3488927"/>
            <a:ext cx="2877564" cy="2673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4294967295"/>
          </p:nvPr>
        </p:nvSpPr>
        <p:spPr/>
        <p:txBody>
          <a:bodyPr/>
          <a:lstStyle/>
          <a:p>
            <a:pPr>
              <a:defRPr/>
            </a:pPr>
            <a:fld id="{B5EF2522-46F1-42BB-9815-81538E46C0FF}" type="slidenum">
              <a:rPr lang="ru-RU" altLang="ru-RU" smtClean="0"/>
              <a:pPr>
                <a:defRPr/>
              </a:pPr>
              <a:t>13</a:t>
            </a:fld>
            <a:endParaRPr lang="ru-RU" altLang="ru-RU"/>
          </a:p>
        </p:txBody>
      </p:sp>
      <p:sp>
        <p:nvSpPr>
          <p:cNvPr id="3" name="Прямоугольник 2"/>
          <p:cNvSpPr/>
          <p:nvPr/>
        </p:nvSpPr>
        <p:spPr>
          <a:xfrm>
            <a:off x="2243666" y="0"/>
            <a:ext cx="7738534" cy="523220"/>
          </a:xfrm>
          <a:prstGeom prst="rect">
            <a:avLst/>
          </a:prstGeom>
        </p:spPr>
        <p:txBody>
          <a:bodyPr wrap="square">
            <a:spAutoFit/>
          </a:bodyPr>
          <a:lstStyle/>
          <a:p>
            <a:r>
              <a:rPr lang="ru-RU" sz="2800" b="1" dirty="0">
                <a:solidFill>
                  <a:srgbClr val="FF0066"/>
                </a:solidFill>
                <a:latin typeface="Calibri" panose="020F0502020204030204" pitchFamily="34" charset="0"/>
                <a:cs typeface="Calibri" panose="020F0502020204030204" pitchFamily="34" charset="0"/>
              </a:rPr>
              <a:t>Плотность энергии излучения</a:t>
            </a:r>
            <a:endParaRPr lang="ru-RU" dirty="0"/>
          </a:p>
        </p:txBody>
      </p:sp>
      <p:pic>
        <p:nvPicPr>
          <p:cNvPr id="174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52020"/>
          <a:stretch/>
        </p:blipFill>
        <p:spPr bwMode="auto">
          <a:xfrm>
            <a:off x="500011" y="4333568"/>
            <a:ext cx="559689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482" t="47575" r="86914" b="4748"/>
          <a:stretch/>
        </p:blipFill>
        <p:spPr bwMode="auto">
          <a:xfrm>
            <a:off x="6096000" y="4333568"/>
            <a:ext cx="65364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9826" y="3764181"/>
            <a:ext cx="6393851" cy="584775"/>
          </a:xfrm>
          <a:prstGeom prst="rect">
            <a:avLst/>
          </a:prstGeom>
          <a:noFill/>
        </p:spPr>
        <p:txBody>
          <a:bodyPr wrap="square" rtlCol="0">
            <a:spAutoFit/>
          </a:bodyPr>
          <a:lstStyle/>
          <a:p>
            <a:r>
              <a:rPr lang="ru-RU" sz="1600" b="1" dirty="0">
                <a:solidFill>
                  <a:srgbClr val="0033CC"/>
                </a:solidFill>
              </a:rPr>
              <a:t>Кратерообразующий удар</a:t>
            </a:r>
            <a:r>
              <a:rPr lang="en-US" sz="1600" dirty="0"/>
              <a:t> - </a:t>
            </a:r>
            <a:r>
              <a:rPr lang="ru-RU" sz="1600" dirty="0"/>
              <a:t>образование </a:t>
            </a:r>
            <a:r>
              <a:rPr lang="ru-RU" sz="1600" dirty="0" err="1"/>
              <a:t>плюма</a:t>
            </a:r>
            <a:r>
              <a:rPr lang="ru-RU" sz="1600" dirty="0"/>
              <a:t> после удара</a:t>
            </a:r>
          </a:p>
          <a:p>
            <a:r>
              <a:rPr lang="ru-RU" sz="1600" dirty="0"/>
              <a:t>астероид</a:t>
            </a:r>
            <a:r>
              <a:rPr lang="en-US" sz="1600" dirty="0"/>
              <a:t>,</a:t>
            </a:r>
            <a:r>
              <a:rPr lang="ru-RU" sz="1600" dirty="0"/>
              <a:t> </a:t>
            </a:r>
            <a:r>
              <a:rPr lang="en-US" sz="1600" dirty="0"/>
              <a:t>D: </a:t>
            </a:r>
            <a:r>
              <a:rPr lang="ru-RU" sz="1600" dirty="0"/>
              <a:t>1</a:t>
            </a:r>
            <a:r>
              <a:rPr lang="en-US" sz="1600" dirty="0"/>
              <a:t> </a:t>
            </a:r>
            <a:r>
              <a:rPr lang="ru-RU" sz="1600" dirty="0"/>
              <a:t>км</a:t>
            </a:r>
            <a:r>
              <a:rPr lang="en-US" sz="1600" dirty="0"/>
              <a:t>, V:20 </a:t>
            </a:r>
            <a:r>
              <a:rPr lang="ru-RU" sz="1600" dirty="0"/>
              <a:t>км</a:t>
            </a:r>
            <a:r>
              <a:rPr lang="en-US" sz="1600" dirty="0"/>
              <a:t>/</a:t>
            </a:r>
            <a:r>
              <a:rPr lang="ru-RU" sz="1600" dirty="0"/>
              <a:t>с</a:t>
            </a:r>
            <a:r>
              <a:rPr lang="en-US" sz="1600" dirty="0"/>
              <a:t>, </a:t>
            </a:r>
            <a:r>
              <a:rPr lang="ru-RU" sz="1600" dirty="0"/>
              <a:t>а:</a:t>
            </a:r>
            <a:r>
              <a:rPr lang="en-US" sz="1600" dirty="0"/>
              <a:t>45</a:t>
            </a:r>
            <a:r>
              <a:rPr lang="en-US" sz="1600" baseline="30000" dirty="0"/>
              <a:t>0</a:t>
            </a:r>
            <a:r>
              <a:rPr lang="en-US" sz="1600" dirty="0"/>
              <a:t>, </a:t>
            </a:r>
            <a:r>
              <a:rPr lang="en-US" sz="1200" i="1" dirty="0" err="1"/>
              <a:t>Svetsov&amp;Shuvalov</a:t>
            </a:r>
            <a:r>
              <a:rPr lang="en-US" sz="1200" i="1" dirty="0"/>
              <a:t> 2018</a:t>
            </a:r>
            <a:endParaRPr lang="ru-RU" sz="1600" dirty="0"/>
          </a:p>
        </p:txBody>
      </p:sp>
      <p:sp>
        <p:nvSpPr>
          <p:cNvPr id="5" name="TextBox 4"/>
          <p:cNvSpPr txBox="1"/>
          <p:nvPr/>
        </p:nvSpPr>
        <p:spPr>
          <a:xfrm>
            <a:off x="7072016" y="3222833"/>
            <a:ext cx="4692814" cy="307777"/>
          </a:xfrm>
          <a:prstGeom prst="rect">
            <a:avLst/>
          </a:prstGeom>
          <a:noFill/>
        </p:spPr>
        <p:txBody>
          <a:bodyPr wrap="square" rtlCol="0">
            <a:spAutoFit/>
          </a:bodyPr>
          <a:lstStyle/>
          <a:p>
            <a:r>
              <a:rPr lang="ru-RU" sz="1400" dirty="0"/>
              <a:t>распределение плотности энергии излучения</a:t>
            </a:r>
            <a:r>
              <a:rPr lang="en-US" sz="1400" dirty="0"/>
              <a:t>, </a:t>
            </a:r>
            <a:r>
              <a:rPr lang="ru-RU" sz="1400" dirty="0"/>
              <a:t>Дж</a:t>
            </a:r>
            <a:r>
              <a:rPr lang="en-US" sz="1400" dirty="0"/>
              <a:t>/</a:t>
            </a:r>
            <a:r>
              <a:rPr lang="ru-RU" sz="1400" dirty="0"/>
              <a:t>см</a:t>
            </a:r>
            <a:r>
              <a:rPr lang="en-US" sz="1400" baseline="30000" dirty="0"/>
              <a:t>2</a:t>
            </a:r>
            <a:endParaRPr lang="ru-RU" sz="1400" baseline="30000" dirty="0"/>
          </a:p>
        </p:txBody>
      </p:sp>
      <p:sp>
        <p:nvSpPr>
          <p:cNvPr id="13" name="TextBox 12"/>
          <p:cNvSpPr txBox="1"/>
          <p:nvPr/>
        </p:nvSpPr>
        <p:spPr>
          <a:xfrm>
            <a:off x="1153652" y="493897"/>
            <a:ext cx="7333354" cy="584775"/>
          </a:xfrm>
          <a:prstGeom prst="rect">
            <a:avLst/>
          </a:prstGeom>
          <a:noFill/>
        </p:spPr>
        <p:txBody>
          <a:bodyPr wrap="none" rtlCol="0">
            <a:spAutoFit/>
          </a:bodyPr>
          <a:lstStyle/>
          <a:p>
            <a:r>
              <a:rPr lang="ru-RU" sz="1600" b="1" dirty="0">
                <a:solidFill>
                  <a:srgbClr val="0033CC"/>
                </a:solidFill>
              </a:rPr>
              <a:t>Метеорные взрывы</a:t>
            </a:r>
            <a:r>
              <a:rPr lang="en-US" sz="1600" b="1" dirty="0">
                <a:solidFill>
                  <a:srgbClr val="0033CC"/>
                </a:solidFill>
              </a:rPr>
              <a:t> -  </a:t>
            </a:r>
            <a:r>
              <a:rPr lang="ru-RU" sz="1600" dirty="0"/>
              <a:t>Тепловой эффект определяется только пролетом. </a:t>
            </a:r>
            <a:endParaRPr lang="en-US" sz="1600" dirty="0"/>
          </a:p>
          <a:p>
            <a:r>
              <a:rPr lang="ru-RU" sz="1600" dirty="0"/>
              <a:t>астероид</a:t>
            </a:r>
            <a:r>
              <a:rPr lang="en-US" sz="1600" dirty="0"/>
              <a:t>,</a:t>
            </a:r>
            <a:r>
              <a:rPr lang="ru-RU" sz="1600" dirty="0"/>
              <a:t> </a:t>
            </a:r>
            <a:r>
              <a:rPr lang="en-US" sz="1600" dirty="0"/>
              <a:t>D: 50 </a:t>
            </a:r>
            <a:r>
              <a:rPr lang="ru-RU" sz="1600" dirty="0"/>
              <a:t>м</a:t>
            </a:r>
            <a:r>
              <a:rPr lang="en-US" sz="1600" dirty="0"/>
              <a:t>, V:20 </a:t>
            </a:r>
            <a:r>
              <a:rPr lang="ru-RU" sz="1600" dirty="0"/>
              <a:t>км</a:t>
            </a:r>
            <a:r>
              <a:rPr lang="en-US" sz="1600" dirty="0"/>
              <a:t>/</a:t>
            </a:r>
            <a:r>
              <a:rPr lang="ru-RU" sz="1600" dirty="0"/>
              <a:t>с</a:t>
            </a:r>
            <a:r>
              <a:rPr lang="en-US" sz="1600" dirty="0"/>
              <a:t>, </a:t>
            </a:r>
            <a:r>
              <a:rPr lang="ru-RU" sz="1600" dirty="0"/>
              <a:t>а:</a:t>
            </a:r>
            <a:r>
              <a:rPr lang="en-US" sz="1600" dirty="0"/>
              <a:t>45</a:t>
            </a:r>
            <a:r>
              <a:rPr lang="en-US" sz="1600" baseline="30000" dirty="0"/>
              <a:t>0</a:t>
            </a:r>
            <a:r>
              <a:rPr lang="en-US" sz="1600" dirty="0"/>
              <a:t>, </a:t>
            </a:r>
            <a:r>
              <a:rPr lang="en-US" sz="1200" i="1" dirty="0" err="1"/>
              <a:t>Svetsov&amp;Shuvalov</a:t>
            </a:r>
            <a:r>
              <a:rPr lang="en-US" sz="1200" i="1" dirty="0"/>
              <a:t> 2018</a:t>
            </a:r>
          </a:p>
        </p:txBody>
      </p:sp>
      <p:pic>
        <p:nvPicPr>
          <p:cNvPr id="1741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3651" y="1204117"/>
            <a:ext cx="4692814" cy="2512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14821" y="4482747"/>
            <a:ext cx="1835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849277" y="1778319"/>
            <a:ext cx="18224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49826" y="6169915"/>
            <a:ext cx="9844547" cy="307777"/>
          </a:xfrm>
          <a:prstGeom prst="rect">
            <a:avLst/>
          </a:prstGeom>
        </p:spPr>
        <p:txBody>
          <a:bodyPr wrap="square">
            <a:spAutoFit/>
          </a:bodyPr>
          <a:lstStyle/>
          <a:p>
            <a:r>
              <a:rPr lang="ru-RU" sz="1400" dirty="0"/>
              <a:t>В зависимости от сценария удара тепловое излучение определяется пролетом или/и ударным </a:t>
            </a:r>
            <a:r>
              <a:rPr lang="ru-RU" sz="1400" dirty="0" err="1"/>
              <a:t>плюмом</a:t>
            </a:r>
            <a:r>
              <a:rPr lang="ru-RU" sz="1400" dirty="0"/>
              <a:t>.</a:t>
            </a:r>
            <a:endParaRPr lang="en-US" sz="1400" dirty="0"/>
          </a:p>
        </p:txBody>
      </p:sp>
      <p:sp>
        <p:nvSpPr>
          <p:cNvPr id="16" name="TextBox 15">
            <a:extLst>
              <a:ext uri="{FF2B5EF4-FFF2-40B4-BE49-F238E27FC236}">
                <a16:creationId xmlns:a16="http://schemas.microsoft.com/office/drawing/2014/main" id="{7214D360-9B89-4182-97EC-37920E5EBBCD}"/>
              </a:ext>
            </a:extLst>
          </p:cNvPr>
          <p:cNvSpPr txBox="1"/>
          <p:nvPr/>
        </p:nvSpPr>
        <p:spPr>
          <a:xfrm>
            <a:off x="10085962" y="1789649"/>
            <a:ext cx="1835150" cy="256480"/>
          </a:xfrm>
          <a:prstGeom prst="rect">
            <a:avLst/>
          </a:prstGeom>
          <a:solidFill>
            <a:schemeClr val="bg1"/>
          </a:solidFill>
        </p:spPr>
        <p:txBody>
          <a:bodyPr wrap="square" rtlCol="0">
            <a:spAutoFit/>
          </a:bodyPr>
          <a:lstStyle/>
          <a:p>
            <a:r>
              <a:rPr lang="ru-RU" sz="1600" baseline="30000" dirty="0"/>
              <a:t>Возгорание</a:t>
            </a:r>
            <a:r>
              <a:rPr lang="en-US" sz="1600" baseline="30000" dirty="0"/>
              <a:t> </a:t>
            </a:r>
            <a:r>
              <a:rPr lang="ru-RU" sz="1600" baseline="30000" dirty="0"/>
              <a:t>сухих листьев</a:t>
            </a:r>
          </a:p>
        </p:txBody>
      </p:sp>
      <p:sp>
        <p:nvSpPr>
          <p:cNvPr id="18" name="TextBox 17">
            <a:extLst>
              <a:ext uri="{FF2B5EF4-FFF2-40B4-BE49-F238E27FC236}">
                <a16:creationId xmlns:a16="http://schemas.microsoft.com/office/drawing/2014/main" id="{E12A6BE2-62DE-4DE0-8068-B68D8A8A5BF8}"/>
              </a:ext>
            </a:extLst>
          </p:cNvPr>
          <p:cNvSpPr txBox="1"/>
          <p:nvPr/>
        </p:nvSpPr>
        <p:spPr>
          <a:xfrm>
            <a:off x="10085962" y="2083172"/>
            <a:ext cx="1835150" cy="420628"/>
          </a:xfrm>
          <a:prstGeom prst="rect">
            <a:avLst/>
          </a:prstGeom>
          <a:solidFill>
            <a:schemeClr val="bg1"/>
          </a:solidFill>
        </p:spPr>
        <p:txBody>
          <a:bodyPr wrap="square" rtlCol="0">
            <a:spAutoFit/>
          </a:bodyPr>
          <a:lstStyle/>
          <a:p>
            <a:r>
              <a:rPr lang="ru-RU" sz="1600" baseline="30000" dirty="0"/>
              <a:t>Возгорание</a:t>
            </a:r>
            <a:r>
              <a:rPr lang="en-US" sz="1600" baseline="30000" dirty="0"/>
              <a:t> </a:t>
            </a:r>
            <a:r>
              <a:rPr lang="ru-RU" sz="1600" baseline="30000" dirty="0"/>
              <a:t>сосновых иголок</a:t>
            </a:r>
          </a:p>
        </p:txBody>
      </p:sp>
      <p:sp>
        <p:nvSpPr>
          <p:cNvPr id="19" name="TextBox 18">
            <a:extLst>
              <a:ext uri="{FF2B5EF4-FFF2-40B4-BE49-F238E27FC236}">
                <a16:creationId xmlns:a16="http://schemas.microsoft.com/office/drawing/2014/main" id="{4D82A73D-3B0E-4F3A-B9A6-4EB49B9363B0}"/>
              </a:ext>
            </a:extLst>
          </p:cNvPr>
          <p:cNvSpPr txBox="1"/>
          <p:nvPr/>
        </p:nvSpPr>
        <p:spPr>
          <a:xfrm>
            <a:off x="10195955" y="4493224"/>
            <a:ext cx="1996045" cy="256480"/>
          </a:xfrm>
          <a:prstGeom prst="rect">
            <a:avLst/>
          </a:prstGeom>
          <a:solidFill>
            <a:schemeClr val="bg1"/>
          </a:solidFill>
        </p:spPr>
        <p:txBody>
          <a:bodyPr wrap="square" rtlCol="0">
            <a:spAutoFit/>
          </a:bodyPr>
          <a:lstStyle/>
          <a:p>
            <a:r>
              <a:rPr lang="ru-RU" sz="1600" baseline="30000" dirty="0"/>
              <a:t>Возгорание</a:t>
            </a:r>
            <a:r>
              <a:rPr lang="en-US" sz="1600" baseline="30000" dirty="0"/>
              <a:t> </a:t>
            </a:r>
            <a:r>
              <a:rPr lang="ru-RU" sz="1600" baseline="30000" dirty="0"/>
              <a:t>сухих листьев</a:t>
            </a:r>
          </a:p>
        </p:txBody>
      </p:sp>
      <p:sp>
        <p:nvSpPr>
          <p:cNvPr id="20" name="TextBox 19">
            <a:extLst>
              <a:ext uri="{FF2B5EF4-FFF2-40B4-BE49-F238E27FC236}">
                <a16:creationId xmlns:a16="http://schemas.microsoft.com/office/drawing/2014/main" id="{0097EEC9-95DF-40A9-8E84-F62BBFA2CBEA}"/>
              </a:ext>
            </a:extLst>
          </p:cNvPr>
          <p:cNvSpPr txBox="1"/>
          <p:nvPr/>
        </p:nvSpPr>
        <p:spPr>
          <a:xfrm>
            <a:off x="10195955" y="4749877"/>
            <a:ext cx="1996045" cy="256480"/>
          </a:xfrm>
          <a:prstGeom prst="rect">
            <a:avLst/>
          </a:prstGeom>
          <a:solidFill>
            <a:schemeClr val="bg1"/>
          </a:solidFill>
        </p:spPr>
        <p:txBody>
          <a:bodyPr wrap="square" rtlCol="0">
            <a:spAutoFit/>
          </a:bodyPr>
          <a:lstStyle/>
          <a:p>
            <a:r>
              <a:rPr lang="ru-RU" sz="1600" baseline="30000" dirty="0"/>
              <a:t>Возгорание</a:t>
            </a:r>
            <a:r>
              <a:rPr lang="en-US" sz="1600" baseline="30000" dirty="0"/>
              <a:t> </a:t>
            </a:r>
            <a:r>
              <a:rPr lang="ru-RU" sz="1600" baseline="30000" dirty="0"/>
              <a:t>сосновых иголок</a:t>
            </a:r>
          </a:p>
        </p:txBody>
      </p:sp>
      <p:sp>
        <p:nvSpPr>
          <p:cNvPr id="21" name="TextBox 20">
            <a:extLst>
              <a:ext uri="{FF2B5EF4-FFF2-40B4-BE49-F238E27FC236}">
                <a16:creationId xmlns:a16="http://schemas.microsoft.com/office/drawing/2014/main" id="{B2A9C90E-63B6-4DD1-AFE6-964AF2D2F021}"/>
              </a:ext>
            </a:extLst>
          </p:cNvPr>
          <p:cNvSpPr txBox="1"/>
          <p:nvPr/>
        </p:nvSpPr>
        <p:spPr>
          <a:xfrm>
            <a:off x="10195955" y="4989030"/>
            <a:ext cx="1996045" cy="256480"/>
          </a:xfrm>
          <a:prstGeom prst="rect">
            <a:avLst/>
          </a:prstGeom>
          <a:solidFill>
            <a:schemeClr val="bg1"/>
          </a:solidFill>
        </p:spPr>
        <p:txBody>
          <a:bodyPr wrap="square" rtlCol="0">
            <a:spAutoFit/>
          </a:bodyPr>
          <a:lstStyle/>
          <a:p>
            <a:r>
              <a:rPr lang="ru-RU" sz="1600" baseline="30000" dirty="0"/>
              <a:t>Плавление кварца (1см)</a:t>
            </a:r>
          </a:p>
        </p:txBody>
      </p:sp>
    </p:spTree>
    <p:extLst>
      <p:ext uri="{BB962C8B-B14F-4D97-AF65-F5344CB8AC3E}">
        <p14:creationId xmlns:p14="http://schemas.microsoft.com/office/powerpoint/2010/main" val="412694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4294967295"/>
          </p:nvPr>
        </p:nvSpPr>
        <p:spPr/>
        <p:txBody>
          <a:bodyPr/>
          <a:lstStyle/>
          <a:p>
            <a:pPr>
              <a:defRPr/>
            </a:pPr>
            <a:fld id="{B5EF2522-46F1-42BB-9815-81538E46C0FF}" type="slidenum">
              <a:rPr lang="ru-RU" altLang="ru-RU" smtClean="0"/>
              <a:pPr>
                <a:defRPr/>
              </a:pPr>
              <a:t>14</a:t>
            </a:fld>
            <a:endParaRPr lang="ru-RU" altLang="ru-RU"/>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533" y="724527"/>
            <a:ext cx="4005437" cy="329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221182" y="16641"/>
            <a:ext cx="6338454" cy="461665"/>
          </a:xfrm>
          <a:prstGeom prst="rect">
            <a:avLst/>
          </a:prstGeom>
        </p:spPr>
        <p:txBody>
          <a:bodyPr wrap="square">
            <a:spAutoFit/>
          </a:bodyPr>
          <a:lstStyle/>
          <a:p>
            <a:pPr lvl="0"/>
            <a:r>
              <a:rPr lang="ru-RU" sz="2400" b="1" dirty="0">
                <a:solidFill>
                  <a:srgbClr val="FF0066"/>
                </a:solidFill>
                <a:latin typeface="Calibri" panose="020F0502020204030204" pitchFamily="34" charset="0"/>
                <a:cs typeface="Calibri" panose="020F0502020204030204" pitchFamily="34" charset="0"/>
              </a:rPr>
              <a:t>Интегральная эффективность </a:t>
            </a:r>
            <a:r>
              <a:rPr lang="ru-RU" sz="2400" b="1" dirty="0" err="1">
                <a:solidFill>
                  <a:srgbClr val="FF0066"/>
                </a:solidFill>
                <a:latin typeface="Calibri" panose="020F0502020204030204" pitchFamily="34" charset="0"/>
                <a:cs typeface="Calibri" panose="020F0502020204030204" pitchFamily="34" charset="0"/>
              </a:rPr>
              <a:t>высвета</a:t>
            </a:r>
            <a:endParaRPr lang="en-US" sz="2400" b="1" dirty="0">
              <a:solidFill>
                <a:srgbClr val="FF0066"/>
              </a:solidFill>
              <a:latin typeface="Calibri" panose="020F0502020204030204" pitchFamily="34" charset="0"/>
              <a:cs typeface="Calibri" panose="020F0502020204030204" pitchFamily="34" charset="0"/>
            </a:endParaRPr>
          </a:p>
        </p:txBody>
      </p:sp>
      <p:sp>
        <p:nvSpPr>
          <p:cNvPr id="4" name="TextBox 3"/>
          <p:cNvSpPr txBox="1"/>
          <p:nvPr/>
        </p:nvSpPr>
        <p:spPr>
          <a:xfrm>
            <a:off x="1231490" y="3994671"/>
            <a:ext cx="3422182" cy="369332"/>
          </a:xfrm>
          <a:prstGeom prst="rect">
            <a:avLst/>
          </a:prstGeom>
          <a:noFill/>
          <a:ln>
            <a:noFill/>
          </a:ln>
        </p:spPr>
        <p:txBody>
          <a:bodyPr wrap="square" rtlCol="0">
            <a:spAutoFit/>
          </a:bodyPr>
          <a:lstStyle/>
          <a:p>
            <a:r>
              <a:rPr lang="ru-RU" dirty="0">
                <a:solidFill>
                  <a:srgbClr val="0070C0"/>
                </a:solidFill>
              </a:rPr>
              <a:t>Метеороиды (1м)</a:t>
            </a:r>
          </a:p>
        </p:txBody>
      </p:sp>
      <p:cxnSp>
        <p:nvCxnSpPr>
          <p:cNvPr id="6" name="Прямая со стрелкой 5"/>
          <p:cNvCxnSpPr/>
          <p:nvPr/>
        </p:nvCxnSpPr>
        <p:spPr>
          <a:xfrm flipV="1">
            <a:off x="2038350" y="2798619"/>
            <a:ext cx="517814" cy="1216362"/>
          </a:xfrm>
          <a:prstGeom prst="straightConnector1">
            <a:avLst/>
          </a:prstGeom>
          <a:ln>
            <a:solidFill>
              <a:srgbClr val="0070C0"/>
            </a:solidFill>
            <a:tailEnd type="arrow"/>
          </a:ln>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4321278" y="3928359"/>
            <a:ext cx="2634870" cy="369332"/>
          </a:xfrm>
          <a:prstGeom prst="rect">
            <a:avLst/>
          </a:prstGeom>
          <a:noFill/>
          <a:ln>
            <a:noFill/>
          </a:ln>
        </p:spPr>
        <p:txBody>
          <a:bodyPr wrap="square" rtlCol="0">
            <a:spAutoFit/>
          </a:bodyPr>
          <a:lstStyle/>
          <a:p>
            <a:r>
              <a:rPr lang="ru-RU" dirty="0">
                <a:solidFill>
                  <a:srgbClr val="0070C0"/>
                </a:solidFill>
              </a:rPr>
              <a:t>Метеорные взрывы</a:t>
            </a:r>
          </a:p>
        </p:txBody>
      </p:sp>
      <p:cxnSp>
        <p:nvCxnSpPr>
          <p:cNvPr id="10" name="Прямая со стрелкой 9"/>
          <p:cNvCxnSpPr/>
          <p:nvPr/>
        </p:nvCxnSpPr>
        <p:spPr>
          <a:xfrm flipH="1" flipV="1">
            <a:off x="4161560" y="3406800"/>
            <a:ext cx="1420091" cy="590370"/>
          </a:xfrm>
          <a:prstGeom prst="straightConnector1">
            <a:avLst/>
          </a:prstGeom>
          <a:ln>
            <a:solidFill>
              <a:srgbClr val="0070C0"/>
            </a:solidFill>
            <a:tailEnd type="arrow"/>
          </a:ln>
        </p:spPr>
        <p:style>
          <a:lnRef idx="3">
            <a:schemeClr val="accent1"/>
          </a:lnRef>
          <a:fillRef idx="0">
            <a:schemeClr val="accent1"/>
          </a:fillRef>
          <a:effectRef idx="2">
            <a:schemeClr val="accent1"/>
          </a:effectRef>
          <a:fontRef idx="minor">
            <a:schemeClr val="tx1"/>
          </a:fontRef>
        </p:style>
      </p:cxnSp>
      <p:sp>
        <p:nvSpPr>
          <p:cNvPr id="13" name="TextBox 12"/>
          <p:cNvSpPr txBox="1"/>
          <p:nvPr/>
        </p:nvSpPr>
        <p:spPr>
          <a:xfrm>
            <a:off x="7222563" y="3872852"/>
            <a:ext cx="3874588" cy="369332"/>
          </a:xfrm>
          <a:prstGeom prst="rect">
            <a:avLst/>
          </a:prstGeom>
          <a:noFill/>
          <a:ln>
            <a:noFill/>
          </a:ln>
        </p:spPr>
        <p:txBody>
          <a:bodyPr wrap="square" rtlCol="0">
            <a:spAutoFit/>
          </a:bodyPr>
          <a:lstStyle/>
          <a:p>
            <a:r>
              <a:rPr lang="ru-RU" dirty="0">
                <a:solidFill>
                  <a:srgbClr val="0070C0"/>
                </a:solidFill>
              </a:rPr>
              <a:t>Кратерообразующие удары</a:t>
            </a:r>
          </a:p>
        </p:txBody>
      </p:sp>
      <p:sp>
        <p:nvSpPr>
          <p:cNvPr id="18" name="Прямоугольник 17"/>
          <p:cNvSpPr/>
          <p:nvPr/>
        </p:nvSpPr>
        <p:spPr>
          <a:xfrm>
            <a:off x="374688" y="4287950"/>
            <a:ext cx="10722464" cy="2231380"/>
          </a:xfrm>
          <a:prstGeom prst="rect">
            <a:avLst/>
          </a:prstGeom>
        </p:spPr>
        <p:txBody>
          <a:bodyPr wrap="square">
            <a:spAutoFit/>
          </a:bodyPr>
          <a:lstStyle/>
          <a:p>
            <a:r>
              <a:rPr lang="en-US" sz="1600" dirty="0"/>
              <a:t>η </a:t>
            </a:r>
            <a:r>
              <a:rPr lang="ru-RU" sz="1600" dirty="0"/>
              <a:t>для астероидов разных размеров, входящих под разными углами </a:t>
            </a:r>
            <a:r>
              <a:rPr lang="el-GR" sz="1600" dirty="0"/>
              <a:t>α</a:t>
            </a:r>
            <a:r>
              <a:rPr lang="en-US" sz="1600" dirty="0"/>
              <a:t>~25-65° </a:t>
            </a:r>
            <a:r>
              <a:rPr lang="ru-RU" sz="1600" dirty="0"/>
              <a:t>с</a:t>
            </a:r>
            <a:r>
              <a:rPr lang="en-US" sz="1600" dirty="0"/>
              <a:t> V~15-25 </a:t>
            </a:r>
            <a:r>
              <a:rPr lang="ru-RU" sz="1600" dirty="0"/>
              <a:t>км</a:t>
            </a:r>
            <a:r>
              <a:rPr lang="en-US" sz="1600" dirty="0"/>
              <a:t>/</a:t>
            </a:r>
            <a:r>
              <a:rPr lang="ru-RU" sz="1600" dirty="0"/>
              <a:t>с</a:t>
            </a:r>
            <a:r>
              <a:rPr lang="en-US" sz="1600" dirty="0"/>
              <a:t> </a:t>
            </a:r>
            <a:r>
              <a:rPr lang="ru-RU" sz="1600" dirty="0"/>
              <a:t>оцененная по </a:t>
            </a:r>
            <a:r>
              <a:rPr lang="en-US" sz="1600" dirty="0"/>
              <a:t>SC (a)  </a:t>
            </a:r>
            <a:r>
              <a:rPr lang="ru-RU" sz="1600" dirty="0"/>
              <a:t>в сравнении с </a:t>
            </a:r>
            <a:r>
              <a:rPr lang="en-US" sz="1600" dirty="0"/>
              <a:t>η </a:t>
            </a:r>
            <a:r>
              <a:rPr lang="ru-RU" sz="1600" dirty="0"/>
              <a:t>для метеороидов размеров нескольких метров </a:t>
            </a:r>
            <a:r>
              <a:rPr lang="en-US" sz="1600" dirty="0"/>
              <a:t>(b)</a:t>
            </a:r>
            <a:r>
              <a:rPr lang="ru-RU" sz="1600" dirty="0"/>
              <a:t>:</a:t>
            </a:r>
            <a:r>
              <a:rPr lang="en-US" sz="1600" dirty="0"/>
              <a:t>  </a:t>
            </a:r>
            <a:r>
              <a:rPr lang="ru-RU" sz="1600" dirty="0"/>
              <a:t>расширение до кратерообразующих ударов</a:t>
            </a:r>
            <a:endParaRPr lang="en-US" sz="1600" dirty="0"/>
          </a:p>
          <a:p>
            <a:endParaRPr lang="en-US" sz="700" dirty="0"/>
          </a:p>
          <a:p>
            <a:pPr marL="342900" indent="-342900">
              <a:buAutoNum type="alphaLcParenBoth"/>
            </a:pPr>
            <a:r>
              <a:rPr lang="en-US" sz="1600" dirty="0"/>
              <a:t>η </a:t>
            </a:r>
            <a:r>
              <a:rPr lang="ru-RU" sz="1600" dirty="0"/>
              <a:t>возрастает (с размером)</a:t>
            </a:r>
            <a:r>
              <a:rPr lang="en-US" sz="1600" dirty="0"/>
              <a:t> </a:t>
            </a:r>
            <a:r>
              <a:rPr lang="ru-RU" sz="1600" dirty="0"/>
              <a:t>до</a:t>
            </a:r>
            <a:r>
              <a:rPr lang="en-US" sz="1600" dirty="0"/>
              <a:t> ~20% </a:t>
            </a:r>
            <a:r>
              <a:rPr lang="ru-RU" sz="1600" dirty="0"/>
              <a:t>(</a:t>
            </a:r>
            <a:r>
              <a:rPr lang="en-US" sz="1600" dirty="0"/>
              <a:t>E~500 -1000 </a:t>
            </a:r>
            <a:r>
              <a:rPr lang="ru-RU" sz="1600" dirty="0" err="1"/>
              <a:t>кт</a:t>
            </a:r>
            <a:r>
              <a:rPr lang="ru-RU" sz="1600" dirty="0"/>
              <a:t> ТНТ)</a:t>
            </a:r>
            <a:r>
              <a:rPr lang="en-US" sz="1600" dirty="0"/>
              <a:t> </a:t>
            </a:r>
            <a:r>
              <a:rPr lang="ru-RU" sz="1600" dirty="0"/>
              <a:t>и уменьшается для больших тел</a:t>
            </a:r>
            <a:r>
              <a:rPr lang="en-US" sz="1600" dirty="0"/>
              <a:t>. </a:t>
            </a:r>
            <a:r>
              <a:rPr lang="ru-RU" sz="1600" dirty="0"/>
              <a:t>Это уменьшение, вероятно, связано с увеличением оптической толщи излучающей области, что приводит к излучению в основном с поверхности тела.</a:t>
            </a:r>
            <a:endParaRPr lang="en-US" sz="1600" dirty="0"/>
          </a:p>
          <a:p>
            <a:pPr marL="342900" indent="-342900">
              <a:buAutoNum type="alphaLcParenBoth"/>
            </a:pPr>
            <a:r>
              <a:rPr lang="ru-RU" sz="1600" dirty="0"/>
              <a:t>Минимальная эффективность у переходных вариантов</a:t>
            </a:r>
            <a:r>
              <a:rPr lang="en-US" sz="1600" dirty="0"/>
              <a:t>,</a:t>
            </a:r>
            <a:r>
              <a:rPr lang="ru-RU" sz="1600" dirty="0"/>
              <a:t> вероятно связана со сменой режима излучения: излучение болида </a:t>
            </a:r>
            <a:r>
              <a:rPr lang="en-US" sz="1600" dirty="0"/>
              <a:t>– </a:t>
            </a:r>
            <a:r>
              <a:rPr lang="ru-RU" sz="1600" dirty="0"/>
              <a:t>излучение разреженного </a:t>
            </a:r>
            <a:r>
              <a:rPr lang="ru-RU" sz="1600" dirty="0" err="1"/>
              <a:t>плюма</a:t>
            </a:r>
            <a:r>
              <a:rPr lang="ru-RU" sz="1600" dirty="0"/>
              <a:t>. Требуется уточнение.</a:t>
            </a:r>
            <a:endParaRPr lang="en-US" sz="1600" dirty="0"/>
          </a:p>
        </p:txBody>
      </p:sp>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r="10894"/>
          <a:stretch/>
        </p:blipFill>
        <p:spPr>
          <a:xfrm>
            <a:off x="6035385" y="897308"/>
            <a:ext cx="4496607" cy="3000060"/>
          </a:xfrm>
          <a:prstGeom prst="rect">
            <a:avLst/>
          </a:prstGeom>
        </p:spPr>
      </p:pic>
      <p:sp>
        <p:nvSpPr>
          <p:cNvPr id="7" name="Прямоугольник 6"/>
          <p:cNvSpPr/>
          <p:nvPr/>
        </p:nvSpPr>
        <p:spPr>
          <a:xfrm>
            <a:off x="1620480" y="355194"/>
            <a:ext cx="8940089" cy="369332"/>
          </a:xfrm>
          <a:prstGeom prst="rect">
            <a:avLst/>
          </a:prstGeom>
        </p:spPr>
        <p:txBody>
          <a:bodyPr wrap="square">
            <a:spAutoFit/>
          </a:bodyPr>
          <a:lstStyle/>
          <a:p>
            <a:r>
              <a:rPr lang="el-GR" dirty="0">
                <a:solidFill>
                  <a:prstClr val="black"/>
                </a:solidFill>
              </a:rPr>
              <a:t>η – </a:t>
            </a:r>
            <a:r>
              <a:rPr lang="ru-RU" dirty="0"/>
              <a:t>доля кинетической энергии ударника, перешедшая в излучение</a:t>
            </a:r>
          </a:p>
        </p:txBody>
      </p:sp>
      <p:cxnSp>
        <p:nvCxnSpPr>
          <p:cNvPr id="12" name="Прямая со стрелкой 11"/>
          <p:cNvCxnSpPr/>
          <p:nvPr/>
        </p:nvCxnSpPr>
        <p:spPr>
          <a:xfrm flipV="1">
            <a:off x="5581651" y="2558703"/>
            <a:ext cx="1052945" cy="1456279"/>
          </a:xfrm>
          <a:prstGeom prst="straightConnector1">
            <a:avLst/>
          </a:prstGeom>
          <a:ln>
            <a:solidFill>
              <a:srgbClr val="0070C0"/>
            </a:solidFill>
            <a:tailEnd type="arrow"/>
          </a:ln>
        </p:spPr>
        <p:style>
          <a:lnRef idx="3">
            <a:schemeClr val="accent1"/>
          </a:lnRef>
          <a:fillRef idx="0">
            <a:schemeClr val="accent1"/>
          </a:fillRef>
          <a:effectRef idx="2">
            <a:schemeClr val="accent1"/>
          </a:effectRef>
          <a:fontRef idx="minor">
            <a:schemeClr val="tx1"/>
          </a:fontRef>
        </p:style>
      </p:cxnSp>
      <p:sp>
        <p:nvSpPr>
          <p:cNvPr id="16" name="TextBox 15"/>
          <p:cNvSpPr txBox="1"/>
          <p:nvPr/>
        </p:nvSpPr>
        <p:spPr>
          <a:xfrm>
            <a:off x="8454098" y="1699532"/>
            <a:ext cx="1426994" cy="523220"/>
          </a:xfrm>
          <a:prstGeom prst="rect">
            <a:avLst/>
          </a:prstGeom>
          <a:noFill/>
        </p:spPr>
        <p:txBody>
          <a:bodyPr wrap="none" rtlCol="0">
            <a:spAutoFit/>
          </a:bodyPr>
          <a:lstStyle/>
          <a:p>
            <a:r>
              <a:rPr lang="en-US" sz="1400" dirty="0"/>
              <a:t>Airbursts</a:t>
            </a:r>
          </a:p>
          <a:p>
            <a:r>
              <a:rPr lang="en-US" sz="1400" dirty="0"/>
              <a:t>Crater-</a:t>
            </a:r>
            <a:r>
              <a:rPr lang="en-US" sz="1400" dirty="0" err="1"/>
              <a:t>formings</a:t>
            </a:r>
            <a:endParaRPr lang="ru-RU" sz="1400" dirty="0"/>
          </a:p>
        </p:txBody>
      </p:sp>
      <p:sp>
        <p:nvSpPr>
          <p:cNvPr id="17" name="Овал 16"/>
          <p:cNvSpPr/>
          <p:nvPr/>
        </p:nvSpPr>
        <p:spPr>
          <a:xfrm>
            <a:off x="8333250" y="1769418"/>
            <a:ext cx="188537" cy="18216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8333249" y="1961143"/>
            <a:ext cx="184076" cy="1825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 стрелкой 14"/>
          <p:cNvCxnSpPr>
            <a:cxnSpLocks/>
            <a:stCxn id="13" idx="0"/>
          </p:cNvCxnSpPr>
          <p:nvPr/>
        </p:nvCxnSpPr>
        <p:spPr>
          <a:xfrm flipH="1" flipV="1">
            <a:off x="8929259" y="3138058"/>
            <a:ext cx="230598" cy="734794"/>
          </a:xfrm>
          <a:prstGeom prst="straightConnector1">
            <a:avLst/>
          </a:prstGeom>
          <a:ln>
            <a:solidFill>
              <a:srgbClr val="0070C0"/>
            </a:solidFill>
            <a:tailEnd type="arrow"/>
          </a:ln>
        </p:spPr>
        <p:style>
          <a:lnRef idx="3">
            <a:schemeClr val="accent1"/>
          </a:lnRef>
          <a:fillRef idx="0">
            <a:schemeClr val="accent1"/>
          </a:fillRef>
          <a:effectRef idx="2">
            <a:schemeClr val="accent1"/>
          </a:effectRef>
          <a:fontRef idx="minor">
            <a:schemeClr val="tx1"/>
          </a:fontRef>
        </p:style>
      </p:cxnSp>
      <p:sp>
        <p:nvSpPr>
          <p:cNvPr id="21" name="TextBox 20"/>
          <p:cNvSpPr txBox="1"/>
          <p:nvPr/>
        </p:nvSpPr>
        <p:spPr>
          <a:xfrm>
            <a:off x="2419350" y="1381125"/>
            <a:ext cx="466794" cy="369332"/>
          </a:xfrm>
          <a:prstGeom prst="rect">
            <a:avLst/>
          </a:prstGeom>
          <a:noFill/>
        </p:spPr>
        <p:txBody>
          <a:bodyPr wrap="none" rtlCol="0">
            <a:spAutoFit/>
          </a:bodyPr>
          <a:lstStyle/>
          <a:p>
            <a:r>
              <a:rPr lang="en-US" dirty="0"/>
              <a:t>(a)</a:t>
            </a:r>
            <a:endParaRPr lang="ru-RU" dirty="0"/>
          </a:p>
        </p:txBody>
      </p:sp>
      <p:sp>
        <p:nvSpPr>
          <p:cNvPr id="28" name="TextBox 27"/>
          <p:cNvSpPr txBox="1"/>
          <p:nvPr/>
        </p:nvSpPr>
        <p:spPr>
          <a:xfrm>
            <a:off x="9786707" y="1225034"/>
            <a:ext cx="466794" cy="369332"/>
          </a:xfrm>
          <a:prstGeom prst="rect">
            <a:avLst/>
          </a:prstGeom>
          <a:noFill/>
        </p:spPr>
        <p:txBody>
          <a:bodyPr wrap="none" rtlCol="0">
            <a:spAutoFit/>
          </a:bodyPr>
          <a:lstStyle/>
          <a:p>
            <a:r>
              <a:rPr lang="en-US" dirty="0">
                <a:solidFill>
                  <a:prstClr val="black"/>
                </a:solidFill>
              </a:rPr>
              <a:t>(b)</a:t>
            </a:r>
            <a:endParaRPr lang="ru-RU" dirty="0">
              <a:solidFill>
                <a:prstClr val="black"/>
              </a:solidFill>
            </a:endParaRPr>
          </a:p>
        </p:txBody>
      </p:sp>
    </p:spTree>
    <p:extLst>
      <p:ext uri="{BB962C8B-B14F-4D97-AF65-F5344CB8AC3E}">
        <p14:creationId xmlns:p14="http://schemas.microsoft.com/office/powerpoint/2010/main" val="679393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3ED785-6FF1-4894-8BB6-CC39033F0EE7}"/>
              </a:ext>
            </a:extLst>
          </p:cNvPr>
          <p:cNvSpPr>
            <a:spLocks noGrp="1"/>
          </p:cNvSpPr>
          <p:nvPr>
            <p:ph type="sldNum" sz="quarter" idx="12"/>
          </p:nvPr>
        </p:nvSpPr>
        <p:spPr/>
        <p:txBody>
          <a:bodyPr/>
          <a:lstStyle/>
          <a:p>
            <a:fld id="{DCB4E619-4CA9-4A22-920F-20396BF50470}" type="slidenum">
              <a:rPr lang="en-US" noProof="0" smtClean="0"/>
              <a:pPr/>
              <a:t>15</a:t>
            </a:fld>
            <a:endParaRPr lang="en-US" noProof="0" dirty="0"/>
          </a:p>
        </p:txBody>
      </p:sp>
      <p:sp>
        <p:nvSpPr>
          <p:cNvPr id="6" name="TextBox 5">
            <a:extLst>
              <a:ext uri="{FF2B5EF4-FFF2-40B4-BE49-F238E27FC236}">
                <a16:creationId xmlns:a16="http://schemas.microsoft.com/office/drawing/2014/main" id="{1F68CCC0-E8BF-4A2B-9551-B833E31BB136}"/>
              </a:ext>
            </a:extLst>
          </p:cNvPr>
          <p:cNvSpPr txBox="1"/>
          <p:nvPr/>
        </p:nvSpPr>
        <p:spPr>
          <a:xfrm>
            <a:off x="373380" y="0"/>
            <a:ext cx="11506200" cy="830997"/>
          </a:xfrm>
          <a:prstGeom prst="rect">
            <a:avLst/>
          </a:prstGeom>
          <a:noFill/>
        </p:spPr>
        <p:txBody>
          <a:bodyPr wrap="square">
            <a:spAutoFit/>
          </a:bodyPr>
          <a:lstStyle/>
          <a:p>
            <a:pPr algn="ctr"/>
            <a:r>
              <a:rPr lang="ru-RU" sz="2400" dirty="0">
                <a:solidFill>
                  <a:srgbClr val="C00000"/>
                </a:solidFill>
                <a:latin typeface="+mj-lt"/>
              </a:rPr>
              <a:t>Влияние эффектов избыточного давления и излучения на разных расстояниях для разных космических тел</a:t>
            </a:r>
          </a:p>
        </p:txBody>
      </p:sp>
      <p:pic>
        <p:nvPicPr>
          <p:cNvPr id="7" name="Graphic 6">
            <a:extLst>
              <a:ext uri="{FF2B5EF4-FFF2-40B4-BE49-F238E27FC236}">
                <a16:creationId xmlns:a16="http://schemas.microsoft.com/office/drawing/2014/main" id="{918A9B4C-D1F1-4CE2-A39E-7FEE89E362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546" y="830997"/>
            <a:ext cx="4306147" cy="4629224"/>
          </a:xfrm>
          <a:prstGeom prst="rect">
            <a:avLst/>
          </a:prstGeom>
        </p:spPr>
      </p:pic>
      <p:pic>
        <p:nvPicPr>
          <p:cNvPr id="9" name="Graphic 8">
            <a:extLst>
              <a:ext uri="{FF2B5EF4-FFF2-40B4-BE49-F238E27FC236}">
                <a16:creationId xmlns:a16="http://schemas.microsoft.com/office/drawing/2014/main" id="{D6919937-0B47-414B-A4A7-0DE7D01DA0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4308" y="830809"/>
            <a:ext cx="4306498" cy="4629600"/>
          </a:xfrm>
          <a:prstGeom prst="rect">
            <a:avLst/>
          </a:prstGeom>
        </p:spPr>
      </p:pic>
      <p:pic>
        <p:nvPicPr>
          <p:cNvPr id="11" name="Graphic 10">
            <a:extLst>
              <a:ext uri="{FF2B5EF4-FFF2-40B4-BE49-F238E27FC236}">
                <a16:creationId xmlns:a16="http://schemas.microsoft.com/office/drawing/2014/main" id="{9155070C-514B-45B8-B44D-258B8B2F97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4375" y="5618430"/>
            <a:ext cx="10465525" cy="889462"/>
          </a:xfrm>
          <a:prstGeom prst="rect">
            <a:avLst/>
          </a:prstGeom>
        </p:spPr>
      </p:pic>
    </p:spTree>
    <p:extLst>
      <p:ext uri="{BB962C8B-B14F-4D97-AF65-F5344CB8AC3E}">
        <p14:creationId xmlns:p14="http://schemas.microsoft.com/office/powerpoint/2010/main" val="1367843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AE774D-0ED4-4566-92FE-0C80482F0DF8}"/>
              </a:ext>
            </a:extLst>
          </p:cNvPr>
          <p:cNvSpPr>
            <a:spLocks noGrp="1"/>
          </p:cNvSpPr>
          <p:nvPr>
            <p:ph type="sldNum" sz="quarter" idx="4294967295"/>
          </p:nvPr>
        </p:nvSpPr>
        <p:spPr/>
        <p:txBody>
          <a:bodyPr/>
          <a:lstStyle/>
          <a:p>
            <a:fld id="{6D22F896-40B5-4ADD-8801-0D06FADFA095}" type="slidenum">
              <a:rPr lang="en-US" smtClean="0"/>
              <a:t>16</a:t>
            </a:fld>
            <a:endParaRPr lang="en-US" dirty="0"/>
          </a:p>
        </p:txBody>
      </p:sp>
      <p:sp>
        <p:nvSpPr>
          <p:cNvPr id="3" name="Rectangle 2"/>
          <p:cNvSpPr/>
          <p:nvPr/>
        </p:nvSpPr>
        <p:spPr>
          <a:xfrm>
            <a:off x="3554691" y="0"/>
            <a:ext cx="5009513" cy="523220"/>
          </a:xfrm>
          <a:prstGeom prst="rect">
            <a:avLst/>
          </a:prstGeom>
        </p:spPr>
        <p:txBody>
          <a:bodyPr wrap="none">
            <a:spAutoFit/>
          </a:bodyPr>
          <a:lstStyle/>
          <a:p>
            <a:pPr lvl="0"/>
            <a:r>
              <a:rPr lang="ru-RU" sz="2800" b="1" dirty="0">
                <a:solidFill>
                  <a:srgbClr val="FF0066"/>
                </a:solidFill>
                <a:latin typeface="Calibri" panose="020F0502020204030204" pitchFamily="34" charset="0"/>
                <a:cs typeface="Calibri" panose="020F0502020204030204" pitchFamily="34" charset="0"/>
              </a:rPr>
              <a:t>ИОНОСФЕРНЫЕ ВОЗМУЩЕНИЯ</a:t>
            </a:r>
            <a:endParaRPr lang="en-US" sz="2800" b="1" dirty="0">
              <a:solidFill>
                <a:srgbClr val="FF0066"/>
              </a:solidFill>
              <a:latin typeface="Calibri" panose="020F0502020204030204" pitchFamily="34" charset="0"/>
              <a:cs typeface="Calibri" panose="020F0502020204030204" pitchFamily="34" charset="0"/>
            </a:endParaRPr>
          </a:p>
        </p:txBody>
      </p:sp>
      <p:sp>
        <p:nvSpPr>
          <p:cNvPr id="5" name="Прямоугольник 4"/>
          <p:cNvSpPr/>
          <p:nvPr/>
        </p:nvSpPr>
        <p:spPr>
          <a:xfrm>
            <a:off x="365760" y="435778"/>
            <a:ext cx="11490960" cy="830997"/>
          </a:xfrm>
          <a:prstGeom prst="rect">
            <a:avLst/>
          </a:prstGeom>
        </p:spPr>
        <p:txBody>
          <a:bodyPr wrap="square">
            <a:spAutoFit/>
          </a:bodyPr>
          <a:lstStyle/>
          <a:p>
            <a:pPr algn="ctr"/>
            <a:r>
              <a:rPr lang="ru-RU" sz="1600" dirty="0"/>
              <a:t>При ударе космического тела, возникает атмосферный </a:t>
            </a:r>
            <a:r>
              <a:rPr lang="ru-RU" sz="1600" dirty="0" err="1"/>
              <a:t>плюм</a:t>
            </a:r>
            <a:r>
              <a:rPr lang="ru-RU" sz="1600" dirty="0"/>
              <a:t>, который поднимается на большие высоты.  Тормозится, его энергия трансформируется в тепло.  Нагретая область расширяется в стороны и распространяется на тысячи километров.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492" y="1218518"/>
            <a:ext cx="3768193" cy="483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120877" y="6091467"/>
            <a:ext cx="9955162" cy="477054"/>
          </a:xfrm>
          <a:prstGeom prst="rect">
            <a:avLst/>
          </a:prstGeom>
        </p:spPr>
        <p:txBody>
          <a:bodyPr wrap="square">
            <a:spAutoFit/>
          </a:bodyPr>
          <a:lstStyle/>
          <a:p>
            <a:r>
              <a:rPr lang="ru-RU" altLang="en-US" sz="1400" dirty="0"/>
              <a:t>Распределение относительной плотности </a:t>
            </a:r>
            <a:r>
              <a:rPr lang="ru-RU" sz="1400" dirty="0">
                <a:solidFill>
                  <a:srgbClr val="000000"/>
                </a:solidFill>
                <a:latin typeface="Arial"/>
              </a:rPr>
              <a:t>ξ=</a:t>
            </a:r>
            <a:r>
              <a:rPr lang="ru-RU" sz="1400" dirty="0" err="1">
                <a:solidFill>
                  <a:srgbClr val="000000"/>
                </a:solidFill>
                <a:latin typeface="Arial"/>
              </a:rPr>
              <a:t>max</a:t>
            </a:r>
            <a:r>
              <a:rPr lang="ru-RU" sz="1400" dirty="0">
                <a:solidFill>
                  <a:srgbClr val="000000"/>
                </a:solidFill>
                <a:latin typeface="Arial"/>
              </a:rPr>
              <a:t>(</a:t>
            </a:r>
            <a:r>
              <a:rPr lang="ru-RU" sz="1400" dirty="0" err="1">
                <a:solidFill>
                  <a:srgbClr val="000000"/>
                </a:solidFill>
                <a:latin typeface="Arial"/>
              </a:rPr>
              <a:t>abs</a:t>
            </a:r>
            <a:r>
              <a:rPr lang="ru-RU" sz="1400" dirty="0">
                <a:solidFill>
                  <a:srgbClr val="000000"/>
                </a:solidFill>
                <a:latin typeface="Arial"/>
              </a:rPr>
              <a:t>(</a:t>
            </a:r>
            <a:r>
              <a:rPr lang="el-GR" sz="1400" dirty="0">
                <a:solidFill>
                  <a:srgbClr val="000000"/>
                </a:solidFill>
                <a:latin typeface="Arial"/>
              </a:rPr>
              <a:t>ρ</a:t>
            </a:r>
            <a:r>
              <a:rPr lang="ru-RU" sz="1400" dirty="0">
                <a:solidFill>
                  <a:srgbClr val="000000"/>
                </a:solidFill>
                <a:latin typeface="Arial"/>
              </a:rPr>
              <a:t>/</a:t>
            </a:r>
            <a:r>
              <a:rPr lang="el-GR" sz="1400" dirty="0">
                <a:solidFill>
                  <a:srgbClr val="000000"/>
                </a:solidFill>
                <a:latin typeface="Arial"/>
              </a:rPr>
              <a:t>ρ</a:t>
            </a:r>
            <a:r>
              <a:rPr lang="en-US" sz="1400" baseline="30000" dirty="0">
                <a:solidFill>
                  <a:srgbClr val="000000"/>
                </a:solidFill>
                <a:latin typeface="Arial"/>
              </a:rPr>
              <a:t>*</a:t>
            </a:r>
            <a:r>
              <a:rPr lang="el-GR" sz="1400" dirty="0">
                <a:solidFill>
                  <a:srgbClr val="000000"/>
                </a:solidFill>
                <a:latin typeface="Arial"/>
              </a:rPr>
              <a:t> </a:t>
            </a:r>
            <a:r>
              <a:rPr lang="ru-RU" sz="1400" dirty="0">
                <a:solidFill>
                  <a:srgbClr val="000000"/>
                </a:solidFill>
                <a:latin typeface="Arial"/>
              </a:rPr>
              <a:t>-1)) </a:t>
            </a:r>
            <a:r>
              <a:rPr lang="ru-RU" altLang="en-US" sz="1400" dirty="0"/>
              <a:t>в разные моменты </a:t>
            </a:r>
            <a:r>
              <a:rPr lang="el-GR" sz="1400" dirty="0"/>
              <a:t>α</a:t>
            </a:r>
            <a:r>
              <a:rPr lang="en-US" sz="1400" dirty="0"/>
              <a:t>=45</a:t>
            </a:r>
            <a:r>
              <a:rPr lang="en-US" sz="1400" baseline="30000" dirty="0"/>
              <a:t>0</a:t>
            </a:r>
            <a:r>
              <a:rPr lang="en-US" sz="1400" dirty="0"/>
              <a:t> D=80 </a:t>
            </a:r>
            <a:r>
              <a:rPr lang="ru-RU" sz="1400" dirty="0"/>
              <a:t>м</a:t>
            </a:r>
            <a:r>
              <a:rPr lang="en-US" sz="1400" dirty="0"/>
              <a:t> V=30 </a:t>
            </a:r>
            <a:r>
              <a:rPr lang="ru-RU" sz="1400" dirty="0"/>
              <a:t>км</a:t>
            </a:r>
            <a:r>
              <a:rPr lang="en-US" sz="1400" dirty="0"/>
              <a:t>/</a:t>
            </a:r>
            <a:r>
              <a:rPr lang="ru-RU" sz="1400" dirty="0"/>
              <a:t>с</a:t>
            </a:r>
            <a:r>
              <a:rPr lang="en-US" sz="1400" dirty="0"/>
              <a:t>, </a:t>
            </a:r>
            <a:r>
              <a:rPr lang="ru-RU" sz="1400" dirty="0"/>
              <a:t>комета</a:t>
            </a:r>
            <a:r>
              <a:rPr lang="en-US" sz="1400" dirty="0"/>
              <a:t> </a:t>
            </a:r>
            <a:r>
              <a:rPr lang="en-US" sz="1100" dirty="0"/>
              <a:t>(</a:t>
            </a:r>
            <a:r>
              <a:rPr lang="en-US" sz="1100" dirty="0" err="1"/>
              <a:t>Shuvalov&amp;Khazins</a:t>
            </a:r>
            <a:r>
              <a:rPr lang="en-US" sz="1100" dirty="0"/>
              <a:t> 2017; </a:t>
            </a:r>
            <a:r>
              <a:rPr lang="en-US" sz="1100" dirty="0" err="1"/>
              <a:t>Artemieva</a:t>
            </a:r>
            <a:r>
              <a:rPr lang="en-US" sz="1100" dirty="0"/>
              <a:t> et al.2018)</a:t>
            </a:r>
            <a:endParaRPr lang="ru-RU" sz="11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5288" y="1218517"/>
            <a:ext cx="5057295" cy="485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8636725" y="5529420"/>
            <a:ext cx="1960793" cy="307777"/>
          </a:xfrm>
          <a:prstGeom prst="rect">
            <a:avLst/>
          </a:prstGeom>
        </p:spPr>
        <p:txBody>
          <a:bodyPr wrap="none">
            <a:spAutoFit/>
          </a:bodyPr>
          <a:lstStyle/>
          <a:p>
            <a:r>
              <a:rPr lang="ru-RU" sz="1400" b="1" dirty="0">
                <a:solidFill>
                  <a:srgbClr val="0033CC"/>
                </a:solidFill>
              </a:rPr>
              <a:t>ЧМ (для сравнения)</a:t>
            </a:r>
            <a:endParaRPr lang="ru-RU" sz="1400" dirty="0">
              <a:solidFill>
                <a:srgbClr val="0033CC"/>
              </a:solidFill>
            </a:endParaRPr>
          </a:p>
        </p:txBody>
      </p:sp>
    </p:spTree>
    <p:extLst>
      <p:ext uri="{BB962C8B-B14F-4D97-AF65-F5344CB8AC3E}">
        <p14:creationId xmlns:p14="http://schemas.microsoft.com/office/powerpoint/2010/main" val="2075850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AE774D-0ED4-4566-92FE-0C80482F0DF8}"/>
              </a:ext>
            </a:extLst>
          </p:cNvPr>
          <p:cNvSpPr>
            <a:spLocks noGrp="1"/>
          </p:cNvSpPr>
          <p:nvPr>
            <p:ph type="sldNum" sz="quarter" idx="4294967295"/>
          </p:nvPr>
        </p:nvSpPr>
        <p:spPr/>
        <p:txBody>
          <a:bodyPr/>
          <a:lstStyle/>
          <a:p>
            <a:fld id="{6D22F896-40B5-4ADD-8801-0D06FADFA095}" type="slidenum">
              <a:rPr lang="en-US" smtClean="0"/>
              <a:t>17</a:t>
            </a:fld>
            <a:endParaRPr lang="en-US" dirty="0"/>
          </a:p>
        </p:txBody>
      </p:sp>
      <p:sp>
        <p:nvSpPr>
          <p:cNvPr id="3" name="Rectangle 2"/>
          <p:cNvSpPr/>
          <p:nvPr/>
        </p:nvSpPr>
        <p:spPr>
          <a:xfrm>
            <a:off x="3554691" y="0"/>
            <a:ext cx="5009513" cy="523220"/>
          </a:xfrm>
          <a:prstGeom prst="rect">
            <a:avLst/>
          </a:prstGeom>
        </p:spPr>
        <p:txBody>
          <a:bodyPr wrap="none">
            <a:spAutoFit/>
          </a:bodyPr>
          <a:lstStyle/>
          <a:p>
            <a:pPr lvl="0"/>
            <a:r>
              <a:rPr lang="ru-RU" sz="2800" b="1" dirty="0">
                <a:solidFill>
                  <a:srgbClr val="FF0066"/>
                </a:solidFill>
                <a:latin typeface="Calibri" panose="020F0502020204030204" pitchFamily="34" charset="0"/>
                <a:cs typeface="Calibri" panose="020F0502020204030204" pitchFamily="34" charset="0"/>
              </a:rPr>
              <a:t>ИОНОСФЕРНЫЕ ВОЗМУЩЕНИЯ</a:t>
            </a:r>
            <a:endParaRPr lang="en-US" sz="2800" b="1" dirty="0">
              <a:solidFill>
                <a:srgbClr val="FF0066"/>
              </a:solidFill>
              <a:latin typeface="Calibri" panose="020F0502020204030204" pitchFamily="34" charset="0"/>
              <a:cs typeface="Calibri" panose="020F0502020204030204" pitchFamily="34" charset="0"/>
            </a:endParaRPr>
          </a:p>
        </p:txBody>
      </p:sp>
      <p:sp>
        <p:nvSpPr>
          <p:cNvPr id="6" name="Прямоугольник 5"/>
          <p:cNvSpPr/>
          <p:nvPr/>
        </p:nvSpPr>
        <p:spPr>
          <a:xfrm>
            <a:off x="7574310" y="2334058"/>
            <a:ext cx="3909595" cy="523220"/>
          </a:xfrm>
          <a:prstGeom prst="rect">
            <a:avLst/>
          </a:prstGeom>
          <a:noFill/>
        </p:spPr>
        <p:txBody>
          <a:bodyPr wrap="square">
            <a:spAutoFit/>
          </a:bodyPr>
          <a:lstStyle/>
          <a:p>
            <a:r>
              <a:rPr lang="ru-RU" sz="1400" dirty="0"/>
              <a:t>Зависимость распределения относительной плотности для разных размеров ударника</a:t>
            </a:r>
            <a:endParaRPr lang="en-US" sz="14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189" y="1585980"/>
            <a:ext cx="3302046" cy="2076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516583" y="1808018"/>
            <a:ext cx="574963" cy="1565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180"/>
          <a:stretch/>
        </p:blipFill>
        <p:spPr bwMode="auto">
          <a:xfrm>
            <a:off x="1626580" y="3721454"/>
            <a:ext cx="2890003" cy="250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11413" y="2362394"/>
            <a:ext cx="1509324" cy="369332"/>
          </a:xfrm>
          <a:prstGeom prst="rect">
            <a:avLst/>
          </a:prstGeom>
          <a:noFill/>
        </p:spPr>
        <p:txBody>
          <a:bodyPr wrap="none" rtlCol="0">
            <a:spAutoFit/>
          </a:bodyPr>
          <a:lstStyle/>
          <a:p>
            <a:r>
              <a:rPr lang="ru-RU" dirty="0">
                <a:solidFill>
                  <a:srgbClr val="FF0000"/>
                </a:solidFill>
              </a:rPr>
              <a:t>наблюдения</a:t>
            </a:r>
          </a:p>
        </p:txBody>
      </p:sp>
      <p:sp>
        <p:nvSpPr>
          <p:cNvPr id="15" name="TextBox 14"/>
          <p:cNvSpPr txBox="1"/>
          <p:nvPr/>
        </p:nvSpPr>
        <p:spPr>
          <a:xfrm>
            <a:off x="4525048" y="5116136"/>
            <a:ext cx="3068797" cy="1107996"/>
          </a:xfrm>
          <a:prstGeom prst="rect">
            <a:avLst/>
          </a:prstGeom>
          <a:noFill/>
        </p:spPr>
        <p:txBody>
          <a:bodyPr wrap="square" rtlCol="0">
            <a:spAutoFit/>
          </a:bodyPr>
          <a:lstStyle/>
          <a:p>
            <a:r>
              <a:rPr lang="ru-RU" sz="1600" dirty="0">
                <a:solidFill>
                  <a:schemeClr val="tx1">
                    <a:lumMod val="50000"/>
                    <a:lumOff val="50000"/>
                  </a:schemeClr>
                </a:solidFill>
              </a:rPr>
              <a:t>наблюдения</a:t>
            </a:r>
            <a:r>
              <a:rPr lang="en-US" sz="1600" dirty="0">
                <a:solidFill>
                  <a:schemeClr val="tx1">
                    <a:lumMod val="50000"/>
                    <a:lumOff val="50000"/>
                  </a:schemeClr>
                </a:solidFill>
              </a:rPr>
              <a:t> – </a:t>
            </a:r>
            <a:r>
              <a:rPr lang="ru-RU" sz="1600" dirty="0">
                <a:solidFill>
                  <a:schemeClr val="tx1">
                    <a:lumMod val="50000"/>
                    <a:lumOff val="50000"/>
                  </a:schemeClr>
                </a:solidFill>
              </a:rPr>
              <a:t>серый</a:t>
            </a:r>
            <a:endParaRPr lang="en-US" sz="1600" dirty="0">
              <a:solidFill>
                <a:schemeClr val="tx1">
                  <a:lumMod val="50000"/>
                  <a:lumOff val="50000"/>
                </a:schemeClr>
              </a:solidFill>
            </a:endParaRPr>
          </a:p>
          <a:p>
            <a:r>
              <a:rPr lang="ru-RU" sz="1600" dirty="0"/>
              <a:t>моделирование</a:t>
            </a:r>
            <a:r>
              <a:rPr lang="en-US" sz="1600" dirty="0"/>
              <a:t> </a:t>
            </a:r>
            <a:r>
              <a:rPr lang="ru-RU" sz="1600" dirty="0"/>
              <a:t>на высоте </a:t>
            </a:r>
            <a:r>
              <a:rPr lang="en-US" sz="1600" dirty="0"/>
              <a:t>300 </a:t>
            </a:r>
            <a:r>
              <a:rPr lang="ru-RU" sz="1600" dirty="0"/>
              <a:t>км</a:t>
            </a:r>
            <a:r>
              <a:rPr lang="en-US" sz="1600" dirty="0"/>
              <a:t> </a:t>
            </a:r>
            <a:r>
              <a:rPr lang="ru-RU" sz="1600" dirty="0"/>
              <a:t>от эпицентра</a:t>
            </a:r>
            <a:r>
              <a:rPr lang="en-US" sz="1600" dirty="0"/>
              <a:t> – </a:t>
            </a:r>
            <a:r>
              <a:rPr lang="ru-RU" sz="1600" dirty="0"/>
              <a:t>черный</a:t>
            </a:r>
            <a:endParaRPr lang="en-US" sz="1600" dirty="0"/>
          </a:p>
          <a:p>
            <a:r>
              <a:rPr lang="en-US" dirty="0"/>
              <a:t>                T~8-16 </a:t>
            </a:r>
            <a:r>
              <a:rPr lang="ru-RU" dirty="0"/>
              <a:t>мин</a:t>
            </a:r>
          </a:p>
        </p:txBody>
      </p:sp>
      <p:pic>
        <p:nvPicPr>
          <p:cNvPr id="7" name="Picture 6"/>
          <p:cNvPicPr>
            <a:picLocks noChangeAspect="1"/>
          </p:cNvPicPr>
          <p:nvPr/>
        </p:nvPicPr>
        <p:blipFill>
          <a:blip r:embed="rId5"/>
          <a:stretch>
            <a:fillRect/>
          </a:stretch>
        </p:blipFill>
        <p:spPr>
          <a:xfrm>
            <a:off x="7356977" y="2924522"/>
            <a:ext cx="4126928" cy="2553017"/>
          </a:xfrm>
          <a:prstGeom prst="rect">
            <a:avLst/>
          </a:prstGeom>
        </p:spPr>
      </p:pic>
      <p:sp>
        <p:nvSpPr>
          <p:cNvPr id="12" name="TextBox 11">
            <a:extLst>
              <a:ext uri="{FF2B5EF4-FFF2-40B4-BE49-F238E27FC236}">
                <a16:creationId xmlns:a16="http://schemas.microsoft.com/office/drawing/2014/main" id="{361825E8-78A4-408B-9BD5-A64CBF8F5F26}"/>
              </a:ext>
            </a:extLst>
          </p:cNvPr>
          <p:cNvSpPr txBox="1"/>
          <p:nvPr/>
        </p:nvSpPr>
        <p:spPr>
          <a:xfrm>
            <a:off x="4508629" y="4161207"/>
            <a:ext cx="1874937" cy="369332"/>
          </a:xfrm>
          <a:prstGeom prst="rect">
            <a:avLst/>
          </a:prstGeom>
          <a:noFill/>
        </p:spPr>
        <p:txBody>
          <a:bodyPr wrap="none" rtlCol="0">
            <a:spAutoFit/>
          </a:bodyPr>
          <a:lstStyle/>
          <a:p>
            <a:r>
              <a:rPr lang="ru-RU" dirty="0"/>
              <a:t>моделирование</a:t>
            </a:r>
          </a:p>
        </p:txBody>
      </p:sp>
      <p:sp>
        <p:nvSpPr>
          <p:cNvPr id="4" name="Прямоугольник 3"/>
          <p:cNvSpPr/>
          <p:nvPr/>
        </p:nvSpPr>
        <p:spPr>
          <a:xfrm>
            <a:off x="1069258" y="449336"/>
            <a:ext cx="9748684" cy="1077218"/>
          </a:xfrm>
          <a:prstGeom prst="rect">
            <a:avLst/>
          </a:prstGeom>
        </p:spPr>
        <p:txBody>
          <a:bodyPr wrap="square">
            <a:spAutoFit/>
          </a:bodyPr>
          <a:lstStyle/>
          <a:p>
            <a:r>
              <a:rPr lang="ru-RU" sz="1600" dirty="0"/>
              <a:t>Единственные данные</a:t>
            </a:r>
            <a:r>
              <a:rPr lang="en-US" sz="1600" dirty="0"/>
              <a:t> </a:t>
            </a:r>
            <a:r>
              <a:rPr lang="ru-RU" sz="1600" dirty="0"/>
              <a:t>– Челябинское событие. </a:t>
            </a:r>
          </a:p>
          <a:p>
            <a:r>
              <a:rPr lang="ru-RU" sz="1600" dirty="0">
                <a:solidFill>
                  <a:srgbClr val="000000"/>
                </a:solidFill>
                <a:effectLst/>
                <a:latin typeface="Calibri" panose="020F0502020204030204" pitchFamily="34" charset="0"/>
              </a:rPr>
              <a:t>Наблюдалось изменение </a:t>
            </a:r>
            <a:r>
              <a:rPr lang="en-US" sz="1600" dirty="0"/>
              <a:t>TEC </a:t>
            </a:r>
            <a:r>
              <a:rPr lang="ru-RU" sz="1600" dirty="0">
                <a:solidFill>
                  <a:srgbClr val="000000"/>
                </a:solidFill>
                <a:effectLst/>
                <a:latin typeface="Calibri" panose="020F0502020204030204" pitchFamily="34" charset="0"/>
              </a:rPr>
              <a:t>по спутниковым данным - совпадает с моделированием и по временам и по амплитуде. Было обнаружено в</a:t>
            </a:r>
            <a:r>
              <a:rPr lang="ru-RU" sz="1600" dirty="0"/>
              <a:t>озмущение</a:t>
            </a:r>
            <a:r>
              <a:rPr lang="en-US" sz="1600" dirty="0"/>
              <a:t> TEC c </a:t>
            </a:r>
            <a:r>
              <a:rPr lang="ru-RU" sz="1600" dirty="0"/>
              <a:t>периодом </a:t>
            </a:r>
            <a:r>
              <a:rPr lang="en-US" sz="1600" dirty="0"/>
              <a:t>~10 </a:t>
            </a:r>
            <a:r>
              <a:rPr lang="ru-RU" sz="1600" dirty="0"/>
              <a:t>мин</a:t>
            </a:r>
            <a:r>
              <a:rPr lang="en-US" sz="1600" dirty="0"/>
              <a:t> </a:t>
            </a:r>
            <a:r>
              <a:rPr lang="ru-RU" sz="1600" dirty="0"/>
              <a:t>и</a:t>
            </a:r>
            <a:r>
              <a:rPr lang="en-US" sz="1600" dirty="0"/>
              <a:t> </a:t>
            </a:r>
            <a:r>
              <a:rPr lang="ru-RU" sz="1600" dirty="0"/>
              <a:t>амплитудой</a:t>
            </a:r>
            <a:r>
              <a:rPr lang="en-US" sz="1600" dirty="0"/>
              <a:t> 0.07–0.5 TECU (</a:t>
            </a:r>
            <a:r>
              <a:rPr lang="ru-RU" sz="1600" dirty="0"/>
              <a:t>единица полного электронного содержания </a:t>
            </a:r>
            <a:r>
              <a:rPr lang="en-US" sz="1600" dirty="0"/>
              <a:t>1 TECU = 10</a:t>
            </a:r>
            <a:r>
              <a:rPr lang="en-US" sz="1600" baseline="30000" dirty="0"/>
              <a:t>16</a:t>
            </a:r>
            <a:r>
              <a:rPr lang="en-US" sz="1600" dirty="0"/>
              <a:t> el/m</a:t>
            </a:r>
            <a:r>
              <a:rPr lang="en-US" sz="1600" baseline="30000" dirty="0"/>
              <a:t>2</a:t>
            </a:r>
            <a:r>
              <a:rPr lang="en-US" sz="1600" dirty="0"/>
              <a:t>)</a:t>
            </a:r>
            <a:r>
              <a:rPr lang="en-US" sz="1400" dirty="0"/>
              <a:t>.</a:t>
            </a:r>
            <a:r>
              <a:rPr lang="ru-RU" sz="1400" i="1" dirty="0">
                <a:solidFill>
                  <a:srgbClr val="C00000"/>
                </a:solidFill>
              </a:rPr>
              <a:t>  </a:t>
            </a:r>
            <a:r>
              <a:rPr lang="ru-RU" sz="1600" i="1" dirty="0">
                <a:solidFill>
                  <a:srgbClr val="C00000"/>
                </a:solidFill>
              </a:rPr>
              <a:t>(</a:t>
            </a:r>
            <a:r>
              <a:rPr lang="en-US" sz="1600" i="1" dirty="0" err="1">
                <a:solidFill>
                  <a:srgbClr val="C00000"/>
                </a:solidFill>
              </a:rPr>
              <a:t>Perevalova</a:t>
            </a:r>
            <a:r>
              <a:rPr lang="en-US" sz="1600" i="1" dirty="0">
                <a:solidFill>
                  <a:srgbClr val="C00000"/>
                </a:solidFill>
              </a:rPr>
              <a:t> et al. 2015</a:t>
            </a:r>
            <a:r>
              <a:rPr lang="ru-RU" sz="1600" i="1" dirty="0">
                <a:solidFill>
                  <a:srgbClr val="C00000"/>
                </a:solidFill>
              </a:rPr>
              <a:t>)</a:t>
            </a:r>
            <a:endParaRPr lang="ru-RU" sz="1400" i="1" dirty="0">
              <a:solidFill>
                <a:srgbClr val="C00000"/>
              </a:solidFill>
            </a:endParaRPr>
          </a:p>
        </p:txBody>
      </p:sp>
      <p:sp>
        <p:nvSpPr>
          <p:cNvPr id="14" name="TextBox 13">
            <a:extLst>
              <a:ext uri="{FF2B5EF4-FFF2-40B4-BE49-F238E27FC236}">
                <a16:creationId xmlns:a16="http://schemas.microsoft.com/office/drawing/2014/main" id="{DB796BC1-0C2C-4B5B-8CDB-123A6EB27CBC}"/>
              </a:ext>
            </a:extLst>
          </p:cNvPr>
          <p:cNvSpPr txBox="1"/>
          <p:nvPr/>
        </p:nvSpPr>
        <p:spPr>
          <a:xfrm>
            <a:off x="8080366" y="5436972"/>
            <a:ext cx="3345283" cy="369332"/>
          </a:xfrm>
          <a:prstGeom prst="rect">
            <a:avLst/>
          </a:prstGeom>
          <a:noFill/>
        </p:spPr>
        <p:txBody>
          <a:bodyPr wrap="square">
            <a:spAutoFit/>
          </a:bodyPr>
          <a:lstStyle/>
          <a:p>
            <a:r>
              <a:rPr lang="ru-RU" sz="1800" dirty="0"/>
              <a:t>Предполагается </a:t>
            </a:r>
            <a:r>
              <a:rPr lang="en-US" sz="1800" dirty="0"/>
              <a:t>TEC ~ </a:t>
            </a:r>
            <a:r>
              <a:rPr lang="el-GR" sz="1800" dirty="0"/>
              <a:t>ρ</a:t>
            </a:r>
            <a:r>
              <a:rPr lang="en-US" sz="1800" dirty="0"/>
              <a:t> ~</a:t>
            </a:r>
            <a:r>
              <a:rPr lang="el-GR" sz="1800" dirty="0"/>
              <a:t> ξ</a:t>
            </a:r>
            <a:endParaRPr lang="en-US" sz="1800" dirty="0"/>
          </a:p>
        </p:txBody>
      </p:sp>
    </p:spTree>
    <p:extLst>
      <p:ext uri="{BB962C8B-B14F-4D97-AF65-F5344CB8AC3E}">
        <p14:creationId xmlns:p14="http://schemas.microsoft.com/office/powerpoint/2010/main" val="4214239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A37629-B174-4D8D-8E74-D9BD899188F3}"/>
              </a:ext>
            </a:extLst>
          </p:cNvPr>
          <p:cNvSpPr>
            <a:spLocks noGrp="1"/>
          </p:cNvSpPr>
          <p:nvPr>
            <p:ph type="sldNum" sz="quarter" idx="12"/>
          </p:nvPr>
        </p:nvSpPr>
        <p:spPr/>
        <p:txBody>
          <a:bodyPr/>
          <a:lstStyle/>
          <a:p>
            <a:fld id="{6D22F896-40B5-4ADD-8801-0D06FADFA095}" type="slidenum">
              <a:rPr lang="en-US" smtClean="0"/>
              <a:t>18</a:t>
            </a:fld>
            <a:endParaRPr lang="en-US" dirty="0"/>
          </a:p>
        </p:txBody>
      </p:sp>
      <p:pic>
        <p:nvPicPr>
          <p:cNvPr id="6" name="Picture 5">
            <a:extLst>
              <a:ext uri="{FF2B5EF4-FFF2-40B4-BE49-F238E27FC236}">
                <a16:creationId xmlns:a16="http://schemas.microsoft.com/office/drawing/2014/main" id="{B1881D7E-12AF-4B6D-8973-17343A985C36}"/>
              </a:ext>
            </a:extLst>
          </p:cNvPr>
          <p:cNvPicPr>
            <a:picLocks noChangeAspect="1"/>
          </p:cNvPicPr>
          <p:nvPr/>
        </p:nvPicPr>
        <p:blipFill rotWithShape="1">
          <a:blip r:embed="rId3"/>
          <a:srcRect b="3243"/>
          <a:stretch/>
        </p:blipFill>
        <p:spPr>
          <a:xfrm>
            <a:off x="1465341" y="94269"/>
            <a:ext cx="9261318" cy="6327866"/>
          </a:xfrm>
          <a:prstGeom prst="rect">
            <a:avLst/>
          </a:prstGeom>
        </p:spPr>
      </p:pic>
      <p:sp>
        <p:nvSpPr>
          <p:cNvPr id="7" name="Заголовок 1">
            <a:extLst>
              <a:ext uri="{FF2B5EF4-FFF2-40B4-BE49-F238E27FC236}">
                <a16:creationId xmlns:a16="http://schemas.microsoft.com/office/drawing/2014/main" id="{0C22C0D2-609B-4955-8D49-3AA95B36107C}"/>
              </a:ext>
            </a:extLst>
          </p:cNvPr>
          <p:cNvSpPr txBox="1">
            <a:spLocks/>
          </p:cNvSpPr>
          <p:nvPr/>
        </p:nvSpPr>
        <p:spPr>
          <a:xfrm>
            <a:off x="3940126" y="94269"/>
            <a:ext cx="4311747" cy="452486"/>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chemeClr val="bg1"/>
                </a:solidFill>
                <a:latin typeface="+mn-lt"/>
              </a:rPr>
              <a:t>http://AsteroidHazard.pro</a:t>
            </a:r>
          </a:p>
        </p:txBody>
      </p:sp>
    </p:spTree>
    <p:extLst>
      <p:ext uri="{BB962C8B-B14F-4D97-AF65-F5344CB8AC3E}">
        <p14:creationId xmlns:p14="http://schemas.microsoft.com/office/powerpoint/2010/main" val="3975317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471702-76B4-4C45-ABFD-19DF78D7A32E}"/>
              </a:ext>
            </a:extLst>
          </p:cNvPr>
          <p:cNvSpPr>
            <a:spLocks noGrp="1"/>
          </p:cNvSpPr>
          <p:nvPr>
            <p:ph type="sldNum" sz="quarter" idx="12"/>
          </p:nvPr>
        </p:nvSpPr>
        <p:spPr/>
        <p:txBody>
          <a:bodyPr/>
          <a:lstStyle/>
          <a:p>
            <a:fld id="{6D22F896-40B5-4ADD-8801-0D06FADFA095}" type="slidenum">
              <a:rPr lang="en-US" smtClean="0"/>
              <a:t>19</a:t>
            </a:fld>
            <a:endParaRPr lang="en-US" dirty="0"/>
          </a:p>
        </p:txBody>
      </p:sp>
      <p:pic>
        <p:nvPicPr>
          <p:cNvPr id="4" name="Picture 3">
            <a:extLst>
              <a:ext uri="{FF2B5EF4-FFF2-40B4-BE49-F238E27FC236}">
                <a16:creationId xmlns:a16="http://schemas.microsoft.com/office/drawing/2014/main" id="{9A65DFAB-6274-4D35-94BB-47D901F270CD}"/>
              </a:ext>
            </a:extLst>
          </p:cNvPr>
          <p:cNvPicPr>
            <a:picLocks noChangeAspect="1"/>
          </p:cNvPicPr>
          <p:nvPr/>
        </p:nvPicPr>
        <p:blipFill>
          <a:blip r:embed="rId3"/>
          <a:stretch>
            <a:fillRect/>
          </a:stretch>
        </p:blipFill>
        <p:spPr>
          <a:xfrm>
            <a:off x="2138446" y="0"/>
            <a:ext cx="8139958" cy="6420606"/>
          </a:xfrm>
          <a:prstGeom prst="rect">
            <a:avLst/>
          </a:prstGeom>
        </p:spPr>
      </p:pic>
    </p:spTree>
    <p:extLst>
      <p:ext uri="{BB962C8B-B14F-4D97-AF65-F5344CB8AC3E}">
        <p14:creationId xmlns:p14="http://schemas.microsoft.com/office/powerpoint/2010/main" val="3381045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2D0868C-5EB1-4CF4-B3D6-E4A90E41BA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7" r="1229"/>
          <a:stretch/>
        </p:blipFill>
        <p:spPr bwMode="auto">
          <a:xfrm>
            <a:off x="-1" y="-9676"/>
            <a:ext cx="12192001" cy="686767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inosaurs Never Forget Pluto and Meteor Fun meme Classic Round Sticker |  Zazzle.com">
            <a:extLst>
              <a:ext uri="{FF2B5EF4-FFF2-40B4-BE49-F238E27FC236}">
                <a16:creationId xmlns:a16="http://schemas.microsoft.com/office/drawing/2014/main" id="{37347742-8E47-40DD-8988-E94CFF1D08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94" r="23678"/>
          <a:stretch/>
        </p:blipFill>
        <p:spPr bwMode="auto">
          <a:xfrm>
            <a:off x="8986346" y="321554"/>
            <a:ext cx="2682646" cy="2666011"/>
          </a:xfrm>
          <a:prstGeom prst="ellipse">
            <a:avLst/>
          </a:prstGeom>
          <a:ln w="76200">
            <a:solidFill>
              <a:schemeClr val="tx1"/>
            </a:solid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847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7ABF45-C5A4-4635-9612-04DC9A0E15D1}"/>
              </a:ext>
            </a:extLst>
          </p:cNvPr>
          <p:cNvSpPr>
            <a:spLocks noGrp="1"/>
          </p:cNvSpPr>
          <p:nvPr>
            <p:ph type="sldNum" sz="quarter" idx="12"/>
          </p:nvPr>
        </p:nvSpPr>
        <p:spPr/>
        <p:txBody>
          <a:bodyPr/>
          <a:lstStyle/>
          <a:p>
            <a:fld id="{6D22F896-40B5-4ADD-8801-0D06FADFA095}" type="slidenum">
              <a:rPr lang="en-US" smtClean="0"/>
              <a:t>20</a:t>
            </a:fld>
            <a:endParaRPr lang="en-US" dirty="0"/>
          </a:p>
        </p:txBody>
      </p:sp>
      <p:pic>
        <p:nvPicPr>
          <p:cNvPr id="5" name="Picture Placeholder 11">
            <a:extLst>
              <a:ext uri="{FF2B5EF4-FFF2-40B4-BE49-F238E27FC236}">
                <a16:creationId xmlns:a16="http://schemas.microsoft.com/office/drawing/2014/main" id="{391C14D5-152C-4572-9E88-45F4AAD0AA13}"/>
              </a:ext>
            </a:extLst>
          </p:cNvPr>
          <p:cNvPicPr>
            <a:picLocks noChangeAspect="1"/>
          </p:cNvPicPr>
          <p:nvPr/>
        </p:nvPicPr>
        <p:blipFill rotWithShape="1">
          <a:blip r:embed="rId3"/>
          <a:srcRect l="14208" t="325" r="7406" b="-325"/>
          <a:stretch/>
        </p:blipFill>
        <p:spPr>
          <a:xfrm>
            <a:off x="7230328" y="2657502"/>
            <a:ext cx="4961671" cy="4218787"/>
          </a:xfrm>
          <a:custGeom>
            <a:avLst/>
            <a:gdLst>
              <a:gd name="connsiteX0" fmla="*/ 3621727 w 6615674"/>
              <a:gd name="connsiteY0" fmla="*/ 0 h 5625145"/>
              <a:gd name="connsiteX1" fmla="*/ 6416428 w 6615674"/>
              <a:gd name="connsiteY1" fmla="*/ 1317972 h 5625145"/>
              <a:gd name="connsiteX2" fmla="*/ 6615674 w 6615674"/>
              <a:gd name="connsiteY2" fmla="*/ 1584421 h 5625145"/>
              <a:gd name="connsiteX3" fmla="*/ 6615674 w 6615674"/>
              <a:gd name="connsiteY3" fmla="*/ 5625145 h 5625145"/>
              <a:gd name="connsiteX4" fmla="*/ 605458 w 6615674"/>
              <a:gd name="connsiteY4" fmla="*/ 5625145 h 5625145"/>
              <a:gd name="connsiteX5" fmla="*/ 437123 w 6615674"/>
              <a:gd name="connsiteY5" fmla="*/ 5348058 h 5625145"/>
              <a:gd name="connsiteX6" fmla="*/ 0 w 6615674"/>
              <a:gd name="connsiteY6" fmla="*/ 3621727 h 5625145"/>
              <a:gd name="connsiteX7" fmla="*/ 3621727 w 6615674"/>
              <a:gd name="connsiteY7" fmla="*/ 0 h 562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5674" h="5625145">
                <a:moveTo>
                  <a:pt x="3621727" y="0"/>
                </a:moveTo>
                <a:cubicBezTo>
                  <a:pt x="4746854" y="0"/>
                  <a:pt x="5752150" y="513054"/>
                  <a:pt x="6416428" y="1317972"/>
                </a:cubicBezTo>
                <a:lnTo>
                  <a:pt x="6615674" y="1584421"/>
                </a:lnTo>
                <a:lnTo>
                  <a:pt x="6615674" y="5625145"/>
                </a:lnTo>
                <a:lnTo>
                  <a:pt x="605458" y="5625145"/>
                </a:lnTo>
                <a:lnTo>
                  <a:pt x="437123" y="5348058"/>
                </a:lnTo>
                <a:cubicBezTo>
                  <a:pt x="158350" y="4834883"/>
                  <a:pt x="0" y="4246798"/>
                  <a:pt x="0" y="3621727"/>
                </a:cubicBezTo>
                <a:cubicBezTo>
                  <a:pt x="0" y="1621502"/>
                  <a:pt x="1621502" y="0"/>
                  <a:pt x="3621727" y="0"/>
                </a:cubicBezTo>
                <a:close/>
              </a:path>
            </a:pathLst>
          </a:custGeom>
        </p:spPr>
      </p:pic>
      <p:pic>
        <p:nvPicPr>
          <p:cNvPr id="6" name="Picture Placeholder 11">
            <a:extLst>
              <a:ext uri="{FF2B5EF4-FFF2-40B4-BE49-F238E27FC236}">
                <a16:creationId xmlns:a16="http://schemas.microsoft.com/office/drawing/2014/main" id="{FE8889E5-132E-442D-A5F2-0629FFE99A5B}"/>
              </a:ext>
            </a:extLst>
          </p:cNvPr>
          <p:cNvPicPr>
            <a:picLocks noChangeAspect="1"/>
          </p:cNvPicPr>
          <p:nvPr/>
        </p:nvPicPr>
        <p:blipFill rotWithShape="1">
          <a:blip r:embed="rId4"/>
          <a:srcRect t="16477" b="17908"/>
          <a:stretch/>
        </p:blipFill>
        <p:spPr>
          <a:xfrm>
            <a:off x="0" y="0"/>
            <a:ext cx="4524507" cy="3957278"/>
          </a:xfrm>
          <a:custGeom>
            <a:avLst/>
            <a:gdLst>
              <a:gd name="connsiteX0" fmla="*/ 8414 w 4524507"/>
              <a:gd name="connsiteY0" fmla="*/ 0 h 3957278"/>
              <a:gd name="connsiteX1" fmla="*/ 4048912 w 4524507"/>
              <a:gd name="connsiteY1" fmla="*/ 0 h 3957278"/>
              <a:gd name="connsiteX2" fmla="*/ 4098256 w 4524507"/>
              <a:gd name="connsiteY2" fmla="*/ 65987 h 3957278"/>
              <a:gd name="connsiteX3" fmla="*/ 4524507 w 4524507"/>
              <a:gd name="connsiteY3" fmla="*/ 1461436 h 3957278"/>
              <a:gd name="connsiteX4" fmla="*/ 2028663 w 4524507"/>
              <a:gd name="connsiteY4" fmla="*/ 3957278 h 3957278"/>
              <a:gd name="connsiteX5" fmla="*/ 102748 w 4524507"/>
              <a:gd name="connsiteY5" fmla="*/ 3049023 h 3957278"/>
              <a:gd name="connsiteX6" fmla="*/ 0 w 4524507"/>
              <a:gd name="connsiteY6" fmla="*/ 2911620 h 3957278"/>
              <a:gd name="connsiteX7" fmla="*/ 0 w 4524507"/>
              <a:gd name="connsiteY7" fmla="*/ 11253 h 395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4507" h="3957278">
                <a:moveTo>
                  <a:pt x="8414" y="0"/>
                </a:moveTo>
                <a:lnTo>
                  <a:pt x="4048912" y="0"/>
                </a:lnTo>
                <a:lnTo>
                  <a:pt x="4098256" y="65987"/>
                </a:lnTo>
                <a:cubicBezTo>
                  <a:pt x="4367369" y="464326"/>
                  <a:pt x="4524507" y="944530"/>
                  <a:pt x="4524507" y="1461436"/>
                </a:cubicBezTo>
                <a:cubicBezTo>
                  <a:pt x="4524507" y="2839851"/>
                  <a:pt x="3407080" y="3957278"/>
                  <a:pt x="2028663" y="3957278"/>
                </a:cubicBezTo>
                <a:cubicBezTo>
                  <a:pt x="1253303" y="3957278"/>
                  <a:pt x="560523" y="3603717"/>
                  <a:pt x="102748" y="3049023"/>
                </a:cubicBezTo>
                <a:lnTo>
                  <a:pt x="0" y="2911620"/>
                </a:lnTo>
                <a:lnTo>
                  <a:pt x="0" y="11253"/>
                </a:lnTo>
                <a:close/>
              </a:path>
            </a:pathLst>
          </a:custGeom>
        </p:spPr>
      </p:pic>
      <p:sp>
        <p:nvSpPr>
          <p:cNvPr id="9" name="TextBox 8">
            <a:extLst>
              <a:ext uri="{FF2B5EF4-FFF2-40B4-BE49-F238E27FC236}">
                <a16:creationId xmlns:a16="http://schemas.microsoft.com/office/drawing/2014/main" id="{4BD58A6B-DD87-4CE8-8539-0B08B04006CC}"/>
              </a:ext>
            </a:extLst>
          </p:cNvPr>
          <p:cNvSpPr txBox="1"/>
          <p:nvPr/>
        </p:nvSpPr>
        <p:spPr>
          <a:xfrm>
            <a:off x="143374" y="3315107"/>
            <a:ext cx="7011806" cy="2123658"/>
          </a:xfrm>
          <a:prstGeom prst="rect">
            <a:avLst/>
          </a:prstGeom>
          <a:noFill/>
        </p:spPr>
        <p:txBody>
          <a:bodyPr wrap="square">
            <a:spAutoFit/>
          </a:bodyPr>
          <a:lstStyle/>
          <a:p>
            <a:r>
              <a:rPr lang="ru-RU" sz="2400" i="1" dirty="0">
                <a:solidFill>
                  <a:schemeClr val="tx2"/>
                </a:solidFill>
                <a:latin typeface="+mj-lt"/>
              </a:rPr>
              <a:t>				Удары железных тел</a:t>
            </a:r>
          </a:p>
          <a:p>
            <a:endParaRPr lang="en-US" sz="1800" i="0" dirty="0">
              <a:effectLst/>
              <a:latin typeface="Calibri" panose="020F0502020204030204" pitchFamily="34" charset="0"/>
              <a:ea typeface="Calibri" panose="020F0502020204030204" pitchFamily="34" charset="0"/>
              <a:cs typeface="Arial" panose="020B0604020202020204" pitchFamily="34" charset="0"/>
            </a:endParaRPr>
          </a:p>
          <a:p>
            <a:r>
              <a:rPr lang="ru-RU" sz="1800" i="0" dirty="0">
                <a:effectLst/>
                <a:latin typeface="Calibri" panose="020F0502020204030204" pitchFamily="34" charset="0"/>
                <a:ea typeface="Calibri" panose="020F0502020204030204" pitchFamily="34" charset="0"/>
                <a:cs typeface="Arial" panose="020B0604020202020204" pitchFamily="34" charset="0"/>
              </a:rPr>
              <a:t>Их падения происходят </a:t>
            </a:r>
            <a:r>
              <a:rPr lang="ru-RU" sz="1800" i="0" dirty="0">
                <a:solidFill>
                  <a:srgbClr val="C00000"/>
                </a:solidFill>
                <a:effectLst/>
                <a:latin typeface="Calibri" panose="020F0502020204030204" pitchFamily="34" charset="0"/>
                <a:ea typeface="Calibri" panose="020F0502020204030204" pitchFamily="34" charset="0"/>
                <a:cs typeface="Arial" panose="020B0604020202020204" pitchFamily="34" charset="0"/>
              </a:rPr>
              <a:t>реже</a:t>
            </a:r>
            <a:r>
              <a:rPr lang="ru-RU" sz="1800" i="0" dirty="0">
                <a:effectLst/>
                <a:latin typeface="Calibri" panose="020F0502020204030204" pitchFamily="34" charset="0"/>
                <a:ea typeface="Calibri" panose="020F0502020204030204" pitchFamily="34" charset="0"/>
                <a:cs typeface="Arial" panose="020B0604020202020204" pitchFamily="34" charset="0"/>
              </a:rPr>
              <a:t>, чем падения каменных тел, но из-за большей плотности и прочности даже </a:t>
            </a:r>
            <a:r>
              <a:rPr lang="ru-RU" sz="1800" i="0" dirty="0">
                <a:solidFill>
                  <a:srgbClr val="C00000"/>
                </a:solidFill>
                <a:effectLst/>
                <a:latin typeface="Calibri" panose="020F0502020204030204" pitchFamily="34" charset="0"/>
                <a:ea typeface="Calibri" panose="020F0502020204030204" pitchFamily="34" charset="0"/>
                <a:cs typeface="Arial" panose="020B0604020202020204" pitchFamily="34" charset="0"/>
              </a:rPr>
              <a:t>относительно небольшие</a:t>
            </a:r>
            <a:r>
              <a:rPr lang="ru-RU" sz="1800" i="0" dirty="0">
                <a:effectLst/>
                <a:latin typeface="Calibri" panose="020F0502020204030204" pitchFamily="34" charset="0"/>
                <a:ea typeface="Calibri" panose="020F0502020204030204" pitchFamily="34" charset="0"/>
                <a:cs typeface="Arial" panose="020B0604020202020204" pitchFamily="34" charset="0"/>
              </a:rPr>
              <a:t> (первые метры) железные тела могут достигать поверхности Земли с высокой скоростью, образуя </a:t>
            </a:r>
            <a:r>
              <a:rPr lang="ru-RU" sz="1800" i="0" dirty="0">
                <a:solidFill>
                  <a:srgbClr val="C00000"/>
                </a:solidFill>
                <a:effectLst/>
                <a:latin typeface="Calibri" panose="020F0502020204030204" pitchFamily="34" charset="0"/>
                <a:ea typeface="Calibri" panose="020F0502020204030204" pitchFamily="34" charset="0"/>
                <a:cs typeface="Arial" panose="020B0604020202020204" pitchFamily="34" charset="0"/>
              </a:rPr>
              <a:t>ударные кратеры</a:t>
            </a:r>
            <a:r>
              <a:rPr lang="ru-RU" sz="1800" i="0" dirty="0">
                <a:effectLst/>
                <a:latin typeface="Calibri" panose="020F0502020204030204" pitchFamily="34" charset="0"/>
                <a:ea typeface="Calibri" panose="020F0502020204030204" pitchFamily="34" charset="0"/>
                <a:cs typeface="Arial" panose="020B0604020202020204" pitchFamily="34" charset="0"/>
              </a:rPr>
              <a:t> и вызывая опасные локальные последствия (ударные волны, выбросы, пожары)</a:t>
            </a:r>
            <a:endParaRPr lang="ru-RU" dirty="0"/>
          </a:p>
        </p:txBody>
      </p:sp>
      <p:sp>
        <p:nvSpPr>
          <p:cNvPr id="11" name="TextBox 10">
            <a:extLst>
              <a:ext uri="{FF2B5EF4-FFF2-40B4-BE49-F238E27FC236}">
                <a16:creationId xmlns:a16="http://schemas.microsoft.com/office/drawing/2014/main" id="{D9B12553-A83F-4D15-B087-44A7BBA2259D}"/>
              </a:ext>
            </a:extLst>
          </p:cNvPr>
          <p:cNvSpPr txBox="1"/>
          <p:nvPr/>
        </p:nvSpPr>
        <p:spPr>
          <a:xfrm>
            <a:off x="5410200" y="136524"/>
            <a:ext cx="6486525" cy="2400657"/>
          </a:xfrm>
          <a:prstGeom prst="rect">
            <a:avLst/>
          </a:prstGeom>
          <a:noFill/>
        </p:spPr>
        <p:txBody>
          <a:bodyPr wrap="square">
            <a:spAutoFit/>
          </a:bodyPr>
          <a:lstStyle/>
          <a:p>
            <a:r>
              <a:rPr lang="ru-RU" sz="2400" i="1" dirty="0">
                <a:solidFill>
                  <a:schemeClr val="tx2"/>
                </a:solidFill>
                <a:latin typeface="+mj-lt"/>
              </a:rPr>
              <a:t>Удары в моря и океаны</a:t>
            </a:r>
          </a:p>
          <a:p>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ru-RU" sz="1800" dirty="0">
                <a:effectLst/>
                <a:latin typeface="Calibri" panose="020F0502020204030204" pitchFamily="34" charset="0"/>
                <a:ea typeface="Calibri" panose="020F0502020204030204" pitchFamily="34" charset="0"/>
                <a:cs typeface="Arial" panose="020B0604020202020204" pitchFamily="34" charset="0"/>
              </a:rPr>
              <a:t>При ударах вблизи берега на расстояниях в десятки километров волна, приходящая на берег, может быть опасной.</a:t>
            </a:r>
          </a:p>
          <a:p>
            <a:r>
              <a:rPr lang="ru-RU" sz="1800" dirty="0">
                <a:effectLst/>
                <a:latin typeface="Calibri" panose="020F0502020204030204" pitchFamily="34" charset="0"/>
                <a:ea typeface="Calibri" panose="020F0502020204030204" pitchFamily="34" charset="0"/>
                <a:cs typeface="Arial" panose="020B0604020202020204" pitchFamily="34" charset="0"/>
              </a:rPr>
              <a:t>Кроме прямого воздействия волн опасными могут оказаться выбросы воды и содержащихся в ней солей в атмосферу, как выпадающие на сушу вблизи места удара, так и мелкодисперсные, распыленные в атмосфере.</a:t>
            </a:r>
            <a:endParaRPr lang="ru-RU" sz="1800" dirty="0"/>
          </a:p>
        </p:txBody>
      </p:sp>
      <p:sp>
        <p:nvSpPr>
          <p:cNvPr id="8" name="TextBox 7">
            <a:extLst>
              <a:ext uri="{FF2B5EF4-FFF2-40B4-BE49-F238E27FC236}">
                <a16:creationId xmlns:a16="http://schemas.microsoft.com/office/drawing/2014/main" id="{E26090CC-657E-458E-B9AC-C50E2C24AEC1}"/>
              </a:ext>
            </a:extLst>
          </p:cNvPr>
          <p:cNvSpPr txBox="1"/>
          <p:nvPr/>
        </p:nvSpPr>
        <p:spPr>
          <a:xfrm>
            <a:off x="143374" y="5693674"/>
            <a:ext cx="5952626" cy="830997"/>
          </a:xfrm>
          <a:prstGeom prst="rect">
            <a:avLst/>
          </a:prstGeom>
          <a:noFill/>
        </p:spPr>
        <p:txBody>
          <a:bodyPr wrap="square">
            <a:spAutoFit/>
          </a:bodyPr>
          <a:lstStyle/>
          <a:p>
            <a:pPr algn="l"/>
            <a:r>
              <a:rPr lang="ru-RU" sz="1600" i="0" dirty="0">
                <a:solidFill>
                  <a:srgbClr val="202122"/>
                </a:solidFill>
                <a:effectLst/>
                <a:latin typeface="Arial" panose="020B0604020202020204" pitchFamily="34" charset="0"/>
              </a:rPr>
              <a:t>Рисунок: Метеорит </a:t>
            </a:r>
            <a:r>
              <a:rPr lang="ru-RU" sz="1600" b="1" i="0" dirty="0" err="1">
                <a:solidFill>
                  <a:srgbClr val="202122"/>
                </a:solidFill>
                <a:effectLst/>
                <a:latin typeface="Arial" panose="020B0604020202020204" pitchFamily="34" charset="0"/>
              </a:rPr>
              <a:t>Уиллáметт</a:t>
            </a:r>
            <a:r>
              <a:rPr lang="ru-RU" sz="1600" b="0" i="0" dirty="0">
                <a:solidFill>
                  <a:srgbClr val="202122"/>
                </a:solidFill>
                <a:effectLst/>
                <a:latin typeface="Arial" panose="020B0604020202020204" pitchFamily="34" charset="0"/>
              </a:rPr>
              <a:t> (</a:t>
            </a:r>
            <a:r>
              <a:rPr lang="ru-RU" sz="1600" b="0" i="1" dirty="0" err="1">
                <a:solidFill>
                  <a:srgbClr val="202122"/>
                </a:solidFill>
                <a:effectLst/>
                <a:latin typeface="Arial" panose="020B0604020202020204" pitchFamily="34" charset="0"/>
              </a:rPr>
              <a:t>Willamette</a:t>
            </a:r>
            <a:r>
              <a:rPr lang="ru-RU" sz="1600" b="0" i="0" dirty="0">
                <a:solidFill>
                  <a:srgbClr val="202122"/>
                </a:solidFill>
                <a:effectLst/>
                <a:latin typeface="Arial" panose="020B0604020202020204" pitchFamily="34" charset="0"/>
              </a:rPr>
              <a:t>) — железно-никелевый </a:t>
            </a:r>
            <a:r>
              <a:rPr lang="ru-RU" sz="1600" b="0" i="0" u="none" strike="noStrike" dirty="0">
                <a:solidFill>
                  <a:srgbClr val="0B0080"/>
                </a:solidFill>
                <a:effectLst/>
                <a:latin typeface="Arial" panose="020B0604020202020204" pitchFamily="34" charset="0"/>
                <a:hlinkClick r:id="rId5" tooltip="Метеорит"/>
              </a:rPr>
              <a:t>метеорит</a:t>
            </a:r>
            <a:r>
              <a:rPr lang="ru-RU" sz="1600" b="0" i="0" dirty="0">
                <a:solidFill>
                  <a:srgbClr val="202122"/>
                </a:solidFill>
                <a:effectLst/>
                <a:latin typeface="Arial" panose="020B0604020202020204" pitchFamily="34" charset="0"/>
              </a:rPr>
              <a:t>. 6-ой по величине метеорит в мире. </a:t>
            </a:r>
          </a:p>
          <a:p>
            <a:pPr algn="l"/>
            <a:r>
              <a:rPr lang="ru-RU" sz="1600" b="0" i="0" dirty="0">
                <a:solidFill>
                  <a:srgbClr val="202122"/>
                </a:solidFill>
                <a:effectLst/>
                <a:latin typeface="Arial" panose="020B0604020202020204" pitchFamily="34" charset="0"/>
              </a:rPr>
              <a:t>Весит более 15,5 тонн</a:t>
            </a:r>
          </a:p>
        </p:txBody>
      </p:sp>
    </p:spTree>
    <p:extLst>
      <p:ext uri="{BB962C8B-B14F-4D97-AF65-F5344CB8AC3E}">
        <p14:creationId xmlns:p14="http://schemas.microsoft.com/office/powerpoint/2010/main" val="4150757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52D355-1753-4BC4-8F7C-5C6171951C8A}"/>
              </a:ext>
            </a:extLst>
          </p:cNvPr>
          <p:cNvSpPr>
            <a:spLocks noGrp="1"/>
          </p:cNvSpPr>
          <p:nvPr>
            <p:ph type="sldNum" sz="quarter" idx="19"/>
          </p:nvPr>
        </p:nvSpPr>
        <p:spPr/>
        <p:txBody>
          <a:bodyPr/>
          <a:lstStyle/>
          <a:p>
            <a:fld id="{DCB4E619-4CA9-4A22-920F-20396BF50470}" type="slidenum">
              <a:rPr lang="en-US" noProof="0" smtClean="0"/>
              <a:pPr/>
              <a:t>21</a:t>
            </a:fld>
            <a:endParaRPr lang="en-US" noProof="0" dirty="0"/>
          </a:p>
        </p:txBody>
      </p:sp>
      <p:grpSp>
        <p:nvGrpSpPr>
          <p:cNvPr id="4" name="Group 79">
            <a:extLst>
              <a:ext uri="{FF2B5EF4-FFF2-40B4-BE49-F238E27FC236}">
                <a16:creationId xmlns:a16="http://schemas.microsoft.com/office/drawing/2014/main" id="{90C238A6-6311-4536-ABAF-A5BB6DFAB4A6}"/>
              </a:ext>
            </a:extLst>
          </p:cNvPr>
          <p:cNvGrpSpPr/>
          <p:nvPr/>
        </p:nvGrpSpPr>
        <p:grpSpPr>
          <a:xfrm>
            <a:off x="-392114" y="4762"/>
            <a:ext cx="12584114" cy="6853238"/>
            <a:chOff x="-417513" y="0"/>
            <a:chExt cx="12584114" cy="6853238"/>
          </a:xfrm>
        </p:grpSpPr>
        <p:sp>
          <p:nvSpPr>
            <p:cNvPr id="5" name="Freeform 5">
              <a:extLst>
                <a:ext uri="{FF2B5EF4-FFF2-40B4-BE49-F238E27FC236}">
                  <a16:creationId xmlns:a16="http://schemas.microsoft.com/office/drawing/2014/main" id="{A402E1A0-9BB2-40F4-B93F-A15C9033D4B4}"/>
                </a:ext>
              </a:extLst>
            </p:cNvPr>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 name="Freeform 6">
              <a:extLst>
                <a:ext uri="{FF2B5EF4-FFF2-40B4-BE49-F238E27FC236}">
                  <a16:creationId xmlns:a16="http://schemas.microsoft.com/office/drawing/2014/main" id="{57AA0C1C-613D-4439-811A-61C784A55675}"/>
                </a:ext>
              </a:extLst>
            </p:cNvPr>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 name="Freeform 7">
              <a:extLst>
                <a:ext uri="{FF2B5EF4-FFF2-40B4-BE49-F238E27FC236}">
                  <a16:creationId xmlns:a16="http://schemas.microsoft.com/office/drawing/2014/main" id="{159DF8A2-1CCC-4966-8CB3-7747E2B66A6E}"/>
                </a:ext>
              </a:extLst>
            </p:cNvPr>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 name="Freeform 8">
              <a:extLst>
                <a:ext uri="{FF2B5EF4-FFF2-40B4-BE49-F238E27FC236}">
                  <a16:creationId xmlns:a16="http://schemas.microsoft.com/office/drawing/2014/main" id="{B1EF44FD-5395-4421-B68D-0E1AF901A062}"/>
                </a:ext>
              </a:extLst>
            </p:cNvPr>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 name="Freeform 9">
              <a:extLst>
                <a:ext uri="{FF2B5EF4-FFF2-40B4-BE49-F238E27FC236}">
                  <a16:creationId xmlns:a16="http://schemas.microsoft.com/office/drawing/2014/main" id="{BD0B2150-C725-4BAF-8AA6-B41B3CC53EAA}"/>
                </a:ext>
              </a:extLst>
            </p:cNvPr>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 name="Freeform 10">
              <a:extLst>
                <a:ext uri="{FF2B5EF4-FFF2-40B4-BE49-F238E27FC236}">
                  <a16:creationId xmlns:a16="http://schemas.microsoft.com/office/drawing/2014/main" id="{6D32153A-ED92-4337-A826-F7AA177B6764}"/>
                </a:ext>
              </a:extLst>
            </p:cNvPr>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 name="Freeform 11">
              <a:extLst>
                <a:ext uri="{FF2B5EF4-FFF2-40B4-BE49-F238E27FC236}">
                  <a16:creationId xmlns:a16="http://schemas.microsoft.com/office/drawing/2014/main" id="{376B81DA-D4E8-4ADD-99EF-518FECFB2B7B}"/>
                </a:ext>
              </a:extLst>
            </p:cNvPr>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12">
              <a:extLst>
                <a:ext uri="{FF2B5EF4-FFF2-40B4-BE49-F238E27FC236}">
                  <a16:creationId xmlns:a16="http://schemas.microsoft.com/office/drawing/2014/main" id="{81F97545-FE34-471F-9B02-0907EEC32516}"/>
                </a:ext>
              </a:extLst>
            </p:cNvPr>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13">
              <a:extLst>
                <a:ext uri="{FF2B5EF4-FFF2-40B4-BE49-F238E27FC236}">
                  <a16:creationId xmlns:a16="http://schemas.microsoft.com/office/drawing/2014/main" id="{8057BA90-FC4F-4932-9B67-CC046621541F}"/>
                </a:ext>
              </a:extLst>
            </p:cNvPr>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14">
              <a:extLst>
                <a:ext uri="{FF2B5EF4-FFF2-40B4-BE49-F238E27FC236}">
                  <a16:creationId xmlns:a16="http://schemas.microsoft.com/office/drawing/2014/main" id="{70C43611-43BB-431C-909A-DC3A513D78C2}"/>
                </a:ext>
              </a:extLst>
            </p:cNvPr>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5">
              <a:extLst>
                <a:ext uri="{FF2B5EF4-FFF2-40B4-BE49-F238E27FC236}">
                  <a16:creationId xmlns:a16="http://schemas.microsoft.com/office/drawing/2014/main" id="{209EFCFF-BA31-47CD-A46B-4FB3AC8F6F46}"/>
                </a:ext>
              </a:extLst>
            </p:cNvPr>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6">
              <a:extLst>
                <a:ext uri="{FF2B5EF4-FFF2-40B4-BE49-F238E27FC236}">
                  <a16:creationId xmlns:a16="http://schemas.microsoft.com/office/drawing/2014/main" id="{40DA430D-D3D5-41C7-818A-A25E564AA192}"/>
                </a:ext>
              </a:extLst>
            </p:cNvPr>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7">
              <a:extLst>
                <a:ext uri="{FF2B5EF4-FFF2-40B4-BE49-F238E27FC236}">
                  <a16:creationId xmlns:a16="http://schemas.microsoft.com/office/drawing/2014/main" id="{C9A34941-1365-4CE2-8E4D-18396E67DE01}"/>
                </a:ext>
              </a:extLst>
            </p:cNvPr>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8">
              <a:extLst>
                <a:ext uri="{FF2B5EF4-FFF2-40B4-BE49-F238E27FC236}">
                  <a16:creationId xmlns:a16="http://schemas.microsoft.com/office/drawing/2014/main" id="{6460F57E-EC05-4030-8ABE-9369F9ABF601}"/>
                </a:ext>
              </a:extLst>
            </p:cNvPr>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9">
              <a:extLst>
                <a:ext uri="{FF2B5EF4-FFF2-40B4-BE49-F238E27FC236}">
                  <a16:creationId xmlns:a16="http://schemas.microsoft.com/office/drawing/2014/main" id="{EC513571-F80E-47BE-98A8-70BBFC345E4C}"/>
                </a:ext>
              </a:extLst>
            </p:cNvPr>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20">
              <a:extLst>
                <a:ext uri="{FF2B5EF4-FFF2-40B4-BE49-F238E27FC236}">
                  <a16:creationId xmlns:a16="http://schemas.microsoft.com/office/drawing/2014/main" id="{058B0245-A67C-4232-B65D-ECAD6B736C9A}"/>
                </a:ext>
              </a:extLst>
            </p:cNvPr>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21">
              <a:extLst>
                <a:ext uri="{FF2B5EF4-FFF2-40B4-BE49-F238E27FC236}">
                  <a16:creationId xmlns:a16="http://schemas.microsoft.com/office/drawing/2014/main" id="{0E318E4A-B7A0-406A-9D7B-1E765E12AB3E}"/>
                </a:ext>
              </a:extLst>
            </p:cNvPr>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2" name="Freeform 22">
              <a:extLst>
                <a:ext uri="{FF2B5EF4-FFF2-40B4-BE49-F238E27FC236}">
                  <a16:creationId xmlns:a16="http://schemas.microsoft.com/office/drawing/2014/main" id="{F9C5E4D7-9311-46BB-A821-3049AE15F706}"/>
                </a:ext>
              </a:extLst>
            </p:cNvPr>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3">
              <a:extLst>
                <a:ext uri="{FF2B5EF4-FFF2-40B4-BE49-F238E27FC236}">
                  <a16:creationId xmlns:a16="http://schemas.microsoft.com/office/drawing/2014/main" id="{CC40FCB1-2B60-4D71-84A2-7B475A54FDE7}"/>
                </a:ext>
              </a:extLst>
            </p:cNvPr>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4">
              <a:extLst>
                <a:ext uri="{FF2B5EF4-FFF2-40B4-BE49-F238E27FC236}">
                  <a16:creationId xmlns:a16="http://schemas.microsoft.com/office/drawing/2014/main" id="{33D4A5AA-705A-45BC-BA65-1498D87A32A5}"/>
                </a:ext>
              </a:extLst>
            </p:cNvPr>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5">
              <a:extLst>
                <a:ext uri="{FF2B5EF4-FFF2-40B4-BE49-F238E27FC236}">
                  <a16:creationId xmlns:a16="http://schemas.microsoft.com/office/drawing/2014/main" id="{C173AA46-6931-4606-A0B4-3EF7B78776A4}"/>
                </a:ext>
              </a:extLst>
            </p:cNvPr>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6" name="TextBox 25">
            <a:extLst>
              <a:ext uri="{FF2B5EF4-FFF2-40B4-BE49-F238E27FC236}">
                <a16:creationId xmlns:a16="http://schemas.microsoft.com/office/drawing/2014/main" id="{2A67A554-2FBB-4124-9A0F-1DC818490631}"/>
              </a:ext>
            </a:extLst>
          </p:cNvPr>
          <p:cNvSpPr txBox="1"/>
          <p:nvPr/>
        </p:nvSpPr>
        <p:spPr>
          <a:xfrm>
            <a:off x="150938" y="211854"/>
            <a:ext cx="11886282" cy="584775"/>
          </a:xfrm>
          <a:prstGeom prst="rect">
            <a:avLst/>
          </a:prstGeom>
          <a:noFill/>
        </p:spPr>
        <p:txBody>
          <a:bodyPr wrap="square" rtlCol="0">
            <a:spAutoFit/>
          </a:bodyPr>
          <a:lstStyle/>
          <a:p>
            <a:pPr algn="ctr"/>
            <a:r>
              <a:rPr lang="ru-RU" sz="3200" dirty="0">
                <a:solidFill>
                  <a:srgbClr val="C00000"/>
                </a:solidFill>
              </a:rPr>
              <a:t>ЗАКЛЮЧЕНИЕ</a:t>
            </a:r>
            <a:endParaRPr lang="en-US" sz="3200" dirty="0">
              <a:solidFill>
                <a:srgbClr val="C00000"/>
              </a:solidFill>
            </a:endParaRPr>
          </a:p>
        </p:txBody>
      </p:sp>
      <p:sp>
        <p:nvSpPr>
          <p:cNvPr id="27" name="TextBox 26">
            <a:extLst>
              <a:ext uri="{FF2B5EF4-FFF2-40B4-BE49-F238E27FC236}">
                <a16:creationId xmlns:a16="http://schemas.microsoft.com/office/drawing/2014/main" id="{00F8B7B0-4211-471D-BFAE-CB836B6FD205}"/>
              </a:ext>
            </a:extLst>
          </p:cNvPr>
          <p:cNvSpPr txBox="1"/>
          <p:nvPr/>
        </p:nvSpPr>
        <p:spPr>
          <a:xfrm>
            <a:off x="1027112" y="1105444"/>
            <a:ext cx="10122693" cy="4739759"/>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ru-RU" dirty="0"/>
              <a:t>Проведено серийное численное моделирование ударов космических тел в рамках специальной газодинамической модели с учетом переноса излучения</a:t>
            </a:r>
          </a:p>
          <a:p>
            <a:pPr marL="285750" indent="-285750">
              <a:spcBef>
                <a:spcPts val="1200"/>
              </a:spcBef>
              <a:buFont typeface="Arial" panose="020B0604020202020204" pitchFamily="34" charset="0"/>
              <a:buChar char="•"/>
            </a:pPr>
            <a:r>
              <a:rPr lang="ru-RU" dirty="0"/>
              <a:t>Результаты этого моделирования позволили построить масштабирующие соотношения, позволяющие быстро оценить различные опасные последствия ударов по параметрам ударника</a:t>
            </a:r>
          </a:p>
          <a:p>
            <a:pPr marL="285750" indent="-285750">
              <a:spcBef>
                <a:spcPts val="1200"/>
              </a:spcBef>
              <a:buFont typeface="Arial" panose="020B0604020202020204" pitchFamily="34" charset="0"/>
              <a:buChar char="•"/>
            </a:pPr>
            <a:r>
              <a:rPr lang="ru-RU" dirty="0"/>
              <a:t>Предложены масштабирующее соотношение для эффектов ударной волны, сейсмического эффекта, теплового излучения и (впервые) ионосферных возмущений</a:t>
            </a:r>
          </a:p>
          <a:p>
            <a:pPr marL="285750" indent="-285750">
              <a:spcBef>
                <a:spcPts val="1200"/>
              </a:spcBef>
              <a:buFont typeface="Arial" panose="020B0604020202020204" pitchFamily="34" charset="0"/>
              <a:buChar char="•"/>
            </a:pPr>
            <a:r>
              <a:rPr lang="ru-RU" dirty="0"/>
              <a:t>Впервые предложена оценка сейсмического эффекта и теплового излучения для метеорных взрывов</a:t>
            </a:r>
          </a:p>
          <a:p>
            <a:pPr marL="285750" indent="-285750">
              <a:spcBef>
                <a:spcPts val="1200"/>
              </a:spcBef>
              <a:buFont typeface="Arial" panose="020B0604020202020204" pitchFamily="34" charset="0"/>
              <a:buChar char="•"/>
            </a:pPr>
            <a:r>
              <a:rPr lang="ru-RU" dirty="0"/>
              <a:t>Масштабирующие соотношения для сейсмической эффективности улучшено на основе моделирования ударов, эффективность существенно отличается от сейсмической эффективности для взрывов</a:t>
            </a:r>
          </a:p>
          <a:p>
            <a:pPr marL="285750" indent="-285750">
              <a:spcBef>
                <a:spcPts val="1200"/>
              </a:spcBef>
              <a:buFont typeface="Arial" panose="020B0604020202020204" pitchFamily="34" charset="0"/>
              <a:buChar char="•"/>
            </a:pPr>
            <a:r>
              <a:rPr lang="ru-RU" dirty="0"/>
              <a:t>Описанные масштабирующие соотношения реализованы в веб-калькуляторе </a:t>
            </a:r>
            <a:r>
              <a:rPr lang="en-US" dirty="0"/>
              <a:t>Impact Effects</a:t>
            </a:r>
            <a:endParaRPr lang="ru-RU" dirty="0"/>
          </a:p>
        </p:txBody>
      </p:sp>
    </p:spTree>
    <p:extLst>
      <p:ext uri="{BB962C8B-B14F-4D97-AF65-F5344CB8AC3E}">
        <p14:creationId xmlns:p14="http://schemas.microsoft.com/office/powerpoint/2010/main" val="2741510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8">
            <a:extLst>
              <a:ext uri="{FF2B5EF4-FFF2-40B4-BE49-F238E27FC236}">
                <a16:creationId xmlns:a16="http://schemas.microsoft.com/office/drawing/2014/main" id="{F56A29DC-5FCC-4F3B-9D32-4362A1D09055}"/>
              </a:ext>
            </a:extLst>
          </p:cNvPr>
          <p:cNvGrpSpPr/>
          <p:nvPr/>
        </p:nvGrpSpPr>
        <p:grpSpPr>
          <a:xfrm>
            <a:off x="-323851" y="-65798"/>
            <a:ext cx="12515851" cy="6923798"/>
            <a:chOff x="-329674" y="-51881"/>
            <a:chExt cx="12515851" cy="6923798"/>
          </a:xfrm>
        </p:grpSpPr>
        <p:sp>
          <p:nvSpPr>
            <p:cNvPr id="10" name="Freeform 5">
              <a:extLst>
                <a:ext uri="{FF2B5EF4-FFF2-40B4-BE49-F238E27FC236}">
                  <a16:creationId xmlns:a16="http://schemas.microsoft.com/office/drawing/2014/main" id="{F852EE40-5C49-4208-B265-DEE744B37F29}"/>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D63AF9D4-B07B-436F-ACD5-97F0EB15FA1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EEF82FE4-C458-4AF3-BFE4-5A4833953121}"/>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6CA13A9C-1B68-4B68-B7FF-D381ABCA1EDD}"/>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89296C3E-1E2B-472C-A57A-A1A7D5A00517}"/>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03FF3CA0-474D-4023-8BF0-EBFA0A69DF60}"/>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43FADC74-3D00-4965-B823-CC9283F9DA9B}"/>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B1EF8B86-8E5D-42A1-A69C-3988261ACB6E}"/>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F9D33804-4E8F-4346-8005-181CEABF5D08}"/>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89CFF512-45D0-43F3-99D5-4C8C1069E1D1}"/>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29C418A0-1951-4235-B660-D5C8F7E82628}"/>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ACAC6658-9C06-448E-9F95-DA3E84102355}"/>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CD86086A-A307-4F6E-A7C7-469D859E1232}"/>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51788C71-E47B-4EE6-95C4-D951707B0FBE}"/>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9D53864F-C5BB-406C-951C-DD7B88ED9F44}"/>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D6B47541-B6F4-4920-9483-D1FF9C881094}"/>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869CA6FE-2B5A-4D3A-89E4-5C20E542A7CD}"/>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D432ABB9-DAAB-469E-B7B0-924F2DC38AFD}"/>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D41ECF24-F44D-4E36-A86E-6899DA12170F}"/>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Номер слайда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pic>
        <p:nvPicPr>
          <p:cNvPr id="4" name="Picture 3">
            <a:extLst>
              <a:ext uri="{FF2B5EF4-FFF2-40B4-BE49-F238E27FC236}">
                <a16:creationId xmlns:a16="http://schemas.microsoft.com/office/drawing/2014/main" id="{72E0D737-E722-42B5-9D00-397582D0EFBB}"/>
              </a:ext>
            </a:extLst>
          </p:cNvPr>
          <p:cNvPicPr>
            <a:picLocks noChangeAspect="1"/>
          </p:cNvPicPr>
          <p:nvPr/>
        </p:nvPicPr>
        <p:blipFill>
          <a:blip r:embed="rId3"/>
          <a:stretch>
            <a:fillRect/>
          </a:stretch>
        </p:blipFill>
        <p:spPr>
          <a:xfrm>
            <a:off x="8515272" y="3129686"/>
            <a:ext cx="3417887" cy="3417887"/>
          </a:xfrm>
          <a:prstGeom prst="rect">
            <a:avLst/>
          </a:prstGeom>
        </p:spPr>
      </p:pic>
      <p:sp>
        <p:nvSpPr>
          <p:cNvPr id="29" name="TextBox 28">
            <a:extLst>
              <a:ext uri="{FF2B5EF4-FFF2-40B4-BE49-F238E27FC236}">
                <a16:creationId xmlns:a16="http://schemas.microsoft.com/office/drawing/2014/main" id="{785B188E-F1C1-49BE-B06B-05B95E8A0D39}"/>
              </a:ext>
            </a:extLst>
          </p:cNvPr>
          <p:cNvSpPr txBox="1"/>
          <p:nvPr/>
        </p:nvSpPr>
        <p:spPr>
          <a:xfrm>
            <a:off x="4763" y="225019"/>
            <a:ext cx="12187238"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srgbClr val="000000"/>
                </a:solidFill>
                <a:effectLst/>
                <a:uLnTx/>
                <a:uFillTx/>
                <a:latin typeface="Arial"/>
                <a:ea typeface="+mn-ea"/>
                <a:cs typeface="+mn-cs"/>
              </a:rPr>
              <a:t>Спасибо за внимание</a:t>
            </a: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srgbClr val="000000"/>
                </a:solidFill>
                <a:effectLst/>
                <a:uLnTx/>
                <a:uFillTx/>
                <a:latin typeface="Arial"/>
                <a:ea typeface="+mn-ea"/>
                <a:cs typeface="+mn-cs"/>
              </a:rPr>
              <a:t>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srgbClr val="000000"/>
                </a:solidFill>
                <a:effectLst/>
                <a:uLnTx/>
                <a:uFillTx/>
                <a:latin typeface="Arial"/>
                <a:ea typeface="+mn-ea"/>
                <a:cs typeface="+mn-cs"/>
              </a:rPr>
              <a:t>используйте наш калькулятор</a:t>
            </a: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36CA327C-4D7A-4B11-A888-11B23C4E4DFF}"/>
              </a:ext>
            </a:extLst>
          </p:cNvPr>
          <p:cNvSpPr txBox="1"/>
          <p:nvPr/>
        </p:nvSpPr>
        <p:spPr>
          <a:xfrm>
            <a:off x="514349" y="3314241"/>
            <a:ext cx="772636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Arial"/>
                <a:ea typeface="+mn-ea"/>
                <a:cs typeface="+mn-cs"/>
              </a:rPr>
              <a:t>http://AsteroidHazard.pro</a:t>
            </a:r>
            <a:endParaRPr kumimoji="0" lang="ru-RU" sz="3600" b="0" i="0" u="none" strike="noStrike" kern="1200" cap="none" spc="0" normalizeH="0" baseline="0" noProof="0" dirty="0">
              <a:ln>
                <a:noFill/>
              </a:ln>
              <a:solidFill>
                <a:srgbClr val="0070C0"/>
              </a:solidFill>
              <a:effectLst/>
              <a:uLnTx/>
              <a:uFillTx/>
              <a:latin typeface="Arial"/>
              <a:ea typeface="+mn-ea"/>
              <a:cs typeface="+mn-cs"/>
            </a:endParaRPr>
          </a:p>
        </p:txBody>
      </p:sp>
      <p:pic>
        <p:nvPicPr>
          <p:cNvPr id="6" name="Picture 5">
            <a:extLst>
              <a:ext uri="{FF2B5EF4-FFF2-40B4-BE49-F238E27FC236}">
                <a16:creationId xmlns:a16="http://schemas.microsoft.com/office/drawing/2014/main" id="{2423A294-7F16-4949-B7FE-FC929B79CADE}"/>
              </a:ext>
            </a:extLst>
          </p:cNvPr>
          <p:cNvPicPr>
            <a:picLocks noChangeAspect="1"/>
          </p:cNvPicPr>
          <p:nvPr/>
        </p:nvPicPr>
        <p:blipFill>
          <a:blip r:embed="rId4"/>
          <a:stretch>
            <a:fillRect/>
          </a:stretch>
        </p:blipFill>
        <p:spPr>
          <a:xfrm>
            <a:off x="454101" y="4000459"/>
            <a:ext cx="7818284" cy="856612"/>
          </a:xfrm>
          <a:prstGeom prst="rect">
            <a:avLst/>
          </a:prstGeom>
        </p:spPr>
      </p:pic>
      <p:sp>
        <p:nvSpPr>
          <p:cNvPr id="31" name="TextBox 30">
            <a:extLst>
              <a:ext uri="{FF2B5EF4-FFF2-40B4-BE49-F238E27FC236}">
                <a16:creationId xmlns:a16="http://schemas.microsoft.com/office/drawing/2014/main" id="{AA796439-699A-4F97-A003-5C16DA899E33}"/>
              </a:ext>
            </a:extLst>
          </p:cNvPr>
          <p:cNvSpPr txBox="1"/>
          <p:nvPr/>
        </p:nvSpPr>
        <p:spPr>
          <a:xfrm>
            <a:off x="421826" y="4896958"/>
            <a:ext cx="785055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b="0" i="0" dirty="0">
                <a:effectLst/>
                <a:latin typeface="Roboto" panose="02000000000000000000" pitchFamily="2" charset="0"/>
              </a:rPr>
              <a:t>Комплексная оценка катастрофического воздействия на Землю ударов космических тел</a:t>
            </a:r>
            <a:endParaRPr kumimoji="0" lang="ru-RU"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TextBox 31">
            <a:extLst>
              <a:ext uri="{FF2B5EF4-FFF2-40B4-BE49-F238E27FC236}">
                <a16:creationId xmlns:a16="http://schemas.microsoft.com/office/drawing/2014/main" id="{3C8804DC-9CC1-4C7E-88A8-3356BA9D2755}"/>
              </a:ext>
            </a:extLst>
          </p:cNvPr>
          <p:cNvSpPr txBox="1"/>
          <p:nvPr/>
        </p:nvSpPr>
        <p:spPr>
          <a:xfrm>
            <a:off x="421824" y="6019346"/>
            <a:ext cx="785055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веб-приложение калькулятор - быстрое и простое в использовании</a:t>
            </a:r>
            <a:endParaRPr kumimoji="0" lang="ru-RU" sz="20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pic>
        <p:nvPicPr>
          <p:cNvPr id="34" name="Picture 33">
            <a:extLst>
              <a:ext uri="{FF2B5EF4-FFF2-40B4-BE49-F238E27FC236}">
                <a16:creationId xmlns:a16="http://schemas.microsoft.com/office/drawing/2014/main" id="{0A5DEC32-19B4-4E5F-B1E5-0341E782B8EA}"/>
              </a:ext>
            </a:extLst>
          </p:cNvPr>
          <p:cNvPicPr>
            <a:picLocks noChangeAspect="1"/>
          </p:cNvPicPr>
          <p:nvPr/>
        </p:nvPicPr>
        <p:blipFill>
          <a:blip r:embed="rId5"/>
          <a:stretch>
            <a:fillRect/>
          </a:stretch>
        </p:blipFill>
        <p:spPr>
          <a:xfrm>
            <a:off x="5625792" y="2156284"/>
            <a:ext cx="762307" cy="779355"/>
          </a:xfrm>
          <a:prstGeom prst="rect">
            <a:avLst/>
          </a:prstGeom>
        </p:spPr>
      </p:pic>
    </p:spTree>
    <p:extLst>
      <p:ext uri="{BB962C8B-B14F-4D97-AF65-F5344CB8AC3E}">
        <p14:creationId xmlns:p14="http://schemas.microsoft.com/office/powerpoint/2010/main" val="3007685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DF31A-281D-46B5-89ED-28F3AF6C5018}"/>
              </a:ext>
            </a:extLst>
          </p:cNvPr>
          <p:cNvSpPr>
            <a:spLocks noGrp="1"/>
          </p:cNvSpPr>
          <p:nvPr>
            <p:ph type="title"/>
          </p:nvPr>
        </p:nvSpPr>
        <p:spPr/>
        <p:txBody>
          <a:bodyPr/>
          <a:lstStyle/>
          <a:p>
            <a:endParaRPr lang="ru-RU"/>
          </a:p>
        </p:txBody>
      </p:sp>
      <p:sp>
        <p:nvSpPr>
          <p:cNvPr id="3" name="Content Placeholder 2">
            <a:extLst>
              <a:ext uri="{FF2B5EF4-FFF2-40B4-BE49-F238E27FC236}">
                <a16:creationId xmlns:a16="http://schemas.microsoft.com/office/drawing/2014/main" id="{89C2DB34-1438-4BB4-8912-47919A0964C9}"/>
              </a:ext>
            </a:extLst>
          </p:cNvPr>
          <p:cNvSpPr>
            <a:spLocks noGrp="1"/>
          </p:cNvSpPr>
          <p:nvPr>
            <p:ph idx="1"/>
          </p:nvPr>
        </p:nvSpPr>
        <p:spPr/>
        <p:txBody>
          <a:bodyPr/>
          <a:lstStyle/>
          <a:p>
            <a:endParaRPr lang="ru-RU"/>
          </a:p>
        </p:txBody>
      </p:sp>
      <p:sp>
        <p:nvSpPr>
          <p:cNvPr id="4" name="Slide Number Placeholder 3">
            <a:extLst>
              <a:ext uri="{FF2B5EF4-FFF2-40B4-BE49-F238E27FC236}">
                <a16:creationId xmlns:a16="http://schemas.microsoft.com/office/drawing/2014/main" id="{F00785EA-B616-4543-A5F9-B36D69F16E16}"/>
              </a:ext>
            </a:extLst>
          </p:cNvPr>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2288951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8" name="Таблица 7"/>
              <p:cNvGraphicFramePr>
                <a:graphicFrameLocks noGrp="1"/>
              </p:cNvGraphicFramePr>
              <p:nvPr>
                <p:extLst>
                  <p:ext uri="{D42A27DB-BD31-4B8C-83A1-F6EECF244321}">
                    <p14:modId xmlns:p14="http://schemas.microsoft.com/office/powerpoint/2010/main" val="2097744725"/>
                  </p:ext>
                </p:extLst>
              </p:nvPr>
            </p:nvGraphicFramePr>
            <p:xfrm>
              <a:off x="354806" y="598363"/>
              <a:ext cx="11433164" cy="6170740"/>
            </p:xfrm>
            <a:graphic>
              <a:graphicData uri="http://schemas.openxmlformats.org/drawingml/2006/table">
                <a:tbl>
                  <a:tblPr firstRow="1" bandRow="1">
                    <a:tableStyleId>{2D5ABB26-0587-4C30-8999-92F81FD0307C}</a:tableStyleId>
                  </a:tblPr>
                  <a:tblGrid>
                    <a:gridCol w="2858291">
                      <a:extLst>
                        <a:ext uri="{9D8B030D-6E8A-4147-A177-3AD203B41FA5}">
                          <a16:colId xmlns:a16="http://schemas.microsoft.com/office/drawing/2014/main" val="1010690424"/>
                        </a:ext>
                      </a:extLst>
                    </a:gridCol>
                    <a:gridCol w="2858291">
                      <a:extLst>
                        <a:ext uri="{9D8B030D-6E8A-4147-A177-3AD203B41FA5}">
                          <a16:colId xmlns:a16="http://schemas.microsoft.com/office/drawing/2014/main" val="544256424"/>
                        </a:ext>
                      </a:extLst>
                    </a:gridCol>
                    <a:gridCol w="2858291">
                      <a:extLst>
                        <a:ext uri="{9D8B030D-6E8A-4147-A177-3AD203B41FA5}">
                          <a16:colId xmlns:a16="http://schemas.microsoft.com/office/drawing/2014/main" val="104149430"/>
                        </a:ext>
                      </a:extLst>
                    </a:gridCol>
                    <a:gridCol w="2858291">
                      <a:extLst>
                        <a:ext uri="{9D8B030D-6E8A-4147-A177-3AD203B41FA5}">
                          <a16:colId xmlns:a16="http://schemas.microsoft.com/office/drawing/2014/main" val="142828551"/>
                        </a:ext>
                      </a:extLst>
                    </a:gridCol>
                  </a:tblGrid>
                  <a:tr h="44214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smtClean="0">
                                    <a:latin typeface="Cambria Math" panose="02040503050406030204" pitchFamily="18" charset="0"/>
                                  </a:rPr>
                                  <m:t>𝑃h𝑦𝑠𝑖𝑐𝑎𝑙</m:t>
                                </m:r>
                                <m:r>
                                  <a:rPr lang="en-US" sz="2000" smtClean="0">
                                    <a:latin typeface="Cambria Math" panose="02040503050406030204" pitchFamily="18" charset="0"/>
                                  </a:rPr>
                                  <m:t> </m:t>
                                </m:r>
                                <m:r>
                                  <a:rPr lang="en-US" sz="2000" smtClean="0">
                                    <a:latin typeface="Cambria Math" panose="02040503050406030204" pitchFamily="18" charset="0"/>
                                  </a:rPr>
                                  <m:t>𝑝𝑟𝑜𝑐𝑒𝑠𝑠</m:t>
                                </m:r>
                              </m:oMath>
                            </m:oMathPara>
                          </a14:m>
                          <a:endParaRPr lang="ru-RU"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a14:m>
                            <m:oMathPara xmlns:m="http://schemas.openxmlformats.org/officeDocument/2006/math">
                              <m:oMathParaPr>
                                <m:jc m:val="centerGroup"/>
                              </m:oMathParaPr>
                              <m:oMath xmlns:m="http://schemas.openxmlformats.org/officeDocument/2006/math">
                                <m:eqArr>
                                  <m:eqArrPr>
                                    <m:ctrlPr>
                                      <a:rPr lang="en-US" sz="2000" i="1" smtClean="0">
                                        <a:latin typeface="Cambria Math" panose="02040503050406030204" pitchFamily="18" charset="0"/>
                                      </a:rPr>
                                    </m:ctrlPr>
                                  </m:eqArrPr>
                                  <m:e>
                                    <m:r>
                                      <a:rPr lang="en-US" sz="2000">
                                        <a:latin typeface="Cambria Math" panose="02040503050406030204" pitchFamily="18" charset="0"/>
                                      </a:rPr>
                                      <m:t>𝑖𝑚𝑝𝑜𝑠𝑠𝑖𝑏𝑙𝑒</m:t>
                                    </m:r>
                                    <m:r>
                                      <a:rPr lang="en-US" sz="2000">
                                        <a:latin typeface="Cambria Math" panose="02040503050406030204" pitchFamily="18" charset="0"/>
                                      </a:rPr>
                                      <m:t> </m:t>
                                    </m:r>
                                    <m:r>
                                      <a:rPr lang="en-US" sz="2000">
                                        <a:latin typeface="Cambria Math" panose="02040503050406030204" pitchFamily="18" charset="0"/>
                                      </a:rPr>
                                      <m:t>𝑓𝑜𝑟</m:t>
                                    </m:r>
                                    <m:r>
                                      <a:rPr lang="en-US" sz="2000">
                                        <a:latin typeface="Cambria Math" panose="02040503050406030204" pitchFamily="18" charset="0"/>
                                      </a:rPr>
                                      <m:t> </m:t>
                                    </m:r>
                                    <m:r>
                                      <a:rPr lang="en-US" sz="2000">
                                        <a:latin typeface="Cambria Math" panose="02040503050406030204" pitchFamily="18" charset="0"/>
                                      </a:rPr>
                                      <m:t>𝑎</m:t>
                                    </m:r>
                                  </m:e>
                                  <m:e>
                                    <m:r>
                                      <a:rPr lang="en-US" sz="2000">
                                        <a:latin typeface="Cambria Math" panose="02040503050406030204" pitchFamily="18" charset="0"/>
                                      </a:rPr>
                                      <m:t>𝑓𝑢𝑙𝑙</m:t>
                                    </m:r>
                                    <m:r>
                                      <a:rPr lang="ru-RU" sz="2000">
                                        <a:latin typeface="Cambria Math" panose="02040503050406030204" pitchFamily="18" charset="0"/>
                                      </a:rPr>
                                      <m:t>−</m:t>
                                    </m:r>
                                    <m:r>
                                      <a:rPr lang="en-US" sz="2000">
                                        <a:latin typeface="Cambria Math" panose="02040503050406030204" pitchFamily="18" charset="0"/>
                                      </a:rPr>
                                      <m:t>𝑠𝑐𝑎𝑙𝑒</m:t>
                                    </m:r>
                                  </m:e>
                                  <m:e>
                                    <m:r>
                                      <a:rPr lang="en-US" sz="2000">
                                        <a:latin typeface="Cambria Math" panose="02040503050406030204" pitchFamily="18" charset="0"/>
                                      </a:rPr>
                                      <m:t>𝑙𝑎𝑏𝑜𝑟𝑎𝑡𝑜𝑟𝑦</m:t>
                                    </m:r>
                                    <m:r>
                                      <a:rPr lang="en-US" sz="2000">
                                        <a:latin typeface="Cambria Math" panose="02040503050406030204" pitchFamily="18" charset="0"/>
                                      </a:rPr>
                                      <m:t> </m:t>
                                    </m:r>
                                    <m:r>
                                      <a:rPr lang="en-US" sz="2000">
                                        <a:latin typeface="Cambria Math" panose="02040503050406030204" pitchFamily="18" charset="0"/>
                                      </a:rPr>
                                      <m:t>𝑒𝑥𝑝𝑒𝑟𝑖𝑚𝑒𝑛𝑡</m:t>
                                    </m:r>
                                  </m:e>
                                </m:eqArr>
                              </m:oMath>
                            </m:oMathPara>
                          </a14:m>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endParaRPr lang="en-US" sz="20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𝑀𝑜𝑑𝑒𝑙𝑖𝑛𝑔</m:t>
                                </m:r>
                              </m:oMath>
                            </m:oMathPara>
                          </a14:m>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𝑠𝑙𝑜𝑤</m:t>
                                </m:r>
                                <m:r>
                                  <a:rPr lang="en-US" sz="2000" i="1" smtClean="0">
                                    <a:latin typeface="Cambria Math" panose="02040503050406030204" pitchFamily="18" charset="0"/>
                                  </a:rPr>
                                  <m:t> </m:t>
                                </m:r>
                                <m:r>
                                  <a:rPr lang="en-US" sz="2000" i="1" smtClean="0">
                                    <a:latin typeface="Cambria Math" panose="02040503050406030204" pitchFamily="18" charset="0"/>
                                  </a:rPr>
                                  <m:t>𝑐𝑎𝑙𝑐</m:t>
                                </m:r>
                              </m:oMath>
                            </m:oMathPara>
                          </a14:m>
                          <a:endParaRPr lang="ru-RU"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𝑆𝑐𝑎𝑙𝑖𝑛𝑔 𝑟𝑒𝑙𝑎𝑡𝑖𝑜𝑛𝑠</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𝑞𝑢𝑖𝑐𝑘</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𝑐𝑎𝑙𝑐</m:t>
                                </m:r>
                              </m:oMath>
                            </m:oMathPara>
                          </a14:m>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𝑜𝑛𝑙𝑖𝑛𝑒 𝑐𝑎𝑙𝑐𝑢𝑙𝑎𝑡𝑜𝑟</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𝑒𝑎𝑠𝑦</m:t>
                                </m:r>
                                <m:r>
                                  <a:rPr lang="en-US" sz="2000" i="1" smtClean="0">
                                    <a:latin typeface="Cambria Math" panose="02040503050406030204" pitchFamily="18" charset="0"/>
                                    <a:ea typeface="Cambria Math" panose="02040503050406030204" pitchFamily="18" charset="0"/>
                                  </a:rPr>
                                  <m:t> </m:t>
                                </m:r>
                                <m:r>
                                  <a:rPr lang="en-US" sz="2000" i="1" smtClean="0">
                                    <a:latin typeface="Cambria Math" panose="02040503050406030204" pitchFamily="18" charset="0"/>
                                    <a:ea typeface="Cambria Math" panose="02040503050406030204" pitchFamily="18" charset="0"/>
                                  </a:rPr>
                                  <m:t>𝑡𝑜</m:t>
                                </m:r>
                                <m:r>
                                  <a:rPr lang="en-US" sz="2000" i="1" smtClean="0">
                                    <a:latin typeface="Cambria Math" panose="02040503050406030204" pitchFamily="18" charset="0"/>
                                    <a:ea typeface="Cambria Math" panose="02040503050406030204" pitchFamily="18" charset="0"/>
                                  </a:rPr>
                                  <m:t> </m:t>
                                </m:r>
                                <m:r>
                                  <a:rPr lang="en-US" sz="2000" i="1" smtClean="0">
                                    <a:latin typeface="Cambria Math" panose="02040503050406030204" pitchFamily="18" charset="0"/>
                                    <a:ea typeface="Cambria Math" panose="02040503050406030204" pitchFamily="18" charset="0"/>
                                  </a:rPr>
                                  <m:t>𝑢𝑠𝑒</m:t>
                                </m:r>
                              </m:oMath>
                            </m:oMathPara>
                          </a14:m>
                          <a:endParaRPr lang="en-US" sz="2000" dirty="0"/>
                        </a:p>
                      </a:txBody>
                      <a:tcPr/>
                    </a:tc>
                    <a:extLst>
                      <a:ext uri="{0D108BD9-81ED-4DB2-BD59-A6C34878D82A}">
                        <a16:rowId xmlns:a16="http://schemas.microsoft.com/office/drawing/2014/main" val="3487484192"/>
                      </a:ext>
                    </a:extLst>
                  </a:tr>
                </a:tbl>
              </a:graphicData>
            </a:graphic>
          </p:graphicFrame>
        </mc:Choice>
        <mc:Fallback xmlns="">
          <p:graphicFrame>
            <p:nvGraphicFramePr>
              <p:cNvPr id="8" name="Таблица 7"/>
              <p:cNvGraphicFramePr>
                <a:graphicFrameLocks noGrp="1"/>
              </p:cNvGraphicFramePr>
              <p:nvPr>
                <p:extLst>
                  <p:ext uri="{D42A27DB-BD31-4B8C-83A1-F6EECF244321}">
                    <p14:modId xmlns:p14="http://schemas.microsoft.com/office/powerpoint/2010/main" val="2097744725"/>
                  </p:ext>
                </p:extLst>
              </p:nvPr>
            </p:nvGraphicFramePr>
            <p:xfrm>
              <a:off x="354806" y="598363"/>
              <a:ext cx="11433164" cy="6170740"/>
            </p:xfrm>
            <a:graphic>
              <a:graphicData uri="http://schemas.openxmlformats.org/drawingml/2006/table">
                <a:tbl>
                  <a:tblPr firstRow="1" bandRow="1">
                    <a:tableStyleId>{2D5ABB26-0587-4C30-8999-92F81FD0307C}</a:tableStyleId>
                  </a:tblPr>
                  <a:tblGrid>
                    <a:gridCol w="2858291">
                      <a:extLst>
                        <a:ext uri="{9D8B030D-6E8A-4147-A177-3AD203B41FA5}">
                          <a16:colId xmlns:a16="http://schemas.microsoft.com/office/drawing/2014/main" val="1010690424"/>
                        </a:ext>
                      </a:extLst>
                    </a:gridCol>
                    <a:gridCol w="2858291">
                      <a:extLst>
                        <a:ext uri="{9D8B030D-6E8A-4147-A177-3AD203B41FA5}">
                          <a16:colId xmlns:a16="http://schemas.microsoft.com/office/drawing/2014/main" val="544256424"/>
                        </a:ext>
                      </a:extLst>
                    </a:gridCol>
                    <a:gridCol w="2858291">
                      <a:extLst>
                        <a:ext uri="{9D8B030D-6E8A-4147-A177-3AD203B41FA5}">
                          <a16:colId xmlns:a16="http://schemas.microsoft.com/office/drawing/2014/main" val="104149430"/>
                        </a:ext>
                      </a:extLst>
                    </a:gridCol>
                    <a:gridCol w="2858291">
                      <a:extLst>
                        <a:ext uri="{9D8B030D-6E8A-4147-A177-3AD203B41FA5}">
                          <a16:colId xmlns:a16="http://schemas.microsoft.com/office/drawing/2014/main" val="142828551"/>
                        </a:ext>
                      </a:extLst>
                    </a:gridCol>
                  </a:tblGrid>
                  <a:tr h="6170740">
                    <a:tc>
                      <a:txBody>
                        <a:bodyPr/>
                        <a:lstStyle/>
                        <a:p>
                          <a:endParaRPr lang="ru-RU"/>
                        </a:p>
                      </a:txBody>
                      <a:tcPr>
                        <a:blipFill>
                          <a:blip r:embed="rId3"/>
                          <a:stretch>
                            <a:fillRect r="-300000"/>
                          </a:stretch>
                        </a:blipFill>
                      </a:tcPr>
                    </a:tc>
                    <a:tc>
                      <a:txBody>
                        <a:bodyPr/>
                        <a:lstStyle/>
                        <a:p>
                          <a:endParaRPr lang="ru-RU"/>
                        </a:p>
                      </a:txBody>
                      <a:tcPr>
                        <a:blipFill>
                          <a:blip r:embed="rId3"/>
                          <a:stretch>
                            <a:fillRect l="-100000" r="-200000"/>
                          </a:stretch>
                        </a:blipFill>
                      </a:tcPr>
                    </a:tc>
                    <a:tc>
                      <a:txBody>
                        <a:bodyPr/>
                        <a:lstStyle/>
                        <a:p>
                          <a:endParaRPr lang="ru-RU"/>
                        </a:p>
                      </a:txBody>
                      <a:tcPr>
                        <a:blipFill>
                          <a:blip r:embed="rId3"/>
                          <a:stretch>
                            <a:fillRect l="-200000" r="-100000"/>
                          </a:stretch>
                        </a:blipFill>
                      </a:tcPr>
                    </a:tc>
                    <a:tc>
                      <a:txBody>
                        <a:bodyPr/>
                        <a:lstStyle/>
                        <a:p>
                          <a:endParaRPr lang="ru-RU"/>
                        </a:p>
                      </a:txBody>
                      <a:tcPr>
                        <a:blipFill>
                          <a:blip r:embed="rId3"/>
                          <a:stretch>
                            <a:fillRect l="-300000"/>
                          </a:stretch>
                        </a:blipFill>
                      </a:tcPr>
                    </a:tc>
                    <a:extLst>
                      <a:ext uri="{0D108BD9-81ED-4DB2-BD59-A6C34878D82A}">
                        <a16:rowId xmlns:a16="http://schemas.microsoft.com/office/drawing/2014/main" val="3487484192"/>
                      </a:ext>
                    </a:extLst>
                  </a:tr>
                </a:tbl>
              </a:graphicData>
            </a:graphic>
          </p:graphicFrame>
        </mc:Fallback>
      </mc:AlternateContent>
      <p:sp>
        <p:nvSpPr>
          <p:cNvPr id="2" name="Заголовок 1"/>
          <p:cNvSpPr>
            <a:spLocks noGrp="1"/>
          </p:cNvSpPr>
          <p:nvPr>
            <p:ph type="title"/>
          </p:nvPr>
        </p:nvSpPr>
        <p:spPr>
          <a:xfrm>
            <a:off x="838200" y="365125"/>
            <a:ext cx="10515600" cy="1356457"/>
          </a:xfrm>
        </p:spPr>
        <p:txBody>
          <a:bodyPr>
            <a:normAutofit/>
          </a:bodyPr>
          <a:lstStyle/>
          <a:p>
            <a:r>
              <a:rPr lang="en-US" sz="5400">
                <a:solidFill>
                  <a:srgbClr val="C00000"/>
                </a:solidFill>
              </a:rPr>
              <a:t>Motivation</a:t>
            </a:r>
            <a:endParaRPr lang="ru-RU" sz="5400" dirty="0">
              <a:solidFill>
                <a:srgbClr val="C00000"/>
              </a:solidFill>
            </a:endParaRPr>
          </a:p>
        </p:txBody>
      </p:sp>
      <p:grpSp>
        <p:nvGrpSpPr>
          <p:cNvPr id="26" name="Group 79">
            <a:extLst>
              <a:ext uri="{FF2B5EF4-FFF2-40B4-BE49-F238E27FC236}">
                <a16:creationId xmlns:a16="http://schemas.microsoft.com/office/drawing/2014/main" id="{29AE3736-F9F1-4B2C-AED7-6B52B7A08C95}"/>
              </a:ext>
            </a:extLst>
          </p:cNvPr>
          <p:cNvGrpSpPr/>
          <p:nvPr/>
        </p:nvGrpSpPr>
        <p:grpSpPr>
          <a:xfrm>
            <a:off x="-427833" y="4762"/>
            <a:ext cx="12584114" cy="6853238"/>
            <a:chOff x="-417513" y="0"/>
            <a:chExt cx="12584114" cy="6853238"/>
          </a:xfrm>
        </p:grpSpPr>
        <p:sp>
          <p:nvSpPr>
            <p:cNvPr id="27" name="Freeform 5">
              <a:extLst>
                <a:ext uri="{FF2B5EF4-FFF2-40B4-BE49-F238E27FC236}">
                  <a16:creationId xmlns:a16="http://schemas.microsoft.com/office/drawing/2014/main" id="{A42CE4DD-0369-4E15-BD5E-53DB54A6C1DD}"/>
                </a:ext>
              </a:extLst>
            </p:cNvPr>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6">
              <a:extLst>
                <a:ext uri="{FF2B5EF4-FFF2-40B4-BE49-F238E27FC236}">
                  <a16:creationId xmlns:a16="http://schemas.microsoft.com/office/drawing/2014/main" id="{A4FD517C-0702-47BE-BEE9-863A3B798305}"/>
                </a:ext>
              </a:extLst>
            </p:cNvPr>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7">
              <a:extLst>
                <a:ext uri="{FF2B5EF4-FFF2-40B4-BE49-F238E27FC236}">
                  <a16:creationId xmlns:a16="http://schemas.microsoft.com/office/drawing/2014/main" id="{005B56D1-DB7D-43D2-9ACE-FAA7AD1B7399}"/>
                </a:ext>
              </a:extLst>
            </p:cNvPr>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8">
              <a:extLst>
                <a:ext uri="{FF2B5EF4-FFF2-40B4-BE49-F238E27FC236}">
                  <a16:creationId xmlns:a16="http://schemas.microsoft.com/office/drawing/2014/main" id="{3D761C8D-94C4-4194-8A9C-9903FFAB9EB4}"/>
                </a:ext>
              </a:extLst>
            </p:cNvPr>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9">
              <a:extLst>
                <a:ext uri="{FF2B5EF4-FFF2-40B4-BE49-F238E27FC236}">
                  <a16:creationId xmlns:a16="http://schemas.microsoft.com/office/drawing/2014/main" id="{442E5453-030E-4E5C-9D68-FB8BB400A3E0}"/>
                </a:ext>
              </a:extLst>
            </p:cNvPr>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2" name="Freeform 10">
              <a:extLst>
                <a:ext uri="{FF2B5EF4-FFF2-40B4-BE49-F238E27FC236}">
                  <a16:creationId xmlns:a16="http://schemas.microsoft.com/office/drawing/2014/main" id="{733686D2-BBE7-4D9A-B937-ABD975426201}"/>
                </a:ext>
              </a:extLst>
            </p:cNvPr>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11">
              <a:extLst>
                <a:ext uri="{FF2B5EF4-FFF2-40B4-BE49-F238E27FC236}">
                  <a16:creationId xmlns:a16="http://schemas.microsoft.com/office/drawing/2014/main" id="{B0A008AF-66E6-413D-A297-DE55D003A4E6}"/>
                </a:ext>
              </a:extLst>
            </p:cNvPr>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2">
              <a:extLst>
                <a:ext uri="{FF2B5EF4-FFF2-40B4-BE49-F238E27FC236}">
                  <a16:creationId xmlns:a16="http://schemas.microsoft.com/office/drawing/2014/main" id="{1DDFF02D-68F3-4E7B-A7B8-C4D4892477CB}"/>
                </a:ext>
              </a:extLst>
            </p:cNvPr>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13">
              <a:extLst>
                <a:ext uri="{FF2B5EF4-FFF2-40B4-BE49-F238E27FC236}">
                  <a16:creationId xmlns:a16="http://schemas.microsoft.com/office/drawing/2014/main" id="{D22BA4E7-6660-4D3C-BBD4-B19B2CB108B4}"/>
                </a:ext>
              </a:extLst>
            </p:cNvPr>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14">
              <a:extLst>
                <a:ext uri="{FF2B5EF4-FFF2-40B4-BE49-F238E27FC236}">
                  <a16:creationId xmlns:a16="http://schemas.microsoft.com/office/drawing/2014/main" id="{466BA9EE-4562-47E4-A768-B082CCD57BD0}"/>
                </a:ext>
              </a:extLst>
            </p:cNvPr>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15">
              <a:extLst>
                <a:ext uri="{FF2B5EF4-FFF2-40B4-BE49-F238E27FC236}">
                  <a16:creationId xmlns:a16="http://schemas.microsoft.com/office/drawing/2014/main" id="{B9774FF7-692E-445A-9569-A057E3CB37E5}"/>
                </a:ext>
              </a:extLst>
            </p:cNvPr>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6">
              <a:extLst>
                <a:ext uri="{FF2B5EF4-FFF2-40B4-BE49-F238E27FC236}">
                  <a16:creationId xmlns:a16="http://schemas.microsoft.com/office/drawing/2014/main" id="{F8765BBB-6EEA-4B91-B07D-2E169730E885}"/>
                </a:ext>
              </a:extLst>
            </p:cNvPr>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7">
              <a:extLst>
                <a:ext uri="{FF2B5EF4-FFF2-40B4-BE49-F238E27FC236}">
                  <a16:creationId xmlns:a16="http://schemas.microsoft.com/office/drawing/2014/main" id="{8D843254-B174-4F8F-80B2-CA5D493DE22E}"/>
                </a:ext>
              </a:extLst>
            </p:cNvPr>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18">
              <a:extLst>
                <a:ext uri="{FF2B5EF4-FFF2-40B4-BE49-F238E27FC236}">
                  <a16:creationId xmlns:a16="http://schemas.microsoft.com/office/drawing/2014/main" id="{F4C085C3-D8CA-466B-A461-951222F324F5}"/>
                </a:ext>
              </a:extLst>
            </p:cNvPr>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9">
              <a:extLst>
                <a:ext uri="{FF2B5EF4-FFF2-40B4-BE49-F238E27FC236}">
                  <a16:creationId xmlns:a16="http://schemas.microsoft.com/office/drawing/2014/main" id="{33732853-7B21-4800-81B1-211A866D0B7B}"/>
                </a:ext>
              </a:extLst>
            </p:cNvPr>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20">
              <a:extLst>
                <a:ext uri="{FF2B5EF4-FFF2-40B4-BE49-F238E27FC236}">
                  <a16:creationId xmlns:a16="http://schemas.microsoft.com/office/drawing/2014/main" id="{6CBCA2BE-D285-451A-9376-AF6729E7EA8E}"/>
                </a:ext>
              </a:extLst>
            </p:cNvPr>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3" name="Freeform 21">
              <a:extLst>
                <a:ext uri="{FF2B5EF4-FFF2-40B4-BE49-F238E27FC236}">
                  <a16:creationId xmlns:a16="http://schemas.microsoft.com/office/drawing/2014/main" id="{06D76A6B-C3F1-4628-ADCC-83C12F3D3B24}"/>
                </a:ext>
              </a:extLst>
            </p:cNvPr>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44" name="Freeform 22">
              <a:extLst>
                <a:ext uri="{FF2B5EF4-FFF2-40B4-BE49-F238E27FC236}">
                  <a16:creationId xmlns:a16="http://schemas.microsoft.com/office/drawing/2014/main" id="{49D023F7-FFAA-4005-B4AD-5C42F500A043}"/>
                </a:ext>
              </a:extLst>
            </p:cNvPr>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23">
              <a:extLst>
                <a:ext uri="{FF2B5EF4-FFF2-40B4-BE49-F238E27FC236}">
                  <a16:creationId xmlns:a16="http://schemas.microsoft.com/office/drawing/2014/main" id="{022EC1AF-A4A5-4ABA-B847-6FDBC30BFB88}"/>
                </a:ext>
              </a:extLst>
            </p:cNvPr>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24">
              <a:extLst>
                <a:ext uri="{FF2B5EF4-FFF2-40B4-BE49-F238E27FC236}">
                  <a16:creationId xmlns:a16="http://schemas.microsoft.com/office/drawing/2014/main" id="{48C77FED-8787-402C-AF0F-9A175CFB1A69}"/>
                </a:ext>
              </a:extLst>
            </p:cNvPr>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25">
              <a:extLst>
                <a:ext uri="{FF2B5EF4-FFF2-40B4-BE49-F238E27FC236}">
                  <a16:creationId xmlns:a16="http://schemas.microsoft.com/office/drawing/2014/main" id="{F7C69E53-7E70-418C-9DC8-3F21A2BA31C5}"/>
                </a:ext>
              </a:extLst>
            </p:cNvPr>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50" name="Picture 2" descr="https://sun-news.ru/uploads/posts/2017-06/1498815078_chelyabinskiy-meteorit-2.jpg"/>
          <p:cNvPicPr>
            <a:picLocks noChangeAspect="1" noChangeArrowheads="1"/>
          </p:cNvPicPr>
          <p:nvPr/>
        </p:nvPicPr>
        <p:blipFill rotWithShape="1">
          <a:blip r:embed="rId4">
            <a:extLst>
              <a:ext uri="{28A0092B-C50C-407E-A947-70E740481C1C}">
                <a14:useLocalDpi xmlns:a14="http://schemas.microsoft.com/office/drawing/2010/main" val="0"/>
              </a:ext>
            </a:extLst>
          </a:blip>
          <a:srcRect l="-1" r="24168"/>
          <a:stretch/>
        </p:blipFill>
        <p:spPr bwMode="auto">
          <a:xfrm>
            <a:off x="636044" y="3820169"/>
            <a:ext cx="2279147" cy="1839465"/>
          </a:xfrm>
          <a:prstGeom prst="rect">
            <a:avLst/>
          </a:prstGeom>
          <a:noFill/>
          <a:extLst>
            <a:ext uri="{909E8E84-426E-40DD-AFC4-6F175D3DCCD1}">
              <a14:hiddenFill xmlns:a14="http://schemas.microsoft.com/office/drawing/2010/main">
                <a:solidFill>
                  <a:srgbClr val="FFFFFF"/>
                </a:solidFill>
              </a14:hiddenFill>
            </a:ext>
          </a:extLst>
        </p:spPr>
      </p:pic>
      <p:pic>
        <p:nvPicPr>
          <p:cNvPr id="51" name="Рисунок 50"/>
          <p:cNvPicPr>
            <a:picLocks noChangeAspect="1"/>
          </p:cNvPicPr>
          <p:nvPr/>
        </p:nvPicPr>
        <p:blipFill rotWithShape="1">
          <a:blip r:embed="rId5"/>
          <a:srcRect l="43663" t="51226" r="17145"/>
          <a:stretch/>
        </p:blipFill>
        <p:spPr>
          <a:xfrm>
            <a:off x="3722426" y="3082474"/>
            <a:ext cx="1949115" cy="2025833"/>
          </a:xfrm>
          <a:prstGeom prst="rect">
            <a:avLst/>
          </a:prstGeom>
        </p:spPr>
      </p:pic>
      <p:pic>
        <p:nvPicPr>
          <p:cNvPr id="52" name="Рисунок 51"/>
          <p:cNvPicPr>
            <a:picLocks noChangeAspect="1"/>
          </p:cNvPicPr>
          <p:nvPr/>
        </p:nvPicPr>
        <p:blipFill>
          <a:blip r:embed="rId6"/>
          <a:stretch>
            <a:fillRect/>
          </a:stretch>
        </p:blipFill>
        <p:spPr>
          <a:xfrm>
            <a:off x="6287023" y="1954820"/>
            <a:ext cx="2230976" cy="2075574"/>
          </a:xfrm>
          <a:prstGeom prst="rect">
            <a:avLst/>
          </a:prstGeom>
        </p:spPr>
      </p:pic>
      <p:grpSp>
        <p:nvGrpSpPr>
          <p:cNvPr id="53" name="Группа 52"/>
          <p:cNvGrpSpPr/>
          <p:nvPr/>
        </p:nvGrpSpPr>
        <p:grpSpPr>
          <a:xfrm>
            <a:off x="9245281" y="1331879"/>
            <a:ext cx="2593427" cy="1947557"/>
            <a:chOff x="8221126" y="871858"/>
            <a:chExt cx="2593427" cy="1947557"/>
          </a:xfrm>
        </p:grpSpPr>
        <p:pic>
          <p:nvPicPr>
            <p:cNvPr id="54" name="Рисунок 53"/>
            <p:cNvPicPr>
              <a:picLocks noChangeAspect="1"/>
            </p:cNvPicPr>
            <p:nvPr/>
          </p:nvPicPr>
          <p:blipFill rotWithShape="1">
            <a:blip r:embed="rId7"/>
            <a:srcRect l="18764" t="9679" r="45379" b="31810"/>
            <a:stretch/>
          </p:blipFill>
          <p:spPr>
            <a:xfrm>
              <a:off x="8221126" y="871858"/>
              <a:ext cx="2544679" cy="1947557"/>
            </a:xfrm>
            <a:prstGeom prst="rect">
              <a:avLst/>
            </a:prstGeom>
          </p:spPr>
        </p:pic>
        <p:sp>
          <p:nvSpPr>
            <p:cNvPr id="55" name="Прямоугольник 54"/>
            <p:cNvSpPr/>
            <p:nvPr/>
          </p:nvSpPr>
          <p:spPr>
            <a:xfrm>
              <a:off x="8223587" y="1218086"/>
              <a:ext cx="2590966" cy="307777"/>
            </a:xfrm>
            <a:prstGeom prst="rect">
              <a:avLst/>
            </a:prstGeom>
          </p:spPr>
          <p:txBody>
            <a:bodyPr wrap="none">
              <a:spAutoFit/>
            </a:bodyPr>
            <a:lstStyle/>
            <a:p>
              <a:r>
                <a:rPr lang="en-US" sz="1400" b="1" dirty="0">
                  <a:solidFill>
                    <a:schemeClr val="bg1"/>
                  </a:solidFill>
                  <a:latin typeface="Calibri" panose="020F0502020204030204" pitchFamily="34" charset="0"/>
                </a:rPr>
                <a:t>http://www.AsteroidHazard.pro</a:t>
              </a:r>
              <a:endParaRPr lang="ru-RU" sz="1400" dirty="0">
                <a:solidFill>
                  <a:schemeClr val="bg1"/>
                </a:solidFill>
              </a:endParaRPr>
            </a:p>
          </p:txBody>
        </p:sp>
      </p:grpSp>
      <p:cxnSp>
        <p:nvCxnSpPr>
          <p:cNvPr id="10" name="Прямая со стрелкой 9"/>
          <p:cNvCxnSpPr/>
          <p:nvPr/>
        </p:nvCxnSpPr>
        <p:spPr>
          <a:xfrm flipV="1">
            <a:off x="2995276" y="4095391"/>
            <a:ext cx="668300" cy="602115"/>
          </a:xfrm>
          <a:prstGeom prst="straightConnector1">
            <a:avLst/>
          </a:prstGeom>
          <a:ln w="57150">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56" name="Прямая со стрелкой 55"/>
          <p:cNvCxnSpPr/>
          <p:nvPr/>
        </p:nvCxnSpPr>
        <p:spPr>
          <a:xfrm flipV="1">
            <a:off x="5694399" y="3237006"/>
            <a:ext cx="668300" cy="602115"/>
          </a:xfrm>
          <a:prstGeom prst="straightConnector1">
            <a:avLst/>
          </a:prstGeom>
          <a:ln w="57150">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57" name="Прямая со стрелкой 56"/>
          <p:cNvCxnSpPr/>
          <p:nvPr/>
        </p:nvCxnSpPr>
        <p:spPr>
          <a:xfrm flipV="1">
            <a:off x="8526636" y="2233612"/>
            <a:ext cx="668300" cy="602115"/>
          </a:xfrm>
          <a:prstGeom prst="straightConnector1">
            <a:avLst/>
          </a:prstGeom>
          <a:ln w="5715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19" name="Прямоугольник 18"/>
          <p:cNvSpPr/>
          <p:nvPr/>
        </p:nvSpPr>
        <p:spPr>
          <a:xfrm>
            <a:off x="3244307" y="5545869"/>
            <a:ext cx="6387849" cy="923330"/>
          </a:xfrm>
          <a:prstGeom prst="rect">
            <a:avLst/>
          </a:prstGeom>
        </p:spPr>
        <p:txBody>
          <a:bodyPr wrap="square">
            <a:spAutoFit/>
          </a:bodyPr>
          <a:lstStyle/>
          <a:p>
            <a:pPr algn="ctr"/>
            <a:r>
              <a:rPr lang="en-US" dirty="0">
                <a:solidFill>
                  <a:srgbClr val="000000"/>
                </a:solidFill>
                <a:latin typeface="Calibri" panose="020F0502020204030204" pitchFamily="34" charset="0"/>
              </a:rPr>
              <a:t>***</a:t>
            </a:r>
          </a:p>
          <a:p>
            <a:pPr algn="ctr"/>
            <a:r>
              <a:rPr lang="en-US" dirty="0">
                <a:solidFill>
                  <a:srgbClr val="000000"/>
                </a:solidFill>
                <a:latin typeface="Calibri" panose="020F0502020204030204" pitchFamily="34" charset="0"/>
              </a:rPr>
              <a:t>The main motivation is a creation of the quick and accurate tool for assessing the consequences of the impact of a cosmic body.</a:t>
            </a:r>
            <a:endParaRPr lang="ru-RU" dirty="0"/>
          </a:p>
        </p:txBody>
      </p:sp>
      <p:pic>
        <p:nvPicPr>
          <p:cNvPr id="48" name="Picture Placeholder 9">
            <a:extLst>
              <a:ext uri="{FF2B5EF4-FFF2-40B4-BE49-F238E27FC236}">
                <a16:creationId xmlns:a16="http://schemas.microsoft.com/office/drawing/2014/main" id="{B0C9D93F-2581-4CBA-A7A5-83AD65EFDC22}"/>
              </a:ext>
            </a:extLst>
          </p:cNvPr>
          <p:cNvPicPr>
            <a:picLocks noChangeAspect="1"/>
          </p:cNvPicPr>
          <p:nvPr/>
        </p:nvPicPr>
        <p:blipFill rotWithShape="1">
          <a:blip r:embed="rId8"/>
          <a:srcRect l="33946" t="20831" r="6981" b="4213"/>
          <a:stretch/>
        </p:blipFill>
        <p:spPr>
          <a:xfrm>
            <a:off x="8050792" y="3347757"/>
            <a:ext cx="4141208" cy="3503167"/>
          </a:xfrm>
          <a:prstGeom prst="rect">
            <a:avLst/>
          </a:prstGeom>
        </p:spPr>
      </p:pic>
    </p:spTree>
    <p:extLst>
      <p:ext uri="{BB962C8B-B14F-4D97-AF65-F5344CB8AC3E}">
        <p14:creationId xmlns:p14="http://schemas.microsoft.com/office/powerpoint/2010/main" val="1281744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CBB806-B082-4932-9585-5D2667F1EDF1}"/>
              </a:ext>
            </a:extLst>
          </p:cNvPr>
          <p:cNvSpPr>
            <a:spLocks noGrp="1"/>
          </p:cNvSpPr>
          <p:nvPr>
            <p:ph type="sldNum" sz="quarter" idx="12"/>
          </p:nvPr>
        </p:nvSpPr>
        <p:spPr/>
        <p:txBody>
          <a:bodyPr/>
          <a:lstStyle/>
          <a:p>
            <a:fld id="{6D22F896-40B5-4ADD-8801-0D06FADFA095}" type="slidenum">
              <a:rPr lang="en-US" smtClean="0"/>
              <a:t>25</a:t>
            </a:fld>
            <a:endParaRPr lang="en-US" dirty="0"/>
          </a:p>
        </p:txBody>
      </p:sp>
      <p:pic>
        <p:nvPicPr>
          <p:cNvPr id="6" name="Picture 5">
            <a:extLst>
              <a:ext uri="{FF2B5EF4-FFF2-40B4-BE49-F238E27FC236}">
                <a16:creationId xmlns:a16="http://schemas.microsoft.com/office/drawing/2014/main" id="{BD5220AC-E504-4547-B949-E26C22399044}"/>
              </a:ext>
            </a:extLst>
          </p:cNvPr>
          <p:cNvPicPr>
            <a:picLocks noChangeAspect="1"/>
          </p:cNvPicPr>
          <p:nvPr/>
        </p:nvPicPr>
        <p:blipFill>
          <a:blip r:embed="rId3"/>
          <a:stretch>
            <a:fillRect/>
          </a:stretch>
        </p:blipFill>
        <p:spPr>
          <a:xfrm>
            <a:off x="118608" y="998716"/>
            <a:ext cx="5977392" cy="5033914"/>
          </a:xfrm>
          <a:prstGeom prst="rect">
            <a:avLst/>
          </a:prstGeom>
        </p:spPr>
      </p:pic>
      <p:pic>
        <p:nvPicPr>
          <p:cNvPr id="9" name="Picture 8">
            <a:extLst>
              <a:ext uri="{FF2B5EF4-FFF2-40B4-BE49-F238E27FC236}">
                <a16:creationId xmlns:a16="http://schemas.microsoft.com/office/drawing/2014/main" id="{00363E4F-4001-4E34-A9B8-A0B3746D7B90}"/>
              </a:ext>
            </a:extLst>
          </p:cNvPr>
          <p:cNvPicPr>
            <a:picLocks noChangeAspect="1"/>
          </p:cNvPicPr>
          <p:nvPr/>
        </p:nvPicPr>
        <p:blipFill>
          <a:blip r:embed="rId4"/>
          <a:stretch>
            <a:fillRect/>
          </a:stretch>
        </p:blipFill>
        <p:spPr>
          <a:xfrm>
            <a:off x="6125881" y="1008143"/>
            <a:ext cx="5977393" cy="2226274"/>
          </a:xfrm>
          <a:prstGeom prst="rect">
            <a:avLst/>
          </a:prstGeom>
        </p:spPr>
      </p:pic>
      <p:pic>
        <p:nvPicPr>
          <p:cNvPr id="14" name="Picture 13">
            <a:extLst>
              <a:ext uri="{FF2B5EF4-FFF2-40B4-BE49-F238E27FC236}">
                <a16:creationId xmlns:a16="http://schemas.microsoft.com/office/drawing/2014/main" id="{C2C5DBF8-AFE3-4CEA-AD58-79B6ACA26A9A}"/>
              </a:ext>
            </a:extLst>
          </p:cNvPr>
          <p:cNvPicPr>
            <a:picLocks noChangeAspect="1"/>
          </p:cNvPicPr>
          <p:nvPr/>
        </p:nvPicPr>
        <p:blipFill>
          <a:blip r:embed="rId5"/>
          <a:stretch>
            <a:fillRect/>
          </a:stretch>
        </p:blipFill>
        <p:spPr>
          <a:xfrm>
            <a:off x="6201749" y="3533854"/>
            <a:ext cx="5685451" cy="2498776"/>
          </a:xfrm>
          <a:prstGeom prst="rect">
            <a:avLst/>
          </a:prstGeom>
        </p:spPr>
      </p:pic>
      <p:sp>
        <p:nvSpPr>
          <p:cNvPr id="15" name="Rectangle 4">
            <a:extLst>
              <a:ext uri="{FF2B5EF4-FFF2-40B4-BE49-F238E27FC236}">
                <a16:creationId xmlns:a16="http://schemas.microsoft.com/office/drawing/2014/main" id="{2B80860E-3485-46CC-864F-56E74BC56DC1}"/>
              </a:ext>
            </a:extLst>
          </p:cNvPr>
          <p:cNvSpPr>
            <a:spLocks noChangeArrowheads="1"/>
          </p:cNvSpPr>
          <p:nvPr/>
        </p:nvSpPr>
        <p:spPr bwMode="auto">
          <a:xfrm>
            <a:off x="3212031" y="6081893"/>
            <a:ext cx="5588107"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t>
            </a:r>
            <a:r>
              <a:rPr kumimoji="0" lang="ru-RU" altLang="ru-RU" sz="2000" b="0"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Holsapple</a:t>
            </a:r>
            <a:r>
              <a:rPr kumimoji="0" lang="ru-RU" altLang="ru-RU"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ru-RU" altLang="ru-RU" sz="2000" b="0"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and</a:t>
            </a:r>
            <a:r>
              <a:rPr kumimoji="0" lang="ru-RU" altLang="ru-RU"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ru-RU" altLang="ru-RU" sz="2000" b="0"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Shmidt</a:t>
            </a:r>
            <a:r>
              <a:rPr kumimoji="0" lang="ru-RU" altLang="ru-RU"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1982; </a:t>
            </a:r>
            <a:r>
              <a:rPr kumimoji="0" lang="ru-RU" altLang="ru-RU" sz="2000" b="0"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Holsapple</a:t>
            </a:r>
            <a:r>
              <a:rPr kumimoji="0" lang="ru-RU" altLang="ru-RU" sz="20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1993)</a:t>
            </a:r>
            <a:r>
              <a:rPr kumimoji="0" lang="ru-RU" altLang="ru-RU"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endParaRPr kumimoji="0" lang="ru-RU" altLang="ru-RU" sz="4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8F78151-FE5B-4FD3-893E-2658A5D033EB}"/>
              </a:ext>
            </a:extLst>
          </p:cNvPr>
          <p:cNvSpPr txBox="1"/>
          <p:nvPr/>
        </p:nvSpPr>
        <p:spPr>
          <a:xfrm>
            <a:off x="372781" y="153888"/>
            <a:ext cx="11506200" cy="461665"/>
          </a:xfrm>
          <a:prstGeom prst="rect">
            <a:avLst/>
          </a:prstGeom>
          <a:noFill/>
        </p:spPr>
        <p:txBody>
          <a:bodyPr wrap="square">
            <a:spAutoFit/>
          </a:bodyPr>
          <a:lstStyle/>
          <a:p>
            <a:pPr algn="ctr"/>
            <a:r>
              <a:rPr lang="ru-RU" sz="2400" dirty="0">
                <a:solidFill>
                  <a:srgbClr val="C00000"/>
                </a:solidFill>
                <a:latin typeface="+mj-lt"/>
              </a:rPr>
              <a:t>Образование кратера и выбросы из кратера</a:t>
            </a:r>
          </a:p>
        </p:txBody>
      </p:sp>
    </p:spTree>
    <p:extLst>
      <p:ext uri="{BB962C8B-B14F-4D97-AF65-F5344CB8AC3E}">
        <p14:creationId xmlns:p14="http://schemas.microsoft.com/office/powerpoint/2010/main" val="2814505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3AE8008A-7AD4-4E32-A4C9-05AC150125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414" y="749900"/>
            <a:ext cx="10766112" cy="5774771"/>
          </a:xfrm>
          <a:prstGeom prst="rect">
            <a:avLst/>
          </a:prstGeom>
        </p:spPr>
      </p:pic>
      <p:pic>
        <p:nvPicPr>
          <p:cNvPr id="10" name="Рисунок 9"/>
          <p:cNvPicPr>
            <a:picLocks noChangeAspect="1"/>
          </p:cNvPicPr>
          <p:nvPr/>
        </p:nvPicPr>
        <p:blipFill>
          <a:blip r:embed="rId5"/>
          <a:stretch>
            <a:fillRect/>
          </a:stretch>
        </p:blipFill>
        <p:spPr>
          <a:xfrm>
            <a:off x="9202575" y="2055963"/>
            <a:ext cx="2165011" cy="1308063"/>
          </a:xfrm>
          <a:prstGeom prst="rect">
            <a:avLst/>
          </a:prstGeom>
        </p:spPr>
      </p:pic>
      <p:sp>
        <p:nvSpPr>
          <p:cNvPr id="11" name="Прямоугольник 10"/>
          <p:cNvSpPr/>
          <p:nvPr/>
        </p:nvSpPr>
        <p:spPr>
          <a:xfrm>
            <a:off x="6948237" y="1041140"/>
            <a:ext cx="3502049" cy="923330"/>
          </a:xfrm>
          <a:prstGeom prst="rect">
            <a:avLst/>
          </a:prstGeom>
        </p:spPr>
        <p:txBody>
          <a:bodyPr wrap="square">
            <a:spAutoFit/>
          </a:bodyPr>
          <a:lstStyle/>
          <a:p>
            <a:r>
              <a:rPr lang="en-US" dirty="0"/>
              <a:t>□</a:t>
            </a:r>
            <a:r>
              <a:rPr lang="ru-RU" dirty="0"/>
              <a:t>  астероиды</a:t>
            </a:r>
            <a:r>
              <a:rPr lang="en-US" dirty="0"/>
              <a:t> </a:t>
            </a:r>
            <a:r>
              <a:rPr lang="ru-RU" dirty="0"/>
              <a:t>с </a:t>
            </a:r>
            <a:r>
              <a:rPr lang="en-US" dirty="0"/>
              <a:t>𝜌</a:t>
            </a:r>
            <a:r>
              <a:rPr lang="ru-RU" dirty="0"/>
              <a:t> = </a:t>
            </a:r>
            <a:r>
              <a:rPr lang="en-US" dirty="0"/>
              <a:t>3320 </a:t>
            </a:r>
            <a:r>
              <a:rPr lang="ru-RU" dirty="0"/>
              <a:t>кг</a:t>
            </a:r>
            <a:r>
              <a:rPr lang="en-US" dirty="0"/>
              <a:t>/</a:t>
            </a:r>
            <a:r>
              <a:rPr lang="ru-RU" dirty="0"/>
              <a:t>м</a:t>
            </a:r>
            <a:r>
              <a:rPr lang="en-US" baseline="30000" dirty="0"/>
              <a:t>3</a:t>
            </a:r>
            <a:endParaRPr lang="en-US" dirty="0"/>
          </a:p>
          <a:p>
            <a:r>
              <a:rPr lang="ru-RU" dirty="0"/>
              <a:t>△ астероиды</a:t>
            </a:r>
            <a:r>
              <a:rPr lang="en-US" dirty="0"/>
              <a:t> </a:t>
            </a:r>
            <a:r>
              <a:rPr lang="ru-RU" dirty="0"/>
              <a:t>с </a:t>
            </a:r>
            <a:r>
              <a:rPr lang="en-US" dirty="0"/>
              <a:t>𝜌</a:t>
            </a:r>
            <a:r>
              <a:rPr lang="ru-RU" dirty="0"/>
              <a:t> = 2630</a:t>
            </a:r>
            <a:r>
              <a:rPr lang="en-US" dirty="0"/>
              <a:t> </a:t>
            </a:r>
            <a:r>
              <a:rPr lang="ru-RU" dirty="0"/>
              <a:t>кг</a:t>
            </a:r>
            <a:r>
              <a:rPr lang="en-US" dirty="0"/>
              <a:t>/</a:t>
            </a:r>
            <a:r>
              <a:rPr lang="ru-RU" dirty="0"/>
              <a:t>м</a:t>
            </a:r>
            <a:r>
              <a:rPr lang="en-US" baseline="30000" dirty="0"/>
              <a:t>3</a:t>
            </a:r>
            <a:endParaRPr lang="ru-RU" baseline="30000" dirty="0"/>
          </a:p>
          <a:p>
            <a:r>
              <a:rPr lang="ru-RU" dirty="0"/>
              <a:t>○ кометы с</a:t>
            </a:r>
            <a:r>
              <a:rPr lang="en-US" dirty="0"/>
              <a:t> 𝜌</a:t>
            </a:r>
            <a:r>
              <a:rPr lang="ru-RU" dirty="0"/>
              <a:t> = </a:t>
            </a:r>
            <a:r>
              <a:rPr lang="en-US" dirty="0"/>
              <a:t>1000 </a:t>
            </a:r>
            <a:r>
              <a:rPr lang="ru-RU" dirty="0"/>
              <a:t>кг</a:t>
            </a:r>
            <a:r>
              <a:rPr lang="en-US" dirty="0"/>
              <a:t>/</a:t>
            </a:r>
            <a:r>
              <a:rPr lang="ru-RU" dirty="0"/>
              <a:t>м</a:t>
            </a:r>
            <a:r>
              <a:rPr lang="en-US" baseline="30000" dirty="0"/>
              <a:t>3</a:t>
            </a:r>
            <a:endParaRPr lang="en-US" dirty="0"/>
          </a:p>
        </p:txBody>
      </p:sp>
      <p:sp>
        <p:nvSpPr>
          <p:cNvPr id="2" name="TextBox 1"/>
          <p:cNvSpPr txBox="1"/>
          <p:nvPr/>
        </p:nvSpPr>
        <p:spPr>
          <a:xfrm>
            <a:off x="7788116" y="3869500"/>
            <a:ext cx="3384332" cy="1477328"/>
          </a:xfrm>
          <a:prstGeom prst="rect">
            <a:avLst/>
          </a:prstGeom>
          <a:noFill/>
        </p:spPr>
        <p:txBody>
          <a:bodyPr wrap="square" rtlCol="0">
            <a:spAutoFit/>
          </a:bodyPr>
          <a:lstStyle/>
          <a:p>
            <a:r>
              <a:rPr lang="en-US" dirty="0"/>
              <a:t>𝜌</a:t>
            </a:r>
            <a:r>
              <a:rPr lang="ru-RU" dirty="0"/>
              <a:t> =</a:t>
            </a:r>
            <a:r>
              <a:rPr lang="en-US" dirty="0"/>
              <a:t> 1000, 2630, 3000 </a:t>
            </a:r>
            <a:r>
              <a:rPr lang="ru-RU" dirty="0"/>
              <a:t>кг</a:t>
            </a:r>
            <a:r>
              <a:rPr lang="en-US" dirty="0"/>
              <a:t>/</a:t>
            </a:r>
            <a:r>
              <a:rPr lang="ru-RU" dirty="0"/>
              <a:t>м</a:t>
            </a:r>
            <a:r>
              <a:rPr lang="en-US" baseline="30000" dirty="0"/>
              <a:t>3</a:t>
            </a:r>
            <a:endParaRPr lang="en-US" dirty="0"/>
          </a:p>
          <a:p>
            <a:r>
              <a:rPr lang="en-US" dirty="0"/>
              <a:t>19 ≤ D ≤ 3000 </a:t>
            </a:r>
            <a:r>
              <a:rPr lang="ru-RU" dirty="0"/>
              <a:t>м</a:t>
            </a:r>
          </a:p>
          <a:p>
            <a:r>
              <a:rPr lang="en-US" dirty="0"/>
              <a:t>15° ≤ </a:t>
            </a:r>
            <a:r>
              <a:rPr lang="el-GR" dirty="0"/>
              <a:t>α</a:t>
            </a:r>
            <a:r>
              <a:rPr lang="en-US" dirty="0"/>
              <a:t> ≤ 90 °</a:t>
            </a:r>
          </a:p>
          <a:p>
            <a:r>
              <a:rPr lang="en-US" dirty="0"/>
              <a:t>11 ≤ V ≤ 70 </a:t>
            </a:r>
            <a:r>
              <a:rPr lang="ru-RU" dirty="0"/>
              <a:t>км/с</a:t>
            </a:r>
          </a:p>
          <a:p>
            <a:endParaRPr lang="en-US" dirty="0"/>
          </a:p>
        </p:txBody>
      </p:sp>
      <p:sp>
        <p:nvSpPr>
          <p:cNvPr id="8" name="TextBox 7"/>
          <p:cNvSpPr txBox="1"/>
          <p:nvPr/>
        </p:nvSpPr>
        <p:spPr>
          <a:xfrm>
            <a:off x="291402" y="70913"/>
            <a:ext cx="11545555" cy="584775"/>
          </a:xfrm>
          <a:prstGeom prst="rect">
            <a:avLst/>
          </a:prstGeom>
          <a:solidFill>
            <a:schemeClr val="bg1"/>
          </a:solidFill>
        </p:spPr>
        <p:txBody>
          <a:bodyPr wrap="square" rtlCol="0">
            <a:spAutoFit/>
          </a:bodyPr>
          <a:lstStyle/>
          <a:p>
            <a:pPr algn="ctr"/>
            <a:r>
              <a:rPr lang="ru-RU" sz="3200" dirty="0">
                <a:solidFill>
                  <a:srgbClr val="C00000"/>
                </a:solidFill>
              </a:rPr>
              <a:t>Моделированные варианты ударов</a:t>
            </a:r>
            <a:endParaRPr lang="en-US" sz="3200" dirty="0">
              <a:solidFill>
                <a:srgbClr val="C00000"/>
              </a:solidFill>
            </a:endParaRPr>
          </a:p>
        </p:txBody>
      </p:sp>
      <p:sp>
        <p:nvSpPr>
          <p:cNvPr id="3" name="Slide Number Placeholder 2">
            <a:extLst>
              <a:ext uri="{FF2B5EF4-FFF2-40B4-BE49-F238E27FC236}">
                <a16:creationId xmlns:a16="http://schemas.microsoft.com/office/drawing/2014/main" id="{BF769BB3-D2DB-4D79-946C-D2828FA330EB}"/>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2022454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Shuvalov_fig1н"/>
          <p:cNvPicPr/>
          <p:nvPr/>
        </p:nvPicPr>
        <p:blipFill>
          <a:blip r:embed="rId3" cstate="print"/>
          <a:srcRect/>
          <a:stretch>
            <a:fillRect/>
          </a:stretch>
        </p:blipFill>
        <p:spPr bwMode="auto">
          <a:xfrm>
            <a:off x="739589" y="535633"/>
            <a:ext cx="4876800" cy="5105400"/>
          </a:xfrm>
          <a:prstGeom prst="rect">
            <a:avLst/>
          </a:prstGeom>
          <a:noFill/>
          <a:ln w="9525">
            <a:noFill/>
            <a:miter lim="800000"/>
            <a:headEnd/>
            <a:tailEnd/>
          </a:ln>
        </p:spPr>
      </p:pic>
      <p:sp>
        <p:nvSpPr>
          <p:cNvPr id="3" name="TextBox 2"/>
          <p:cNvSpPr txBox="1"/>
          <p:nvPr/>
        </p:nvSpPr>
        <p:spPr>
          <a:xfrm>
            <a:off x="739589" y="5640415"/>
            <a:ext cx="4876800" cy="738664"/>
          </a:xfrm>
          <a:prstGeom prst="rect">
            <a:avLst/>
          </a:prstGeom>
          <a:noFill/>
        </p:spPr>
        <p:txBody>
          <a:bodyPr wrap="square" rtlCol="0">
            <a:spAutoFit/>
          </a:bodyPr>
          <a:lstStyle/>
          <a:p>
            <a:pPr algn="ctr"/>
            <a:r>
              <a:rPr lang="en-US" sz="1400" i="1" dirty="0"/>
              <a:t>Relative density distribution along trajectory at different altitudes H. D=40 m, V=18 km/s; chondritic material (2650 kg/m</a:t>
            </a:r>
            <a:r>
              <a:rPr lang="en-US" sz="1400" i="1" baseline="30000" dirty="0"/>
              <a:t>3</a:t>
            </a:r>
            <a:r>
              <a:rPr lang="en-US" sz="1400" i="1" dirty="0"/>
              <a:t>), </a:t>
            </a:r>
            <a:r>
              <a:rPr lang="el-GR" sz="1400" i="1" dirty="0"/>
              <a:t>α</a:t>
            </a:r>
            <a:r>
              <a:rPr lang="en-US" sz="1400" i="1" dirty="0"/>
              <a:t>=90</a:t>
            </a:r>
            <a:r>
              <a:rPr lang="en-US" sz="1400" i="1" baseline="30000" dirty="0"/>
              <a:t>0</a:t>
            </a:r>
            <a:r>
              <a:rPr lang="en-US" sz="1400" i="1" dirty="0"/>
              <a:t>. Black – solid meteoroid material</a:t>
            </a:r>
          </a:p>
        </p:txBody>
      </p:sp>
      <p:sp>
        <p:nvSpPr>
          <p:cNvPr id="4" name="Прямоугольник 3"/>
          <p:cNvSpPr/>
          <p:nvPr/>
        </p:nvSpPr>
        <p:spPr>
          <a:xfrm>
            <a:off x="6101422" y="535633"/>
            <a:ext cx="5755340" cy="2431435"/>
          </a:xfrm>
          <a:prstGeom prst="rect">
            <a:avLst/>
          </a:prstGeom>
        </p:spPr>
        <p:txBody>
          <a:bodyPr wrap="square">
            <a:spAutoFit/>
          </a:bodyPr>
          <a:lstStyle/>
          <a:p>
            <a:pPr eaLnBrk="0" hangingPunct="0">
              <a:lnSpc>
                <a:spcPct val="80000"/>
              </a:lnSpc>
              <a:spcBef>
                <a:spcPct val="20000"/>
              </a:spcBef>
            </a:pPr>
            <a:r>
              <a:rPr lang="en-US" sz="2000" dirty="0">
                <a:solidFill>
                  <a:srgbClr val="C00000"/>
                </a:solidFill>
              </a:rPr>
              <a:t>Basis: </a:t>
            </a:r>
          </a:p>
          <a:p>
            <a:pPr eaLnBrk="0" hangingPunct="0">
              <a:lnSpc>
                <a:spcPct val="80000"/>
              </a:lnSpc>
              <a:spcBef>
                <a:spcPct val="20000"/>
              </a:spcBef>
            </a:pPr>
            <a:r>
              <a:rPr lang="en-US" sz="2000" dirty="0"/>
              <a:t>large meteoroid deformation begins at H, where </a:t>
            </a:r>
            <a:r>
              <a:rPr lang="en-US" sz="2000" dirty="0" err="1"/>
              <a:t>aerodynamical</a:t>
            </a:r>
            <a:r>
              <a:rPr lang="en-US" sz="2000" dirty="0"/>
              <a:t> loading&gt;&gt;strength</a:t>
            </a:r>
            <a:r>
              <a:rPr lang="ru-RU" sz="2000" dirty="0"/>
              <a:t> </a:t>
            </a:r>
            <a:endParaRPr lang="en-US" altLang="en-US" sz="2000" dirty="0">
              <a:solidFill>
                <a:srgbClr val="C00000"/>
              </a:solidFill>
            </a:endParaRPr>
          </a:p>
          <a:p>
            <a:pPr eaLnBrk="0" hangingPunct="0">
              <a:lnSpc>
                <a:spcPct val="80000"/>
              </a:lnSpc>
              <a:spcBef>
                <a:spcPct val="20000"/>
              </a:spcBef>
            </a:pPr>
            <a:r>
              <a:rPr lang="en-US" altLang="en-US" sz="2000" dirty="0">
                <a:solidFill>
                  <a:srgbClr val="C00000"/>
                </a:solidFill>
              </a:rPr>
              <a:t>Main assumptions</a:t>
            </a:r>
          </a:p>
          <a:p>
            <a:pPr marL="342900" indent="-342900" eaLnBrk="0" hangingPunct="0">
              <a:lnSpc>
                <a:spcPct val="80000"/>
              </a:lnSpc>
              <a:spcBef>
                <a:spcPct val="20000"/>
              </a:spcBef>
              <a:buFont typeface="Wingdings" panose="05000000000000000000" pitchFamily="2" charset="2"/>
              <a:buChar char="v"/>
            </a:pPr>
            <a:r>
              <a:rPr lang="en-US" altLang="en-US" sz="2000" dirty="0"/>
              <a:t>Zero strength</a:t>
            </a:r>
          </a:p>
          <a:p>
            <a:pPr marL="342900" indent="-342900" eaLnBrk="0" hangingPunct="0">
              <a:lnSpc>
                <a:spcPct val="80000"/>
              </a:lnSpc>
              <a:spcBef>
                <a:spcPct val="20000"/>
              </a:spcBef>
              <a:buFont typeface="Wingdings" panose="05000000000000000000" pitchFamily="2" charset="2"/>
              <a:buChar char="v"/>
            </a:pPr>
            <a:r>
              <a:rPr lang="en-US" sz="2000" dirty="0"/>
              <a:t>Ablation as evaporation</a:t>
            </a:r>
            <a:r>
              <a:rPr lang="en-US" sz="2400" dirty="0"/>
              <a:t>  </a:t>
            </a:r>
          </a:p>
          <a:p>
            <a:pPr marL="342900" indent="-342900" eaLnBrk="0" hangingPunct="0">
              <a:lnSpc>
                <a:spcPct val="80000"/>
              </a:lnSpc>
              <a:spcBef>
                <a:spcPct val="20000"/>
              </a:spcBef>
              <a:buFont typeface="Wingdings" panose="05000000000000000000" pitchFamily="2" charset="2"/>
              <a:buChar char="v"/>
            </a:pPr>
            <a:r>
              <a:rPr lang="en-US" sz="2000" dirty="0"/>
              <a:t>Radiation transfer in thermal conductivity approximation</a:t>
            </a:r>
            <a:endParaRPr lang="en-US" sz="2800" dirty="0">
              <a:solidFill>
                <a:srgbClr val="FF3399"/>
              </a:solidFill>
            </a:endParaRPr>
          </a:p>
        </p:txBody>
      </p:sp>
      <p:sp>
        <p:nvSpPr>
          <p:cNvPr id="5" name="Прямоугольник 4"/>
          <p:cNvSpPr/>
          <p:nvPr/>
        </p:nvSpPr>
        <p:spPr>
          <a:xfrm>
            <a:off x="3886201" y="1"/>
            <a:ext cx="4278735" cy="461665"/>
          </a:xfrm>
          <a:prstGeom prst="rect">
            <a:avLst/>
          </a:prstGeom>
        </p:spPr>
        <p:txBody>
          <a:bodyPr wrap="none">
            <a:spAutoFit/>
          </a:bodyPr>
          <a:lstStyle/>
          <a:p>
            <a:r>
              <a:rPr lang="en-US" sz="2400" dirty="0">
                <a:solidFill>
                  <a:srgbClr val="A91783"/>
                </a:solidFill>
                <a:latin typeface="Arial" pitchFamily="34" charset="0"/>
                <a:cs typeface="Arial" pitchFamily="34" charset="0"/>
              </a:rPr>
              <a:t>Quasi-liquid meteoroid  model</a:t>
            </a:r>
          </a:p>
        </p:txBody>
      </p:sp>
      <p:sp>
        <p:nvSpPr>
          <p:cNvPr id="10" name="Прямоугольник 9"/>
          <p:cNvSpPr/>
          <p:nvPr/>
        </p:nvSpPr>
        <p:spPr>
          <a:xfrm>
            <a:off x="6200034" y="4871435"/>
            <a:ext cx="5656728" cy="646331"/>
          </a:xfrm>
          <a:prstGeom prst="rect">
            <a:avLst/>
          </a:prstGeom>
        </p:spPr>
        <p:txBody>
          <a:bodyPr wrap="square">
            <a:spAutoFit/>
          </a:bodyPr>
          <a:lstStyle/>
          <a:p>
            <a:r>
              <a:rPr lang="en-US" dirty="0"/>
              <a:t>The equation of radiative transfer</a:t>
            </a:r>
            <a:r>
              <a:rPr lang="ru-RU" dirty="0"/>
              <a:t> </a:t>
            </a:r>
            <a:r>
              <a:rPr lang="en-US" dirty="0"/>
              <a:t>is solved along rays crossing the heated volume of air and vapor. </a:t>
            </a:r>
          </a:p>
        </p:txBody>
      </p:sp>
      <p:grpSp>
        <p:nvGrpSpPr>
          <p:cNvPr id="11" name="Группа 10"/>
          <p:cNvGrpSpPr/>
          <p:nvPr/>
        </p:nvGrpSpPr>
        <p:grpSpPr>
          <a:xfrm>
            <a:off x="6777611" y="3041035"/>
            <a:ext cx="4376737" cy="1830400"/>
            <a:chOff x="6260126" y="3635068"/>
            <a:chExt cx="4376737" cy="1830400"/>
          </a:xfrm>
        </p:grpSpPr>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1737"/>
            <a:stretch/>
          </p:blipFill>
          <p:spPr bwMode="auto">
            <a:xfrm>
              <a:off x="6260126" y="3635068"/>
              <a:ext cx="4376737" cy="18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288825" y="5193537"/>
              <a:ext cx="567784" cy="261610"/>
            </a:xfrm>
            <a:prstGeom prst="rect">
              <a:avLst/>
            </a:prstGeom>
            <a:noFill/>
          </p:spPr>
          <p:txBody>
            <a:bodyPr wrap="none" rtlCol="0">
              <a:spAutoFit/>
            </a:bodyPr>
            <a:lstStyle/>
            <a:p>
              <a:r>
                <a:rPr lang="en-US" sz="1100" dirty="0"/>
                <a:t>R, km</a:t>
              </a:r>
              <a:endParaRPr lang="ru-RU" sz="1100" dirty="0"/>
            </a:p>
          </p:txBody>
        </p:sp>
        <p:sp>
          <p:nvSpPr>
            <p:cNvPr id="14" name="TextBox 13"/>
            <p:cNvSpPr txBox="1"/>
            <p:nvPr/>
          </p:nvSpPr>
          <p:spPr>
            <a:xfrm rot="16200000">
              <a:off x="6123069" y="4386570"/>
              <a:ext cx="535724" cy="261610"/>
            </a:xfrm>
            <a:prstGeom prst="rect">
              <a:avLst/>
            </a:prstGeom>
            <a:noFill/>
          </p:spPr>
          <p:txBody>
            <a:bodyPr wrap="none" rtlCol="0">
              <a:spAutoFit/>
            </a:bodyPr>
            <a:lstStyle/>
            <a:p>
              <a:r>
                <a:rPr lang="en-US" sz="1100" dirty="0"/>
                <a:t>Z, km</a:t>
              </a:r>
              <a:endParaRPr lang="ru-RU" sz="1100" dirty="0"/>
            </a:p>
          </p:txBody>
        </p:sp>
      </p:grpSp>
      <p:sp>
        <p:nvSpPr>
          <p:cNvPr id="6" name="Номер слайда 5"/>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3502227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3AE8008A-7AD4-4E32-A4C9-05AC150125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414" y="749900"/>
            <a:ext cx="10766112" cy="5774771"/>
          </a:xfrm>
          <a:prstGeom prst="rect">
            <a:avLst/>
          </a:prstGeom>
        </p:spPr>
      </p:pic>
      <p:pic>
        <p:nvPicPr>
          <p:cNvPr id="10" name="Рисунок 9"/>
          <p:cNvPicPr>
            <a:picLocks noChangeAspect="1"/>
          </p:cNvPicPr>
          <p:nvPr/>
        </p:nvPicPr>
        <p:blipFill>
          <a:blip r:embed="rId5"/>
          <a:stretch>
            <a:fillRect/>
          </a:stretch>
        </p:blipFill>
        <p:spPr>
          <a:xfrm>
            <a:off x="9202575" y="2055963"/>
            <a:ext cx="2165011" cy="1308063"/>
          </a:xfrm>
          <a:prstGeom prst="rect">
            <a:avLst/>
          </a:prstGeom>
        </p:spPr>
      </p:pic>
      <p:sp>
        <p:nvSpPr>
          <p:cNvPr id="11" name="Прямоугольник 10"/>
          <p:cNvSpPr/>
          <p:nvPr/>
        </p:nvSpPr>
        <p:spPr>
          <a:xfrm>
            <a:off x="6948237" y="1041140"/>
            <a:ext cx="3502049" cy="923330"/>
          </a:xfrm>
          <a:prstGeom prst="rect">
            <a:avLst/>
          </a:prstGeom>
        </p:spPr>
        <p:txBody>
          <a:bodyPr wrap="square">
            <a:spAutoFit/>
          </a:bodyPr>
          <a:lstStyle/>
          <a:p>
            <a:r>
              <a:rPr lang="en-US" dirty="0"/>
              <a:t>□</a:t>
            </a:r>
            <a:r>
              <a:rPr lang="ru-RU" dirty="0"/>
              <a:t>  </a:t>
            </a:r>
            <a:r>
              <a:rPr lang="en-US" dirty="0"/>
              <a:t>asteroids with</a:t>
            </a:r>
            <a:r>
              <a:rPr lang="ru-RU" dirty="0"/>
              <a:t> </a:t>
            </a:r>
            <a:r>
              <a:rPr lang="en-US" dirty="0"/>
              <a:t>𝜌</a:t>
            </a:r>
            <a:r>
              <a:rPr lang="ru-RU" dirty="0"/>
              <a:t> = </a:t>
            </a:r>
            <a:r>
              <a:rPr lang="en-US" dirty="0"/>
              <a:t>3320 kg/m</a:t>
            </a:r>
            <a:r>
              <a:rPr lang="en-US" baseline="30000" dirty="0"/>
              <a:t>3</a:t>
            </a:r>
            <a:endParaRPr lang="en-US" dirty="0"/>
          </a:p>
          <a:p>
            <a:r>
              <a:rPr lang="ru-RU" dirty="0"/>
              <a:t>△ </a:t>
            </a:r>
            <a:r>
              <a:rPr lang="en-US" dirty="0"/>
              <a:t>asteroids with</a:t>
            </a:r>
            <a:r>
              <a:rPr lang="ru-RU" dirty="0"/>
              <a:t> </a:t>
            </a:r>
            <a:r>
              <a:rPr lang="en-US" dirty="0"/>
              <a:t>𝜌</a:t>
            </a:r>
            <a:r>
              <a:rPr lang="ru-RU" dirty="0"/>
              <a:t> = 2630</a:t>
            </a:r>
            <a:r>
              <a:rPr lang="en-US" dirty="0"/>
              <a:t> kg/m</a:t>
            </a:r>
            <a:r>
              <a:rPr lang="en-US" baseline="30000" dirty="0"/>
              <a:t>3</a:t>
            </a:r>
            <a:endParaRPr lang="ru-RU" baseline="30000" dirty="0"/>
          </a:p>
          <a:p>
            <a:r>
              <a:rPr lang="ru-RU" dirty="0"/>
              <a:t>○ </a:t>
            </a:r>
            <a:r>
              <a:rPr lang="en-US" dirty="0"/>
              <a:t>comets with 𝜌</a:t>
            </a:r>
            <a:r>
              <a:rPr lang="ru-RU" dirty="0"/>
              <a:t> = </a:t>
            </a:r>
            <a:r>
              <a:rPr lang="en-US" dirty="0"/>
              <a:t>1000 kg/m</a:t>
            </a:r>
            <a:r>
              <a:rPr lang="en-US" baseline="30000" dirty="0"/>
              <a:t>3</a:t>
            </a:r>
            <a:endParaRPr lang="en-US" dirty="0"/>
          </a:p>
        </p:txBody>
      </p:sp>
      <p:sp>
        <p:nvSpPr>
          <p:cNvPr id="2" name="TextBox 1"/>
          <p:cNvSpPr txBox="1"/>
          <p:nvPr/>
        </p:nvSpPr>
        <p:spPr>
          <a:xfrm>
            <a:off x="7788116" y="3869500"/>
            <a:ext cx="3384332" cy="1477328"/>
          </a:xfrm>
          <a:prstGeom prst="rect">
            <a:avLst/>
          </a:prstGeom>
          <a:noFill/>
        </p:spPr>
        <p:txBody>
          <a:bodyPr wrap="square" rtlCol="0">
            <a:spAutoFit/>
          </a:bodyPr>
          <a:lstStyle/>
          <a:p>
            <a:r>
              <a:rPr lang="en-US" dirty="0"/>
              <a:t>𝜌</a:t>
            </a:r>
            <a:r>
              <a:rPr lang="ru-RU" dirty="0"/>
              <a:t> =</a:t>
            </a:r>
            <a:r>
              <a:rPr lang="en-US" dirty="0"/>
              <a:t> 1000, 2630, 3000 kg/m</a:t>
            </a:r>
            <a:r>
              <a:rPr lang="en-US" baseline="30000" dirty="0"/>
              <a:t>3</a:t>
            </a:r>
            <a:endParaRPr lang="en-US" dirty="0"/>
          </a:p>
          <a:p>
            <a:r>
              <a:rPr lang="en-US" dirty="0"/>
              <a:t>19 ≤ D ≤ 3000 m</a:t>
            </a:r>
            <a:endParaRPr lang="ru-RU" dirty="0"/>
          </a:p>
          <a:p>
            <a:r>
              <a:rPr lang="en-US" dirty="0"/>
              <a:t>15° ≤ </a:t>
            </a:r>
            <a:r>
              <a:rPr lang="el-GR" dirty="0"/>
              <a:t>α</a:t>
            </a:r>
            <a:r>
              <a:rPr lang="en-US" dirty="0"/>
              <a:t> ≤ 90 °</a:t>
            </a:r>
          </a:p>
          <a:p>
            <a:r>
              <a:rPr lang="en-US" dirty="0"/>
              <a:t>11 ≤ V ≤ 70 km</a:t>
            </a:r>
            <a:r>
              <a:rPr lang="ru-RU" dirty="0"/>
              <a:t>/</a:t>
            </a:r>
            <a:r>
              <a:rPr lang="en-US" dirty="0"/>
              <a:t>s</a:t>
            </a:r>
            <a:endParaRPr lang="ru-RU" dirty="0"/>
          </a:p>
          <a:p>
            <a:endParaRPr lang="en-US" dirty="0"/>
          </a:p>
        </p:txBody>
      </p:sp>
      <p:sp>
        <p:nvSpPr>
          <p:cNvPr id="8" name="TextBox 7"/>
          <p:cNvSpPr txBox="1"/>
          <p:nvPr/>
        </p:nvSpPr>
        <p:spPr>
          <a:xfrm>
            <a:off x="291402" y="70913"/>
            <a:ext cx="11545555" cy="584775"/>
          </a:xfrm>
          <a:prstGeom prst="rect">
            <a:avLst/>
          </a:prstGeom>
          <a:solidFill>
            <a:schemeClr val="bg1"/>
          </a:solidFill>
        </p:spPr>
        <p:txBody>
          <a:bodyPr wrap="square" rtlCol="0">
            <a:spAutoFit/>
          </a:bodyPr>
          <a:lstStyle/>
          <a:p>
            <a:pPr algn="ctr"/>
            <a:r>
              <a:rPr lang="en-US" sz="3200" dirty="0">
                <a:solidFill>
                  <a:srgbClr val="C00000"/>
                </a:solidFill>
              </a:rPr>
              <a:t>Simulated impact variants</a:t>
            </a:r>
          </a:p>
        </p:txBody>
      </p:sp>
      <p:sp>
        <p:nvSpPr>
          <p:cNvPr id="3" name="Slide Number Placeholder 2">
            <a:extLst>
              <a:ext uri="{FF2B5EF4-FFF2-40B4-BE49-F238E27FC236}">
                <a16:creationId xmlns:a16="http://schemas.microsoft.com/office/drawing/2014/main" id="{BF769BB3-D2DB-4D79-946C-D2828FA330EB}"/>
              </a:ext>
            </a:extLst>
          </p:cNvPr>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2851074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AE774D-0ED4-4566-92FE-0C80482F0DF8}"/>
              </a:ext>
            </a:extLst>
          </p:cNvPr>
          <p:cNvSpPr>
            <a:spLocks noGrp="1"/>
          </p:cNvSpPr>
          <p:nvPr>
            <p:ph type="sldNum" sz="quarter" idx="4294967295"/>
          </p:nvPr>
        </p:nvSpPr>
        <p:spPr/>
        <p:txBody>
          <a:bodyPr/>
          <a:lstStyle/>
          <a:p>
            <a:fld id="{6D22F896-40B5-4ADD-8801-0D06FADFA095}" type="slidenum">
              <a:rPr lang="en-US" smtClean="0"/>
              <a:t>29</a:t>
            </a:fld>
            <a:endParaRPr lang="en-US" dirty="0"/>
          </a:p>
        </p:txBody>
      </p:sp>
      <p:sp>
        <p:nvSpPr>
          <p:cNvPr id="3" name="Rectangle 2"/>
          <p:cNvSpPr/>
          <p:nvPr/>
        </p:nvSpPr>
        <p:spPr>
          <a:xfrm>
            <a:off x="0" y="0"/>
            <a:ext cx="12191999" cy="523220"/>
          </a:xfrm>
          <a:prstGeom prst="rect">
            <a:avLst/>
          </a:prstGeom>
        </p:spPr>
        <p:txBody>
          <a:bodyPr wrap="square">
            <a:spAutoFit/>
          </a:bodyPr>
          <a:lstStyle/>
          <a:p>
            <a:pPr lvl="0" algn="ctr"/>
            <a:r>
              <a:rPr lang="ru-RU" sz="2800" b="1" dirty="0">
                <a:solidFill>
                  <a:srgbClr val="FF0066"/>
                </a:solidFill>
                <a:latin typeface="Calibri" panose="020F0502020204030204" pitchFamily="34" charset="0"/>
                <a:cs typeface="Calibri" panose="020F0502020204030204" pitchFamily="34" charset="0"/>
              </a:rPr>
              <a:t>СЕЙСМИЧЕСКИЙ ЭФФЕКТ</a:t>
            </a:r>
            <a:endParaRPr lang="en-US" sz="2800" b="1" dirty="0">
              <a:solidFill>
                <a:srgbClr val="FF0066"/>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7631956" y="3751357"/>
            <a:ext cx="3598850" cy="2576509"/>
          </a:xfrm>
          <a:prstGeom prst="rect">
            <a:avLst/>
          </a:prstGeom>
        </p:spPr>
      </p:pic>
      <p:sp>
        <p:nvSpPr>
          <p:cNvPr id="10" name="TextBox 9"/>
          <p:cNvSpPr txBox="1"/>
          <p:nvPr/>
        </p:nvSpPr>
        <p:spPr>
          <a:xfrm>
            <a:off x="5505451" y="5878340"/>
            <a:ext cx="4146926" cy="646331"/>
          </a:xfrm>
          <a:prstGeom prst="rect">
            <a:avLst/>
          </a:prstGeom>
          <a:noFill/>
        </p:spPr>
        <p:txBody>
          <a:bodyPr wrap="square" rtlCol="0">
            <a:spAutoFit/>
          </a:bodyPr>
          <a:lstStyle/>
          <a:p>
            <a:r>
              <a:rPr lang="ru-RU" dirty="0"/>
              <a:t>Челябинское событие</a:t>
            </a:r>
            <a:r>
              <a:rPr lang="en-US" dirty="0"/>
              <a:t>: M~3.7-4           </a:t>
            </a:r>
            <a:r>
              <a:rPr lang="ru-RU" dirty="0"/>
              <a:t>Тунгусское событие</a:t>
            </a:r>
            <a:r>
              <a:rPr lang="en-US" dirty="0"/>
              <a:t>: M~4.8-5.2</a:t>
            </a:r>
          </a:p>
        </p:txBody>
      </p:sp>
      <p:sp>
        <p:nvSpPr>
          <p:cNvPr id="11" name="Rectangle 10"/>
          <p:cNvSpPr/>
          <p:nvPr/>
        </p:nvSpPr>
        <p:spPr>
          <a:xfrm>
            <a:off x="7366376" y="3092485"/>
            <a:ext cx="4572000" cy="584775"/>
          </a:xfrm>
          <a:prstGeom prst="rect">
            <a:avLst/>
          </a:prstGeom>
        </p:spPr>
        <p:txBody>
          <a:bodyPr>
            <a:spAutoFit/>
          </a:bodyPr>
          <a:lstStyle/>
          <a:p>
            <a:r>
              <a:rPr lang="ru-RU" sz="1600" dirty="0"/>
              <a:t>Катастрофические разрушения при </a:t>
            </a:r>
          </a:p>
          <a:p>
            <a:r>
              <a:rPr lang="en-US" sz="1600" dirty="0"/>
              <a:t>PGV&gt;100 </a:t>
            </a:r>
            <a:r>
              <a:rPr lang="ru-RU" sz="1600" dirty="0"/>
              <a:t>см</a:t>
            </a:r>
            <a:r>
              <a:rPr lang="en-US" sz="1600" dirty="0"/>
              <a:t>/</a:t>
            </a:r>
            <a:r>
              <a:rPr lang="ru-RU" sz="1600" dirty="0"/>
              <a:t>с</a:t>
            </a:r>
            <a:endParaRPr lang="en-US" sz="1600" dirty="0"/>
          </a:p>
        </p:txBody>
      </p:sp>
      <p:pic>
        <p:nvPicPr>
          <p:cNvPr id="4" name="Picture 3"/>
          <p:cNvPicPr>
            <a:picLocks noChangeAspect="1"/>
          </p:cNvPicPr>
          <p:nvPr/>
        </p:nvPicPr>
        <p:blipFill>
          <a:blip r:embed="rId4"/>
          <a:stretch>
            <a:fillRect/>
          </a:stretch>
        </p:blipFill>
        <p:spPr>
          <a:xfrm>
            <a:off x="7366376" y="619812"/>
            <a:ext cx="4254116" cy="2524668"/>
          </a:xfrm>
          <a:prstGeom prst="rect">
            <a:avLst/>
          </a:prstGeom>
        </p:spPr>
      </p:pic>
      <p:sp>
        <p:nvSpPr>
          <p:cNvPr id="13" name="Заголовок 1">
            <a:extLst>
              <a:ext uri="{FF2B5EF4-FFF2-40B4-BE49-F238E27FC236}">
                <a16:creationId xmlns:a16="http://schemas.microsoft.com/office/drawing/2014/main" id="{1FB92ADB-D7D5-4791-9B89-6F2458AF32EC}"/>
              </a:ext>
            </a:extLst>
          </p:cNvPr>
          <p:cNvSpPr txBox="1">
            <a:spLocks/>
          </p:cNvSpPr>
          <p:nvPr/>
        </p:nvSpPr>
        <p:spPr>
          <a:xfrm>
            <a:off x="1335522" y="878198"/>
            <a:ext cx="4311747" cy="298890"/>
          </a:xfrm>
          <a:prstGeom prst="rect">
            <a:avLst/>
          </a:prstGeom>
          <a:solidFill>
            <a:schemeClr val="bg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0070C0"/>
                </a:solidFill>
                <a:latin typeface="+mn-lt"/>
              </a:rPr>
              <a:t>http://AsteroidHazard.pro</a:t>
            </a:r>
          </a:p>
        </p:txBody>
      </p:sp>
      <p:pic>
        <p:nvPicPr>
          <p:cNvPr id="6" name="Picture 5">
            <a:extLst>
              <a:ext uri="{FF2B5EF4-FFF2-40B4-BE49-F238E27FC236}">
                <a16:creationId xmlns:a16="http://schemas.microsoft.com/office/drawing/2014/main" id="{209E2160-E8B9-404B-A138-89C9E70E2887}"/>
              </a:ext>
            </a:extLst>
          </p:cNvPr>
          <p:cNvPicPr>
            <a:picLocks noChangeAspect="1"/>
          </p:cNvPicPr>
          <p:nvPr/>
        </p:nvPicPr>
        <p:blipFill>
          <a:blip r:embed="rId5"/>
          <a:stretch>
            <a:fillRect/>
          </a:stretch>
        </p:blipFill>
        <p:spPr>
          <a:xfrm>
            <a:off x="507504" y="1847586"/>
            <a:ext cx="5967785" cy="3482666"/>
          </a:xfrm>
          <a:prstGeom prst="rect">
            <a:avLst/>
          </a:prstGeom>
        </p:spPr>
      </p:pic>
      <p:sp>
        <p:nvSpPr>
          <p:cNvPr id="14" name="Rectangle 13">
            <a:extLst>
              <a:ext uri="{FF2B5EF4-FFF2-40B4-BE49-F238E27FC236}">
                <a16:creationId xmlns:a16="http://schemas.microsoft.com/office/drawing/2014/main" id="{795253F3-B17F-4AE4-BDA1-1C3254C622AC}"/>
              </a:ext>
            </a:extLst>
          </p:cNvPr>
          <p:cNvSpPr/>
          <p:nvPr/>
        </p:nvSpPr>
        <p:spPr>
          <a:xfrm>
            <a:off x="335281" y="1205662"/>
            <a:ext cx="6356064" cy="584775"/>
          </a:xfrm>
          <a:prstGeom prst="rect">
            <a:avLst/>
          </a:prstGeom>
          <a:solidFill>
            <a:srgbClr val="3F51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14">
            <a:extLst>
              <a:ext uri="{FF2B5EF4-FFF2-40B4-BE49-F238E27FC236}">
                <a16:creationId xmlns:a16="http://schemas.microsoft.com/office/drawing/2014/main" id="{B7482D3C-B181-40B5-9037-AF6A4A4DB033}"/>
              </a:ext>
            </a:extLst>
          </p:cNvPr>
          <p:cNvPicPr>
            <a:picLocks noChangeAspect="1"/>
          </p:cNvPicPr>
          <p:nvPr/>
        </p:nvPicPr>
        <p:blipFill>
          <a:blip r:embed="rId6"/>
          <a:stretch>
            <a:fillRect/>
          </a:stretch>
        </p:blipFill>
        <p:spPr>
          <a:xfrm>
            <a:off x="616267" y="1269449"/>
            <a:ext cx="2409825" cy="457200"/>
          </a:xfrm>
          <a:prstGeom prst="rect">
            <a:avLst/>
          </a:prstGeom>
        </p:spPr>
      </p:pic>
    </p:spTree>
    <p:extLst>
      <p:ext uri="{BB962C8B-B14F-4D97-AF65-F5344CB8AC3E}">
        <p14:creationId xmlns:p14="http://schemas.microsoft.com/office/powerpoint/2010/main" val="2661802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2DF943-CFE1-4618-A3AB-BC895AA1D4A4}"/>
              </a:ext>
            </a:extLst>
          </p:cNvPr>
          <p:cNvSpPr/>
          <p:nvPr/>
        </p:nvSpPr>
        <p:spPr>
          <a:xfrm>
            <a:off x="3968" y="6054725"/>
            <a:ext cx="12188032" cy="803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2394958" y="5259387"/>
            <a:ext cx="6962348" cy="1200329"/>
          </a:xfrm>
          <a:prstGeom prst="rect">
            <a:avLst/>
          </a:prstGeom>
        </p:spPr>
        <p:txBody>
          <a:bodyPr wrap="square">
            <a:spAutoFit/>
          </a:bodyPr>
          <a:lstStyle/>
          <a:p>
            <a:pPr algn="ctr"/>
            <a:r>
              <a:rPr lang="en-US" dirty="0">
                <a:solidFill>
                  <a:srgbClr val="000000"/>
                </a:solidFill>
                <a:latin typeface="Calibri" panose="020F0502020204030204" pitchFamily="34" charset="0"/>
              </a:rPr>
              <a:t>***</a:t>
            </a:r>
          </a:p>
          <a:p>
            <a:pPr marL="342900" marR="0" algn="ctr">
              <a:spcBef>
                <a:spcPts val="0"/>
              </a:spcBef>
              <a:spcAft>
                <a:spcPts val="0"/>
              </a:spcAft>
            </a:pPr>
            <a:r>
              <a:rPr lang="ru-RU" sz="1800" dirty="0">
                <a:effectLst/>
                <a:latin typeface="Calibri" panose="020F0502020204030204" pitchFamily="34" charset="0"/>
              </a:rPr>
              <a:t>Основная цель - разработать инструмент, который прост в использовании и будет давать хорошую быструю оценку всех опасных эффектов от крупных метеороидов.</a:t>
            </a:r>
          </a:p>
        </p:txBody>
      </p:sp>
      <p:grpSp>
        <p:nvGrpSpPr>
          <p:cNvPr id="26" name="Group 79">
            <a:extLst>
              <a:ext uri="{FF2B5EF4-FFF2-40B4-BE49-F238E27FC236}">
                <a16:creationId xmlns:a16="http://schemas.microsoft.com/office/drawing/2014/main" id="{29AE3736-F9F1-4B2C-AED7-6B52B7A08C95}"/>
              </a:ext>
            </a:extLst>
          </p:cNvPr>
          <p:cNvGrpSpPr/>
          <p:nvPr/>
        </p:nvGrpSpPr>
        <p:grpSpPr>
          <a:xfrm>
            <a:off x="-427833" y="4762"/>
            <a:ext cx="12584114" cy="6853238"/>
            <a:chOff x="-417513" y="0"/>
            <a:chExt cx="12584114" cy="6853238"/>
          </a:xfrm>
        </p:grpSpPr>
        <p:sp>
          <p:nvSpPr>
            <p:cNvPr id="27" name="Freeform 5">
              <a:extLst>
                <a:ext uri="{FF2B5EF4-FFF2-40B4-BE49-F238E27FC236}">
                  <a16:creationId xmlns:a16="http://schemas.microsoft.com/office/drawing/2014/main" id="{A42CE4DD-0369-4E15-BD5E-53DB54A6C1DD}"/>
                </a:ext>
              </a:extLst>
            </p:cNvPr>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6">
              <a:extLst>
                <a:ext uri="{FF2B5EF4-FFF2-40B4-BE49-F238E27FC236}">
                  <a16:creationId xmlns:a16="http://schemas.microsoft.com/office/drawing/2014/main" id="{A4FD517C-0702-47BE-BEE9-863A3B798305}"/>
                </a:ext>
              </a:extLst>
            </p:cNvPr>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7">
              <a:extLst>
                <a:ext uri="{FF2B5EF4-FFF2-40B4-BE49-F238E27FC236}">
                  <a16:creationId xmlns:a16="http://schemas.microsoft.com/office/drawing/2014/main" id="{005B56D1-DB7D-43D2-9ACE-FAA7AD1B7399}"/>
                </a:ext>
              </a:extLst>
            </p:cNvPr>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8">
              <a:extLst>
                <a:ext uri="{FF2B5EF4-FFF2-40B4-BE49-F238E27FC236}">
                  <a16:creationId xmlns:a16="http://schemas.microsoft.com/office/drawing/2014/main" id="{3D761C8D-94C4-4194-8A9C-9903FFAB9EB4}"/>
                </a:ext>
              </a:extLst>
            </p:cNvPr>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9">
              <a:extLst>
                <a:ext uri="{FF2B5EF4-FFF2-40B4-BE49-F238E27FC236}">
                  <a16:creationId xmlns:a16="http://schemas.microsoft.com/office/drawing/2014/main" id="{442E5453-030E-4E5C-9D68-FB8BB400A3E0}"/>
                </a:ext>
              </a:extLst>
            </p:cNvPr>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2" name="Freeform 10">
              <a:extLst>
                <a:ext uri="{FF2B5EF4-FFF2-40B4-BE49-F238E27FC236}">
                  <a16:creationId xmlns:a16="http://schemas.microsoft.com/office/drawing/2014/main" id="{733686D2-BBE7-4D9A-B937-ABD975426201}"/>
                </a:ext>
              </a:extLst>
            </p:cNvPr>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11">
              <a:extLst>
                <a:ext uri="{FF2B5EF4-FFF2-40B4-BE49-F238E27FC236}">
                  <a16:creationId xmlns:a16="http://schemas.microsoft.com/office/drawing/2014/main" id="{B0A008AF-66E6-413D-A297-DE55D003A4E6}"/>
                </a:ext>
              </a:extLst>
            </p:cNvPr>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2">
              <a:extLst>
                <a:ext uri="{FF2B5EF4-FFF2-40B4-BE49-F238E27FC236}">
                  <a16:creationId xmlns:a16="http://schemas.microsoft.com/office/drawing/2014/main" id="{1DDFF02D-68F3-4E7B-A7B8-C4D4892477CB}"/>
                </a:ext>
              </a:extLst>
            </p:cNvPr>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13">
              <a:extLst>
                <a:ext uri="{FF2B5EF4-FFF2-40B4-BE49-F238E27FC236}">
                  <a16:creationId xmlns:a16="http://schemas.microsoft.com/office/drawing/2014/main" id="{D22BA4E7-6660-4D3C-BBD4-B19B2CB108B4}"/>
                </a:ext>
              </a:extLst>
            </p:cNvPr>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14">
              <a:extLst>
                <a:ext uri="{FF2B5EF4-FFF2-40B4-BE49-F238E27FC236}">
                  <a16:creationId xmlns:a16="http://schemas.microsoft.com/office/drawing/2014/main" id="{466BA9EE-4562-47E4-A768-B082CCD57BD0}"/>
                </a:ext>
              </a:extLst>
            </p:cNvPr>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15">
              <a:extLst>
                <a:ext uri="{FF2B5EF4-FFF2-40B4-BE49-F238E27FC236}">
                  <a16:creationId xmlns:a16="http://schemas.microsoft.com/office/drawing/2014/main" id="{B9774FF7-692E-445A-9569-A057E3CB37E5}"/>
                </a:ext>
              </a:extLst>
            </p:cNvPr>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6">
              <a:extLst>
                <a:ext uri="{FF2B5EF4-FFF2-40B4-BE49-F238E27FC236}">
                  <a16:creationId xmlns:a16="http://schemas.microsoft.com/office/drawing/2014/main" id="{F8765BBB-6EEA-4B91-B07D-2E169730E885}"/>
                </a:ext>
              </a:extLst>
            </p:cNvPr>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7">
              <a:extLst>
                <a:ext uri="{FF2B5EF4-FFF2-40B4-BE49-F238E27FC236}">
                  <a16:creationId xmlns:a16="http://schemas.microsoft.com/office/drawing/2014/main" id="{8D843254-B174-4F8F-80B2-CA5D493DE22E}"/>
                </a:ext>
              </a:extLst>
            </p:cNvPr>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18">
              <a:extLst>
                <a:ext uri="{FF2B5EF4-FFF2-40B4-BE49-F238E27FC236}">
                  <a16:creationId xmlns:a16="http://schemas.microsoft.com/office/drawing/2014/main" id="{F4C085C3-D8CA-466B-A461-951222F324F5}"/>
                </a:ext>
              </a:extLst>
            </p:cNvPr>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9">
              <a:extLst>
                <a:ext uri="{FF2B5EF4-FFF2-40B4-BE49-F238E27FC236}">
                  <a16:creationId xmlns:a16="http://schemas.microsoft.com/office/drawing/2014/main" id="{33732853-7B21-4800-81B1-211A866D0B7B}"/>
                </a:ext>
              </a:extLst>
            </p:cNvPr>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20">
              <a:extLst>
                <a:ext uri="{FF2B5EF4-FFF2-40B4-BE49-F238E27FC236}">
                  <a16:creationId xmlns:a16="http://schemas.microsoft.com/office/drawing/2014/main" id="{6CBCA2BE-D285-451A-9376-AF6729E7EA8E}"/>
                </a:ext>
              </a:extLst>
            </p:cNvPr>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3" name="Freeform 21">
              <a:extLst>
                <a:ext uri="{FF2B5EF4-FFF2-40B4-BE49-F238E27FC236}">
                  <a16:creationId xmlns:a16="http://schemas.microsoft.com/office/drawing/2014/main" id="{06D76A6B-C3F1-4628-ADCC-83C12F3D3B24}"/>
                </a:ext>
              </a:extLst>
            </p:cNvPr>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44" name="Freeform 22">
              <a:extLst>
                <a:ext uri="{FF2B5EF4-FFF2-40B4-BE49-F238E27FC236}">
                  <a16:creationId xmlns:a16="http://schemas.microsoft.com/office/drawing/2014/main" id="{49D023F7-FFAA-4005-B4AD-5C42F500A043}"/>
                </a:ext>
              </a:extLst>
            </p:cNvPr>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23">
              <a:extLst>
                <a:ext uri="{FF2B5EF4-FFF2-40B4-BE49-F238E27FC236}">
                  <a16:creationId xmlns:a16="http://schemas.microsoft.com/office/drawing/2014/main" id="{022EC1AF-A4A5-4ABA-B847-6FDBC30BFB88}"/>
                </a:ext>
              </a:extLst>
            </p:cNvPr>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24">
              <a:extLst>
                <a:ext uri="{FF2B5EF4-FFF2-40B4-BE49-F238E27FC236}">
                  <a16:creationId xmlns:a16="http://schemas.microsoft.com/office/drawing/2014/main" id="{48C77FED-8787-402C-AF0F-9A175CFB1A69}"/>
                </a:ext>
              </a:extLst>
            </p:cNvPr>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25">
              <a:extLst>
                <a:ext uri="{FF2B5EF4-FFF2-40B4-BE49-F238E27FC236}">
                  <a16:creationId xmlns:a16="http://schemas.microsoft.com/office/drawing/2014/main" id="{F7C69E53-7E70-418C-9DC8-3F21A2BA31C5}"/>
                </a:ext>
              </a:extLst>
            </p:cNvPr>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48" name="Picture Placeholder 9">
            <a:extLst>
              <a:ext uri="{FF2B5EF4-FFF2-40B4-BE49-F238E27FC236}">
                <a16:creationId xmlns:a16="http://schemas.microsoft.com/office/drawing/2014/main" id="{B0C9D93F-2581-4CBA-A7A5-83AD65EFDC22}"/>
              </a:ext>
            </a:extLst>
          </p:cNvPr>
          <p:cNvPicPr>
            <a:picLocks noChangeAspect="1"/>
          </p:cNvPicPr>
          <p:nvPr/>
        </p:nvPicPr>
        <p:blipFill rotWithShape="1">
          <a:blip r:embed="rId3"/>
          <a:srcRect l="33946" t="20831" r="6981" b="4213"/>
          <a:stretch/>
        </p:blipFill>
        <p:spPr>
          <a:xfrm>
            <a:off x="8050792" y="3347757"/>
            <a:ext cx="4141208" cy="3503167"/>
          </a:xfrm>
          <a:prstGeom prst="rect">
            <a:avLst/>
          </a:prstGeom>
        </p:spPr>
      </p:pic>
      <p:sp>
        <p:nvSpPr>
          <p:cNvPr id="2" name="Заголовок 1"/>
          <p:cNvSpPr>
            <a:spLocks noGrp="1"/>
          </p:cNvSpPr>
          <p:nvPr>
            <p:ph type="title"/>
          </p:nvPr>
        </p:nvSpPr>
        <p:spPr>
          <a:xfrm>
            <a:off x="246855" y="365125"/>
            <a:ext cx="11106945" cy="547688"/>
          </a:xfrm>
        </p:spPr>
        <p:txBody>
          <a:bodyPr>
            <a:normAutofit fontScale="90000"/>
          </a:bodyPr>
          <a:lstStyle/>
          <a:p>
            <a:r>
              <a:rPr lang="ru-RU" sz="4000" dirty="0">
                <a:solidFill>
                  <a:srgbClr val="C00000"/>
                </a:solidFill>
              </a:rPr>
              <a:t>Мотивация</a:t>
            </a:r>
            <a:endParaRPr lang="ru-RU" sz="5400" dirty="0">
              <a:solidFill>
                <a:srgbClr val="C00000"/>
              </a:solidFill>
            </a:endParaRPr>
          </a:p>
        </p:txBody>
      </p:sp>
      <p:pic>
        <p:nvPicPr>
          <p:cNvPr id="5" name="Picture 4">
            <a:extLst>
              <a:ext uri="{FF2B5EF4-FFF2-40B4-BE49-F238E27FC236}">
                <a16:creationId xmlns:a16="http://schemas.microsoft.com/office/drawing/2014/main" id="{EFCFED0B-43D5-45A8-89F4-CEAE3FC48B02}"/>
              </a:ext>
            </a:extLst>
          </p:cNvPr>
          <p:cNvPicPr>
            <a:picLocks noChangeAspect="1"/>
          </p:cNvPicPr>
          <p:nvPr/>
        </p:nvPicPr>
        <p:blipFill>
          <a:blip r:embed="rId4"/>
          <a:stretch>
            <a:fillRect/>
          </a:stretch>
        </p:blipFill>
        <p:spPr>
          <a:xfrm>
            <a:off x="104775" y="295275"/>
            <a:ext cx="11982450" cy="6267450"/>
          </a:xfrm>
          <a:prstGeom prst="rect">
            <a:avLst/>
          </a:prstGeom>
        </p:spPr>
      </p:pic>
    </p:spTree>
    <p:extLst>
      <p:ext uri="{BB962C8B-B14F-4D97-AF65-F5344CB8AC3E}">
        <p14:creationId xmlns:p14="http://schemas.microsoft.com/office/powerpoint/2010/main" val="1688022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14B1A-798F-4249-BBC4-4CC3E142553A}"/>
              </a:ext>
            </a:extLst>
          </p:cNvPr>
          <p:cNvSpPr>
            <a:spLocks noGrp="1"/>
          </p:cNvSpPr>
          <p:nvPr>
            <p:ph type="sldNum" sz="quarter" idx="12"/>
          </p:nvPr>
        </p:nvSpPr>
        <p:spPr/>
        <p:txBody>
          <a:bodyPr/>
          <a:lstStyle/>
          <a:p>
            <a:fld id="{6D22F896-40B5-4ADD-8801-0D06FADFA095}" type="slidenum">
              <a:rPr lang="en-US" smtClean="0"/>
              <a:t>30</a:t>
            </a:fld>
            <a:endParaRPr lang="en-US" dirty="0"/>
          </a:p>
        </p:txBody>
      </p:sp>
      <mc:AlternateContent xmlns:mc="http://schemas.openxmlformats.org/markup-compatibility/2006" xmlns:a14="http://schemas.microsoft.com/office/drawing/2010/main">
        <mc:Choice Requires="a14">
          <p:sp>
            <p:nvSpPr>
              <p:cNvPr id="3" name="Прямоугольник 7">
                <a:extLst>
                  <a:ext uri="{FF2B5EF4-FFF2-40B4-BE49-F238E27FC236}">
                    <a16:creationId xmlns:a16="http://schemas.microsoft.com/office/drawing/2014/main" id="{1B2BF3D9-6B2E-4057-8A62-E62DFBD40A4A}"/>
                  </a:ext>
                </a:extLst>
              </p:cNvPr>
              <p:cNvSpPr/>
              <p:nvPr/>
            </p:nvSpPr>
            <p:spPr>
              <a:xfrm>
                <a:off x="1976300" y="908215"/>
                <a:ext cx="3822521" cy="8345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𝑝</m:t>
                      </m:r>
                      <m:r>
                        <a:rPr lang="en-US" i="0">
                          <a:latin typeface="Cambria Math" panose="02040503050406030204" pitchFamily="18" charset="0"/>
                        </a:rPr>
                        <m:t>=</m:t>
                      </m:r>
                      <m:f>
                        <m:fPr>
                          <m:ctrlPr>
                            <a:rPr lang="en-US" i="1" smtClean="0">
                              <a:latin typeface="Cambria Math" panose="02040503050406030204" pitchFamily="18" charset="0"/>
                            </a:rPr>
                          </m:ctrlPr>
                        </m:fPr>
                        <m:num>
                          <m:r>
                            <a:rPr lang="en-US" i="1">
                              <a:latin typeface="Cambria Math" panose="02040503050406030204" pitchFamily="18" charset="0"/>
                            </a:rPr>
                            <m:t>𝑐𝑜𝑛𝑠𝑡</m:t>
                          </m:r>
                          <m:r>
                            <a:rPr lang="en-US" i="1">
                              <a:latin typeface="Cambria Math" panose="02040503050406030204" pitchFamily="18" charset="0"/>
                            </a:rPr>
                            <m:t>∗</m:t>
                          </m:r>
                          <m:r>
                            <a:rPr lang="en-US" i="1">
                              <a:latin typeface="Cambria Math" panose="02040503050406030204" pitchFamily="18" charset="0"/>
                            </a:rPr>
                            <m:t>𝑒𝑙</m:t>
                          </m:r>
                          <m:r>
                            <a:rPr lang="en-US" i="1">
                              <a:latin typeface="Cambria Math" panose="02040503050406030204" pitchFamily="18" charset="0"/>
                            </a:rPr>
                            <m:t>∗</m:t>
                          </m:r>
                          <m:sSup>
                            <m:sSupPr>
                              <m:ctrlPr>
                                <a:rPr lang="en-US" i="1">
                                  <a:latin typeface="Cambria Math" panose="02040503050406030204" pitchFamily="18" charset="0"/>
                                </a:rPr>
                              </m:ctrlPr>
                            </m:sSupPr>
                            <m:e>
                              <m:sSub>
                                <m:sSubPr>
                                  <m:ctrlPr>
                                    <a:rPr lang="ru-RU"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𝑘</m:t>
                                  </m:r>
                                </m:sub>
                              </m:sSub>
                            </m:e>
                            <m:sup>
                              <m:r>
                                <a:rPr lang="ru-RU" i="1">
                                  <a:latin typeface="Cambria Math" panose="02040503050406030204" pitchFamily="18" charset="0"/>
                                </a:rPr>
                                <m:t>0.43</m:t>
                              </m:r>
                            </m:sup>
                          </m:sSup>
                        </m:num>
                        <m:den>
                          <m:sSup>
                            <m:sSupPr>
                              <m:ctrlPr>
                                <a:rPr lang="ru-RU" i="1" smtClean="0">
                                  <a:latin typeface="Cambria Math" panose="02040503050406030204" pitchFamily="18" charset="0"/>
                                </a:rPr>
                              </m:ctrlPr>
                            </m:sSupPr>
                            <m:e>
                              <m:d>
                                <m:dPr>
                                  <m:ctrlPr>
                                    <a:rPr lang="ru-RU" i="1">
                                      <a:latin typeface="Cambria Math" panose="02040503050406030204" pitchFamily="18" charset="0"/>
                                    </a:rPr>
                                  </m:ctrlPr>
                                </m:dPr>
                                <m:e>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𝑒𝑓𝑓</m:t>
                                          </m:r>
                                        </m:sub>
                                      </m:sSub>
                                    </m:e>
                                    <m:sup>
                                      <m:r>
                                        <a:rPr lang="en-US">
                                          <a:latin typeface="Cambria Math" panose="02040503050406030204" pitchFamily="18" charset="0"/>
                                        </a:rPr>
                                        <m:t>2</m:t>
                                      </m:r>
                                    </m:sup>
                                  </m:sSup>
                                  <m:r>
                                    <a:rPr lang="en-US">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𝑌</m:t>
                                              </m:r>
                                            </m:e>
                                            <m:sub>
                                              <m:r>
                                                <a:rPr lang="en-US" i="1">
                                                  <a:latin typeface="Cambria Math" panose="02040503050406030204" pitchFamily="18" charset="0"/>
                                                </a:rPr>
                                                <m:t>0</m:t>
                                              </m:r>
                                            </m:sub>
                                          </m:sSub>
                                        </m:e>
                                      </m:d>
                                    </m:e>
                                    <m:sup>
                                      <m:r>
                                        <a:rPr lang="ru-RU" i="1">
                                          <a:latin typeface="Cambria Math" panose="02040503050406030204" pitchFamily="18" charset="0"/>
                                        </a:rPr>
                                        <m:t>2</m:t>
                                      </m:r>
                                    </m:sup>
                                  </m:sSup>
                                </m:e>
                              </m:d>
                            </m:e>
                            <m:sup>
                              <m:r>
                                <a:rPr lang="ru-RU" b="0" i="1" smtClean="0">
                                  <a:latin typeface="Cambria Math" panose="02040503050406030204" pitchFamily="18" charset="0"/>
                                </a:rPr>
                                <m:t>1.46/2</m:t>
                              </m:r>
                            </m:sup>
                          </m:sSup>
                        </m:den>
                      </m:f>
                    </m:oMath>
                  </m:oMathPara>
                </a14:m>
                <a:endParaRPr lang="en-US" dirty="0"/>
              </a:p>
            </p:txBody>
          </p:sp>
        </mc:Choice>
        <mc:Fallback xmlns="">
          <p:sp>
            <p:nvSpPr>
              <p:cNvPr id="3" name="Прямоугольник 7">
                <a:extLst>
                  <a:ext uri="{FF2B5EF4-FFF2-40B4-BE49-F238E27FC236}">
                    <a16:creationId xmlns:a16="http://schemas.microsoft.com/office/drawing/2014/main" id="{1B2BF3D9-6B2E-4057-8A62-E62DFBD40A4A}"/>
                  </a:ext>
                </a:extLst>
              </p:cNvPr>
              <p:cNvSpPr>
                <a:spLocks noRot="1" noChangeAspect="1" noMove="1" noResize="1" noEditPoints="1" noAdjustHandles="1" noChangeArrowheads="1" noChangeShapeType="1" noTextEdit="1"/>
              </p:cNvSpPr>
              <p:nvPr/>
            </p:nvSpPr>
            <p:spPr>
              <a:xfrm>
                <a:off x="1976300" y="908215"/>
                <a:ext cx="3822521" cy="834524"/>
              </a:xfrm>
              <a:prstGeom prst="rect">
                <a:avLst/>
              </a:prstGeom>
              <a:blipFill>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 name="Прямоугольник 9">
                <a:extLst>
                  <a:ext uri="{FF2B5EF4-FFF2-40B4-BE49-F238E27FC236}">
                    <a16:creationId xmlns:a16="http://schemas.microsoft.com/office/drawing/2014/main" id="{838E29F6-60F0-4B86-9DA9-9E12311ED8ED}"/>
                  </a:ext>
                </a:extLst>
              </p:cNvPr>
              <p:cNvSpPr/>
              <p:nvPr/>
            </p:nvSpPr>
            <p:spPr>
              <a:xfrm>
                <a:off x="364331" y="1953452"/>
                <a:ext cx="4392283" cy="1776577"/>
              </a:xfrm>
              <a:prstGeom prst="rect">
                <a:avLst/>
              </a:prstGeom>
            </p:spPr>
            <p:txBody>
              <a:bodyPr wrap="square">
                <a:spAutoFit/>
              </a:bodyPr>
              <a:lstStyle/>
              <a:p>
                <a:r>
                  <a:rPr lang="en-US" i="1" dirty="0">
                    <a:latin typeface="Calibri" panose="020F0502020204030204" pitchFamily="34" charset="0"/>
                    <a:ea typeface="Times New Roman" panose="02020603050405020304" pitchFamily="18" charset="0"/>
                    <a:cs typeface="Times New Roman" panose="02020603050405020304" pitchFamily="18" charset="0"/>
                  </a:rPr>
                  <a:t>x, y</a:t>
                </a:r>
                <a:r>
                  <a:rPr lang="en-US" dirty="0">
                    <a:latin typeface="Calibri" panose="020F0502020204030204" pitchFamily="34" charset="0"/>
                    <a:ea typeface="Times New Roman" panose="02020603050405020304" pitchFamily="18" charset="0"/>
                    <a:cs typeface="Times New Roman" panose="02020603050405020304" pitchFamily="18" charset="0"/>
                  </a:rPr>
                  <a:t> – spatial coordinates,</a:t>
                </a:r>
              </a:p>
              <a:p>
                <a:r>
                  <a:rPr lang="en-US" i="1" dirty="0">
                    <a:latin typeface="Calibri" panose="020F0502020204030204" pitchFamily="34" charset="0"/>
                    <a:ea typeface="Times New Roman" panose="02020603050405020304" pitchFamily="18" charset="0"/>
                    <a:cs typeface="Times New Roman" panose="02020603050405020304" pitchFamily="18" charset="0"/>
                  </a:rPr>
                  <a:t>Y</a:t>
                </a:r>
                <a:r>
                  <a:rPr lang="en-US" i="1" baseline="-25000" dirty="0">
                    <a:latin typeface="Calibri" panose="020F0502020204030204" pitchFamily="34" charset="0"/>
                    <a:ea typeface="Times New Roman" panose="02020603050405020304" pitchFamily="18" charset="0"/>
                    <a:cs typeface="Times New Roman" panose="02020603050405020304" pitchFamily="18" charset="0"/>
                  </a:rPr>
                  <a:t>0</a:t>
                </a:r>
                <a:r>
                  <a:rPr lang="en-US" dirty="0">
                    <a:latin typeface="Calibri" panose="020F0502020204030204" pitchFamily="34" charset="0"/>
                    <a:ea typeface="Times New Roman" panose="02020603050405020304" pitchFamily="18" charset="0"/>
                    <a:cs typeface="Times New Roman" panose="02020603050405020304" pitchFamily="18" charset="0"/>
                  </a:rPr>
                  <a:t> – zero point of overpressure field,</a:t>
                </a:r>
              </a:p>
              <a:p>
                <a14:m>
                  <m:oMath xmlns:m="http://schemas.openxmlformats.org/officeDocument/2006/math">
                    <m:r>
                      <a:rPr lang="en-US" b="0" i="1" smtClean="0">
                        <a:latin typeface="Cambria Math" panose="02040503050406030204" pitchFamily="18" charset="0"/>
                      </a:rPr>
                      <m:t>𝑒𝑙</m:t>
                    </m:r>
                  </m:oMath>
                </a14:m>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dirty="0" err="1">
                    <a:latin typeface="Calibri" panose="020F0502020204030204" pitchFamily="34" charset="0"/>
                    <a:ea typeface="Times New Roman" panose="02020603050405020304" pitchFamily="18" charset="0"/>
                    <a:cs typeface="Times New Roman" panose="02020603050405020304" pitchFamily="18" charset="0"/>
                  </a:rPr>
                  <a:t>ellipticity</a:t>
                </a:r>
                <a:r>
                  <a:rPr lang="en-US" dirty="0">
                    <a:latin typeface="Calibri" panose="020F0502020204030204" pitchFamily="34" charset="0"/>
                    <a:ea typeface="Times New Roman" panose="02020603050405020304" pitchFamily="18" charset="0"/>
                    <a:cs typeface="Times New Roman" panose="02020603050405020304" pitchFamily="18" charset="0"/>
                  </a:rPr>
                  <a:t> parameter, </a:t>
                </a:r>
              </a:p>
              <a:p>
                <a14:m>
                  <m:oMath xmlns:m="http://schemas.openxmlformats.org/officeDocument/2006/math">
                    <m:sSub>
                      <m:sSubPr>
                        <m:ctrlPr>
                          <a:rPr lang="ru-RU"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𝑘</m:t>
                        </m:r>
                      </m:sub>
                    </m:sSub>
                  </m:oMath>
                </a14:m>
                <a:r>
                  <a:rPr lang="en-US" dirty="0">
                    <a:latin typeface="Calibri" panose="020F0502020204030204" pitchFamily="34" charset="0"/>
                    <a:ea typeface="Times New Roman" panose="02020603050405020304" pitchFamily="18" charset="0"/>
                    <a:cs typeface="Times New Roman" panose="02020603050405020304" pitchFamily="18" charset="0"/>
                  </a:rPr>
                  <a:t> – kinetic energy of the impactor in </a:t>
                </a:r>
                <a:r>
                  <a:rPr lang="en-US" dirty="0" err="1">
                    <a:latin typeface="Calibri" panose="020F0502020204030204" pitchFamily="34" charset="0"/>
                    <a:ea typeface="Times New Roman" panose="02020603050405020304" pitchFamily="18" charset="0"/>
                    <a:cs typeface="Times New Roman" panose="02020603050405020304" pitchFamily="18" charset="0"/>
                  </a:rPr>
                  <a:t>kt</a:t>
                </a:r>
                <a:r>
                  <a:rPr lang="en-US" dirty="0">
                    <a:latin typeface="Calibri" panose="020F0502020204030204" pitchFamily="34" charset="0"/>
                    <a:ea typeface="Times New Roman" panose="02020603050405020304" pitchFamily="18" charset="0"/>
                    <a:cs typeface="Times New Roman" panose="02020603050405020304" pitchFamily="18" charset="0"/>
                  </a:rPr>
                  <a:t> TNT,</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𝑒𝑓𝑓</m:t>
                        </m:r>
                      </m:sub>
                    </m:sSub>
                  </m:oMath>
                </a14:m>
                <a:r>
                  <a:rPr lang="en-US" dirty="0">
                    <a:latin typeface="Calibri" panose="020F0502020204030204" pitchFamily="34" charset="0"/>
                    <a:ea typeface="Times New Roman" panose="02020603050405020304" pitchFamily="18" charset="0"/>
                    <a:cs typeface="Times New Roman" panose="02020603050405020304" pitchFamily="18" charset="0"/>
                  </a:rPr>
                  <a:t>- effective height of point source</a:t>
                </a:r>
                <a:r>
                  <a:rPr lang="ru-RU" dirty="0">
                    <a:latin typeface="Calibri" panose="020F0502020204030204" pitchFamily="34" charset="0"/>
                    <a:ea typeface="Times New Roman" panose="02020603050405020304" pitchFamily="18" charset="0"/>
                    <a:cs typeface="Times New Roman" panose="02020603050405020304" pitchFamily="18" charset="0"/>
                  </a:rPr>
                  <a:t>,</a:t>
                </a:r>
              </a:p>
              <a:p>
                <a14:m>
                  <m:oMath xmlns:m="http://schemas.openxmlformats.org/officeDocument/2006/math">
                    <m:r>
                      <a:rPr lang="ru-RU" sz="1800" i="1" smtClean="0">
                        <a:latin typeface="Cambria Math" panose="02040503050406030204" pitchFamily="18" charset="0"/>
                      </a:rPr>
                      <m:t>𝜙</m:t>
                    </m:r>
                  </m:oMath>
                </a14:m>
                <a:r>
                  <a:rPr lang="ru-RU" dirty="0">
                    <a:latin typeface="Calibri" panose="020F0502020204030204" pitchFamily="34" charset="0"/>
                    <a:cs typeface="Times New Roman" panose="02020603050405020304" pitchFamily="18" charset="0"/>
                  </a:rPr>
                  <a:t> – </a:t>
                </a:r>
                <a:r>
                  <a:rPr lang="ru-RU" dirty="0" err="1">
                    <a:latin typeface="Calibri" panose="020F0502020204030204" pitchFamily="34" charset="0"/>
                    <a:cs typeface="Times New Roman" panose="02020603050405020304" pitchFamily="18" charset="0"/>
                  </a:rPr>
                  <a:t>arctan</a:t>
                </a:r>
                <a:r>
                  <a:rPr lang="ru-RU" dirty="0">
                    <a:latin typeface="Calibri" panose="020F0502020204030204" pitchFamily="34" charset="0"/>
                    <a:cs typeface="Times New Roman" panose="02020603050405020304" pitchFamily="18" charset="0"/>
                  </a:rPr>
                  <a:t>(</a:t>
                </a:r>
                <a:r>
                  <a:rPr lang="en-US" dirty="0">
                    <a:latin typeface="Calibri" panose="020F0502020204030204" pitchFamily="34" charset="0"/>
                    <a:cs typeface="Times New Roman" panose="02020603050405020304" pitchFamily="18" charset="0"/>
                  </a:rPr>
                  <a:t>y/x</a:t>
                </a:r>
                <a:r>
                  <a:rPr lang="ru-RU" dirty="0">
                    <a:latin typeface="Calibri" panose="020F0502020204030204" pitchFamily="34" charset="0"/>
                    <a:cs typeface="Times New Roman" panose="02020603050405020304" pitchFamily="18" charset="0"/>
                  </a:rPr>
                  <a:t>).</a:t>
                </a:r>
                <a:endParaRPr lang="en-US" dirty="0"/>
              </a:p>
            </p:txBody>
          </p:sp>
        </mc:Choice>
        <mc:Fallback xmlns="">
          <p:sp>
            <p:nvSpPr>
              <p:cNvPr id="4" name="Прямоугольник 9">
                <a:extLst>
                  <a:ext uri="{FF2B5EF4-FFF2-40B4-BE49-F238E27FC236}">
                    <a16:creationId xmlns:a16="http://schemas.microsoft.com/office/drawing/2014/main" id="{838E29F6-60F0-4B86-9DA9-9E12311ED8ED}"/>
                  </a:ext>
                </a:extLst>
              </p:cNvPr>
              <p:cNvSpPr>
                <a:spLocks noRot="1" noChangeAspect="1" noMove="1" noResize="1" noEditPoints="1" noAdjustHandles="1" noChangeArrowheads="1" noChangeShapeType="1" noTextEdit="1"/>
              </p:cNvSpPr>
              <p:nvPr/>
            </p:nvSpPr>
            <p:spPr>
              <a:xfrm>
                <a:off x="364331" y="1953452"/>
                <a:ext cx="4392283" cy="1776577"/>
              </a:xfrm>
              <a:prstGeom prst="rect">
                <a:avLst/>
              </a:prstGeom>
              <a:blipFill>
                <a:blip r:embed="rId4"/>
                <a:stretch>
                  <a:fillRect l="-1250" t="-1712" r="-556" b="-4452"/>
                </a:stretch>
              </a:blipFill>
            </p:spPr>
            <p:txBody>
              <a:bodyPr/>
              <a:lstStyle/>
              <a:p>
                <a:r>
                  <a:rPr lang="ru-RU">
                    <a:noFill/>
                  </a:rPr>
                  <a:t> </a:t>
                </a:r>
              </a:p>
            </p:txBody>
          </p:sp>
        </mc:Fallback>
      </mc:AlternateContent>
      <p:sp>
        <p:nvSpPr>
          <p:cNvPr id="5" name="TextBox 4">
            <a:extLst>
              <a:ext uri="{FF2B5EF4-FFF2-40B4-BE49-F238E27FC236}">
                <a16:creationId xmlns:a16="http://schemas.microsoft.com/office/drawing/2014/main" id="{B443756C-FE8A-42EF-A14C-99FE0C1BB971}"/>
              </a:ext>
            </a:extLst>
          </p:cNvPr>
          <p:cNvSpPr txBox="1"/>
          <p:nvPr/>
        </p:nvSpPr>
        <p:spPr>
          <a:xfrm>
            <a:off x="364331" y="112929"/>
            <a:ext cx="11501438" cy="584775"/>
          </a:xfrm>
          <a:prstGeom prst="rect">
            <a:avLst/>
          </a:prstGeom>
          <a:noFill/>
        </p:spPr>
        <p:txBody>
          <a:bodyPr wrap="square" rtlCol="0">
            <a:spAutoFit/>
          </a:bodyPr>
          <a:lstStyle/>
          <a:p>
            <a:r>
              <a:rPr lang="en-US" sz="3200" dirty="0">
                <a:solidFill>
                  <a:srgbClr val="C00000"/>
                </a:solidFill>
              </a:rPr>
              <a:t>Scaling relation for overpressure</a:t>
            </a:r>
            <a:endParaRPr lang="ru-RU" sz="1600" dirty="0">
              <a:solidFill>
                <a:srgbClr val="C00000"/>
              </a:solidFill>
            </a:endParaRPr>
          </a:p>
        </p:txBody>
      </p:sp>
      <mc:AlternateContent xmlns:mc="http://schemas.openxmlformats.org/markup-compatibility/2006" xmlns:a14="http://schemas.microsoft.com/office/drawing/2010/main">
        <mc:Choice Requires="a14">
          <p:sp>
            <p:nvSpPr>
              <p:cNvPr id="6" name="Прямоугольник 2">
                <a:extLst>
                  <a:ext uri="{FF2B5EF4-FFF2-40B4-BE49-F238E27FC236}">
                    <a16:creationId xmlns:a16="http://schemas.microsoft.com/office/drawing/2014/main" id="{42AF068C-4CAA-4486-B9ED-EFA4579E600A}"/>
                  </a:ext>
                </a:extLst>
              </p:cNvPr>
              <p:cNvSpPr/>
              <p:nvPr/>
            </p:nvSpPr>
            <p:spPr>
              <a:xfrm>
                <a:off x="6400816" y="3613109"/>
                <a:ext cx="5117673" cy="161787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ru-RU" i="1" smtClean="0">
                          <a:latin typeface="Cambria Math" panose="02040503050406030204" pitchFamily="18" charset="0"/>
                        </a:rPr>
                        <m:t>𝑒𝑙</m:t>
                      </m:r>
                      <m:d>
                        <m:dPr>
                          <m:ctrlPr>
                            <a:rPr lang="ru-RU" i="1" smtClean="0">
                              <a:latin typeface="Cambria Math" panose="02040503050406030204" pitchFamily="18" charset="0"/>
                            </a:rPr>
                          </m:ctrlPr>
                        </m:dPr>
                        <m:e>
                          <m:r>
                            <a:rPr lang="ru-RU" i="1">
                              <a:latin typeface="Cambria Math" panose="02040503050406030204" pitchFamily="18" charset="0"/>
                            </a:rPr>
                            <m:t>𝜙</m:t>
                          </m:r>
                          <m:r>
                            <a:rPr lang="en-US" b="0" i="1" smtClean="0">
                              <a:latin typeface="Cambria Math" panose="02040503050406030204" pitchFamily="18" charset="0"/>
                            </a:rPr>
                            <m:t>,…</m:t>
                          </m:r>
                        </m:e>
                      </m:d>
                      <m:r>
                        <a:rPr lang="ru-RU" i="0">
                          <a:latin typeface="Cambria Math" panose="02040503050406030204" pitchFamily="18" charset="0"/>
                        </a:rPr>
                        <m:t>=</m:t>
                      </m:r>
                      <m:d>
                        <m:dPr>
                          <m:begChr m:val="{"/>
                          <m:endChr m:val=""/>
                          <m:ctrlPr>
                            <a:rPr lang="ru-RU" i="1" smtClean="0">
                              <a:latin typeface="Cambria Math" panose="02040503050406030204" pitchFamily="18" charset="0"/>
                            </a:rPr>
                          </m:ctrlPr>
                        </m:dPr>
                        <m:e>
                          <m:eqArr>
                            <m:eqArrPr>
                              <m:ctrlPr>
                                <a:rPr lang="ru-RU" i="1" smtClean="0">
                                  <a:latin typeface="Cambria Math" panose="02040503050406030204" pitchFamily="18" charset="0"/>
                                </a:rPr>
                              </m:ctrlPr>
                            </m:eqArrPr>
                            <m:e>
                              <m:f>
                                <m:fPr>
                                  <m:ctrlPr>
                                    <a:rPr lang="ru-RU" sz="1400" i="1">
                                      <a:latin typeface="Cambria Math" panose="02040503050406030204" pitchFamily="18" charset="0"/>
                                    </a:rPr>
                                  </m:ctrlPr>
                                </m:fPr>
                                <m:num>
                                  <m:r>
                                    <a:rPr lang="en-US" sz="1400" i="1">
                                      <a:latin typeface="Cambria Math" panose="02040503050406030204" pitchFamily="18" charset="0"/>
                                    </a:rPr>
                                    <m:t>𝑛</m:t>
                                  </m:r>
                                  <m:r>
                                    <a:rPr lang="ru-RU" sz="1400" i="1">
                                      <a:latin typeface="Cambria Math" panose="02040503050406030204" pitchFamily="18" charset="0"/>
                                    </a:rPr>
                                    <m:t>∗</m:t>
                                  </m:r>
                                  <m:r>
                                    <m:rPr>
                                      <m:sty m:val="p"/>
                                    </m:rPr>
                                    <a:rPr lang="ru-RU" sz="1400">
                                      <a:latin typeface="Cambria Math" panose="02040503050406030204" pitchFamily="18" charset="0"/>
                                    </a:rPr>
                                    <m:t>b</m:t>
                                  </m:r>
                                </m:num>
                                <m:den>
                                  <m:rad>
                                    <m:radPr>
                                      <m:degHide m:val="on"/>
                                      <m:ctrlPr>
                                        <a:rPr lang="ru-RU" sz="1400" i="1">
                                          <a:latin typeface="Cambria Math" panose="02040503050406030204" pitchFamily="18" charset="0"/>
                                        </a:rPr>
                                      </m:ctrlPr>
                                    </m:radPr>
                                    <m:deg/>
                                    <m:e>
                                      <m:sSup>
                                        <m:sSupPr>
                                          <m:ctrlPr>
                                            <a:rPr lang="ru-RU" sz="1400" i="1">
                                              <a:latin typeface="Cambria Math" panose="02040503050406030204" pitchFamily="18" charset="0"/>
                                            </a:rPr>
                                          </m:ctrlPr>
                                        </m:sSupPr>
                                        <m:e>
                                          <m:r>
                                            <a:rPr lang="ru-RU" sz="1400" i="1">
                                              <a:latin typeface="Cambria Math" panose="02040503050406030204" pitchFamily="18" charset="0"/>
                                            </a:rPr>
                                            <m:t>𝑛</m:t>
                                          </m:r>
                                        </m:e>
                                        <m:sup>
                                          <m:r>
                                            <a:rPr lang="ru-RU" sz="1400">
                                              <a:latin typeface="Cambria Math" panose="02040503050406030204" pitchFamily="18" charset="0"/>
                                            </a:rPr>
                                            <m:t>2</m:t>
                                          </m:r>
                                        </m:sup>
                                      </m:sSup>
                                      <m:sSup>
                                        <m:sSupPr>
                                          <m:ctrlPr>
                                            <a:rPr lang="ru-RU" sz="1400" i="1">
                                              <a:latin typeface="Cambria Math" panose="02040503050406030204" pitchFamily="18" charset="0"/>
                                            </a:rPr>
                                          </m:ctrlPr>
                                        </m:sSupPr>
                                        <m:e>
                                          <m:r>
                                            <m:rPr>
                                              <m:sty m:val="p"/>
                                            </m:rPr>
                                            <a:rPr lang="ru-RU" sz="1400">
                                              <a:latin typeface="Cambria Math" panose="02040503050406030204" pitchFamily="18" charset="0"/>
                                            </a:rPr>
                                            <m:t>Sin</m:t>
                                          </m:r>
                                          <m:r>
                                            <a:rPr lang="ru-RU" sz="1400">
                                              <a:latin typeface="Cambria Math" panose="02040503050406030204" pitchFamily="18" charset="0"/>
                                            </a:rPr>
                                            <m:t>[</m:t>
                                          </m:r>
                                          <m:r>
                                            <m:rPr>
                                              <m:sty m:val="p"/>
                                            </m:rPr>
                                            <a:rPr lang="ru-RU" sz="1400">
                                              <a:latin typeface="Cambria Math" panose="02040503050406030204" pitchFamily="18" charset="0"/>
                                            </a:rPr>
                                            <m:t>ϕ</m:t>
                                          </m:r>
                                          <m:r>
                                            <a:rPr lang="ru-RU" sz="1400">
                                              <a:latin typeface="Cambria Math" panose="02040503050406030204" pitchFamily="18" charset="0"/>
                                            </a:rPr>
                                            <m:t>]</m:t>
                                          </m:r>
                                        </m:e>
                                        <m:sup>
                                          <m:r>
                                            <a:rPr lang="ru-RU" sz="1400">
                                              <a:latin typeface="Cambria Math" panose="02040503050406030204" pitchFamily="18" charset="0"/>
                                            </a:rPr>
                                            <m:t>2</m:t>
                                          </m:r>
                                        </m:sup>
                                      </m:sSup>
                                      <m:r>
                                        <a:rPr lang="ru-RU" sz="1400">
                                          <a:latin typeface="Cambria Math" panose="02040503050406030204" pitchFamily="18" charset="0"/>
                                        </a:rPr>
                                        <m:t>+</m:t>
                                      </m:r>
                                      <m:sSup>
                                        <m:sSupPr>
                                          <m:ctrlPr>
                                            <a:rPr lang="ru-RU" sz="1400" i="1">
                                              <a:latin typeface="Cambria Math" panose="02040503050406030204" pitchFamily="18" charset="0"/>
                                            </a:rPr>
                                          </m:ctrlPr>
                                        </m:sSupPr>
                                        <m:e>
                                          <m:r>
                                            <m:rPr>
                                              <m:sty m:val="p"/>
                                            </m:rPr>
                                            <a:rPr lang="ru-RU" sz="1400">
                                              <a:latin typeface="Cambria Math" panose="02040503050406030204" pitchFamily="18" charset="0"/>
                                            </a:rPr>
                                            <m:t>b</m:t>
                                          </m:r>
                                        </m:e>
                                        <m:sup>
                                          <m:r>
                                            <a:rPr lang="ru-RU" sz="1400">
                                              <a:latin typeface="Cambria Math" panose="02040503050406030204" pitchFamily="18" charset="0"/>
                                            </a:rPr>
                                            <m:t>2</m:t>
                                          </m:r>
                                        </m:sup>
                                      </m:sSup>
                                      <m:sSup>
                                        <m:sSupPr>
                                          <m:ctrlPr>
                                            <a:rPr lang="ru-RU" sz="1400" i="1">
                                              <a:latin typeface="Cambria Math" panose="02040503050406030204" pitchFamily="18" charset="0"/>
                                            </a:rPr>
                                          </m:ctrlPr>
                                        </m:sSupPr>
                                        <m:e>
                                          <m:r>
                                            <m:rPr>
                                              <m:sty m:val="p"/>
                                            </m:rPr>
                                            <a:rPr lang="ru-RU" sz="1400">
                                              <a:latin typeface="Cambria Math" panose="02040503050406030204" pitchFamily="18" charset="0"/>
                                            </a:rPr>
                                            <m:t>Cos</m:t>
                                          </m:r>
                                          <m:r>
                                            <a:rPr lang="ru-RU" sz="1400">
                                              <a:latin typeface="Cambria Math" panose="02040503050406030204" pitchFamily="18" charset="0"/>
                                            </a:rPr>
                                            <m:t>[</m:t>
                                          </m:r>
                                          <m:r>
                                            <m:rPr>
                                              <m:sty m:val="p"/>
                                            </m:rPr>
                                            <a:rPr lang="ru-RU" sz="1400">
                                              <a:latin typeface="Cambria Math" panose="02040503050406030204" pitchFamily="18" charset="0"/>
                                            </a:rPr>
                                            <m:t>ϕ</m:t>
                                          </m:r>
                                          <m:r>
                                            <a:rPr lang="ru-RU" sz="1400">
                                              <a:latin typeface="Cambria Math" panose="02040503050406030204" pitchFamily="18" charset="0"/>
                                            </a:rPr>
                                            <m:t>]</m:t>
                                          </m:r>
                                        </m:e>
                                        <m:sup>
                                          <m:r>
                                            <a:rPr lang="ru-RU" sz="1400">
                                              <a:latin typeface="Cambria Math" panose="02040503050406030204" pitchFamily="18" charset="0"/>
                                            </a:rPr>
                                            <m:t>2</m:t>
                                          </m:r>
                                        </m:sup>
                                      </m:sSup>
                                    </m:e>
                                  </m:rad>
                                </m:den>
                              </m:f>
                              <m:r>
                                <a:rPr lang="en-US" sz="1400" b="0" i="1" smtClean="0">
                                  <a:latin typeface="Cambria Math" panose="02040503050406030204" pitchFamily="18" charset="0"/>
                                </a:rPr>
                                <m:t>, 0</m:t>
                              </m:r>
                              <m:r>
                                <a:rPr lang="en-US" sz="1400" b="0" i="1" smtClean="0">
                                  <a:latin typeface="Cambria Math" panose="02040503050406030204" pitchFamily="18" charset="0"/>
                                  <a:ea typeface="Cambria Math" panose="02040503050406030204" pitchFamily="18" charset="0"/>
                                </a:rPr>
                                <m:t>≤</m:t>
                              </m:r>
                              <m:r>
                                <a:rPr lang="ru-RU" i="1">
                                  <a:latin typeface="Cambria Math" panose="02040503050406030204" pitchFamily="18" charset="0"/>
                                </a:rPr>
                                <m:t>𝜙</m:t>
                              </m:r>
                              <m:r>
                                <a:rPr lang="en-US" b="0" i="1" smtClean="0">
                                  <a:latin typeface="Cambria Math" panose="02040503050406030204" pitchFamily="18" charset="0"/>
                                </a:rPr>
                                <m:t>&lt;</m:t>
                              </m:r>
                              <m:r>
                                <a:rPr lang="en-US" b="0" i="1" smtClean="0">
                                  <a:latin typeface="Cambria Math" panose="02040503050406030204" pitchFamily="18" charset="0"/>
                                  <a:ea typeface="Cambria Math" panose="02040503050406030204" pitchFamily="18" charset="0"/>
                                </a:rPr>
                                <m:t>𝜋</m:t>
                              </m:r>
                            </m:e>
                            <m:e>
                              <m:f>
                                <m:fPr>
                                  <m:ctrlPr>
                                    <a:rPr lang="ru-RU" sz="1400" i="1">
                                      <a:latin typeface="Cambria Math" panose="02040503050406030204" pitchFamily="18" charset="0"/>
                                    </a:rPr>
                                  </m:ctrlPr>
                                </m:fPr>
                                <m:num>
                                  <m:r>
                                    <a:rPr lang="en-US" sz="1400" i="1">
                                      <a:latin typeface="Cambria Math" panose="02040503050406030204" pitchFamily="18" charset="0"/>
                                    </a:rPr>
                                    <m:t>𝑛</m:t>
                                  </m:r>
                                  <m:r>
                                    <a:rPr lang="ru-RU" sz="1400" i="1">
                                      <a:latin typeface="Cambria Math" panose="02040503050406030204" pitchFamily="18" charset="0"/>
                                    </a:rPr>
                                    <m:t>∗</m:t>
                                  </m:r>
                                  <m:r>
                                    <m:rPr>
                                      <m:sty m:val="p"/>
                                    </m:rPr>
                                    <a:rPr lang="ru-RU" sz="1400">
                                      <a:latin typeface="Cambria Math" panose="02040503050406030204" pitchFamily="18" charset="0"/>
                                    </a:rPr>
                                    <m:t>f</m:t>
                                  </m:r>
                                </m:num>
                                <m:den>
                                  <m:rad>
                                    <m:radPr>
                                      <m:degHide m:val="on"/>
                                      <m:ctrlPr>
                                        <a:rPr lang="ru-RU" sz="1400" i="1">
                                          <a:latin typeface="Cambria Math" panose="02040503050406030204" pitchFamily="18" charset="0"/>
                                        </a:rPr>
                                      </m:ctrlPr>
                                    </m:radPr>
                                    <m:deg/>
                                    <m:e>
                                      <m:sSup>
                                        <m:sSupPr>
                                          <m:ctrlPr>
                                            <a:rPr lang="ru-RU" sz="1400" i="1">
                                              <a:latin typeface="Cambria Math" panose="02040503050406030204" pitchFamily="18" charset="0"/>
                                            </a:rPr>
                                          </m:ctrlPr>
                                        </m:sSupPr>
                                        <m:e>
                                          <m:r>
                                            <a:rPr lang="ru-RU" sz="1400" i="1">
                                              <a:latin typeface="Cambria Math" panose="02040503050406030204" pitchFamily="18" charset="0"/>
                                            </a:rPr>
                                            <m:t>𝑛</m:t>
                                          </m:r>
                                        </m:e>
                                        <m:sup>
                                          <m:r>
                                            <a:rPr lang="ru-RU" sz="1400">
                                              <a:latin typeface="Cambria Math" panose="02040503050406030204" pitchFamily="18" charset="0"/>
                                            </a:rPr>
                                            <m:t>2</m:t>
                                          </m:r>
                                        </m:sup>
                                      </m:sSup>
                                      <m:sSup>
                                        <m:sSupPr>
                                          <m:ctrlPr>
                                            <a:rPr lang="ru-RU" sz="1400" i="1">
                                              <a:latin typeface="Cambria Math" panose="02040503050406030204" pitchFamily="18" charset="0"/>
                                            </a:rPr>
                                          </m:ctrlPr>
                                        </m:sSupPr>
                                        <m:e>
                                          <m:r>
                                            <m:rPr>
                                              <m:sty m:val="p"/>
                                            </m:rPr>
                                            <a:rPr lang="ru-RU" sz="1400">
                                              <a:latin typeface="Cambria Math" panose="02040503050406030204" pitchFamily="18" charset="0"/>
                                            </a:rPr>
                                            <m:t>Sin</m:t>
                                          </m:r>
                                          <m:r>
                                            <a:rPr lang="ru-RU" sz="1400">
                                              <a:latin typeface="Cambria Math" panose="02040503050406030204" pitchFamily="18" charset="0"/>
                                            </a:rPr>
                                            <m:t>[</m:t>
                                          </m:r>
                                          <m:r>
                                            <m:rPr>
                                              <m:sty m:val="p"/>
                                            </m:rPr>
                                            <a:rPr lang="ru-RU" sz="1400">
                                              <a:latin typeface="Cambria Math" panose="02040503050406030204" pitchFamily="18" charset="0"/>
                                            </a:rPr>
                                            <m:t>ϕ</m:t>
                                          </m:r>
                                          <m:r>
                                            <a:rPr lang="ru-RU" sz="1400">
                                              <a:latin typeface="Cambria Math" panose="02040503050406030204" pitchFamily="18" charset="0"/>
                                            </a:rPr>
                                            <m:t>]</m:t>
                                          </m:r>
                                        </m:e>
                                        <m:sup>
                                          <m:r>
                                            <a:rPr lang="ru-RU" sz="1400">
                                              <a:latin typeface="Cambria Math" panose="02040503050406030204" pitchFamily="18" charset="0"/>
                                            </a:rPr>
                                            <m:t>2</m:t>
                                          </m:r>
                                        </m:sup>
                                      </m:sSup>
                                      <m:r>
                                        <a:rPr lang="ru-RU" sz="1400">
                                          <a:latin typeface="Cambria Math" panose="02040503050406030204" pitchFamily="18" charset="0"/>
                                        </a:rPr>
                                        <m:t>+</m:t>
                                      </m:r>
                                      <m:sSup>
                                        <m:sSupPr>
                                          <m:ctrlPr>
                                            <a:rPr lang="ru-RU" sz="1400" i="1">
                                              <a:latin typeface="Cambria Math" panose="02040503050406030204" pitchFamily="18" charset="0"/>
                                            </a:rPr>
                                          </m:ctrlPr>
                                        </m:sSupPr>
                                        <m:e>
                                          <m:r>
                                            <a:rPr lang="ru-RU" sz="1400" i="1">
                                              <a:latin typeface="Cambria Math" panose="02040503050406030204" pitchFamily="18" charset="0"/>
                                            </a:rPr>
                                            <m:t>𝑓</m:t>
                                          </m:r>
                                        </m:e>
                                        <m:sup>
                                          <m:r>
                                            <a:rPr lang="ru-RU" sz="1400">
                                              <a:latin typeface="Cambria Math" panose="02040503050406030204" pitchFamily="18" charset="0"/>
                                            </a:rPr>
                                            <m:t>2</m:t>
                                          </m:r>
                                        </m:sup>
                                      </m:sSup>
                                      <m:sSup>
                                        <m:sSupPr>
                                          <m:ctrlPr>
                                            <a:rPr lang="ru-RU" sz="1400" i="1">
                                              <a:latin typeface="Cambria Math" panose="02040503050406030204" pitchFamily="18" charset="0"/>
                                            </a:rPr>
                                          </m:ctrlPr>
                                        </m:sSupPr>
                                        <m:e>
                                          <m:r>
                                            <m:rPr>
                                              <m:sty m:val="p"/>
                                            </m:rPr>
                                            <a:rPr lang="ru-RU" sz="1400">
                                              <a:latin typeface="Cambria Math" panose="02040503050406030204" pitchFamily="18" charset="0"/>
                                            </a:rPr>
                                            <m:t>Cos</m:t>
                                          </m:r>
                                          <m:r>
                                            <a:rPr lang="ru-RU" sz="1400">
                                              <a:latin typeface="Cambria Math" panose="02040503050406030204" pitchFamily="18" charset="0"/>
                                            </a:rPr>
                                            <m:t>[</m:t>
                                          </m:r>
                                          <m:r>
                                            <m:rPr>
                                              <m:sty m:val="p"/>
                                            </m:rPr>
                                            <a:rPr lang="ru-RU" sz="1400">
                                              <a:latin typeface="Cambria Math" panose="02040503050406030204" pitchFamily="18" charset="0"/>
                                            </a:rPr>
                                            <m:t>ϕ</m:t>
                                          </m:r>
                                          <m:r>
                                            <a:rPr lang="ru-RU" sz="1400">
                                              <a:latin typeface="Cambria Math" panose="02040503050406030204" pitchFamily="18" charset="0"/>
                                            </a:rPr>
                                            <m:t>]</m:t>
                                          </m:r>
                                        </m:e>
                                        <m:sup>
                                          <m:r>
                                            <a:rPr lang="ru-RU" sz="1400">
                                              <a:latin typeface="Cambria Math" panose="02040503050406030204" pitchFamily="18" charset="0"/>
                                            </a:rPr>
                                            <m:t>2</m:t>
                                          </m:r>
                                        </m:sup>
                                      </m:sSup>
                                    </m:e>
                                  </m:rad>
                                </m:den>
                              </m:f>
                              <m:r>
                                <a:rPr lang="en-US" i="1">
                                  <a:latin typeface="Cambria Math" panose="02040503050406030204" pitchFamily="18" charset="0"/>
                                </a:rPr>
                                <m:t>, </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𝜋</m:t>
                              </m:r>
                              <m:r>
                                <a:rPr lang="en-US" i="1" smtClean="0">
                                  <a:latin typeface="Cambria Math" panose="02040503050406030204" pitchFamily="18" charset="0"/>
                                  <a:ea typeface="Cambria Math" panose="02040503050406030204" pitchFamily="18" charset="0"/>
                                </a:rPr>
                                <m:t>≤</m:t>
                              </m:r>
                              <m:r>
                                <a:rPr lang="ru-RU" i="1">
                                  <a:latin typeface="Cambria Math" panose="02040503050406030204" pitchFamily="18" charset="0"/>
                                </a:rPr>
                                <m:t>𝜙</m:t>
                              </m:r>
                              <m:r>
                                <a:rPr lang="en-US" i="1">
                                  <a:latin typeface="Cambria Math" panose="02040503050406030204" pitchFamily="18" charset="0"/>
                                </a:rPr>
                                <m:t>&lt;</m:t>
                              </m:r>
                              <m:r>
                                <a:rPr lang="en-US" b="0" i="1" smtClean="0">
                                  <a:latin typeface="Cambria Math" panose="02040503050406030204" pitchFamily="18" charset="0"/>
                                </a:rPr>
                                <m:t>0</m:t>
                              </m:r>
                            </m:e>
                          </m:eqArr>
                        </m:e>
                      </m:d>
                    </m:oMath>
                  </m:oMathPara>
                </a14:m>
                <a:endParaRPr lang="en-US" i="0" dirty="0">
                  <a:latin typeface="Cambria Math" panose="02040503050406030204" pitchFamily="18" charset="0"/>
                </a:endParaRPr>
              </a:p>
              <a:p>
                <a:endParaRPr lang="ru-RU" dirty="0"/>
              </a:p>
            </p:txBody>
          </p:sp>
        </mc:Choice>
        <mc:Fallback xmlns="">
          <p:sp>
            <p:nvSpPr>
              <p:cNvPr id="6" name="Прямоугольник 2">
                <a:extLst>
                  <a:ext uri="{FF2B5EF4-FFF2-40B4-BE49-F238E27FC236}">
                    <a16:creationId xmlns:a16="http://schemas.microsoft.com/office/drawing/2014/main" id="{42AF068C-4CAA-4486-B9ED-EFA4579E600A}"/>
                  </a:ext>
                </a:extLst>
              </p:cNvPr>
              <p:cNvSpPr>
                <a:spLocks noRot="1" noChangeAspect="1" noMove="1" noResize="1" noEditPoints="1" noAdjustHandles="1" noChangeArrowheads="1" noChangeShapeType="1" noTextEdit="1"/>
              </p:cNvSpPr>
              <p:nvPr/>
            </p:nvSpPr>
            <p:spPr>
              <a:xfrm>
                <a:off x="6400816" y="3613109"/>
                <a:ext cx="5117673" cy="1617879"/>
              </a:xfrm>
              <a:prstGeom prst="rect">
                <a:avLst/>
              </a:prstGeom>
              <a:blipFill>
                <a:blip r:embed="rId5"/>
                <a:stretch>
                  <a:fillRect/>
                </a:stretch>
              </a:blipFill>
            </p:spPr>
            <p:txBody>
              <a:bodyPr/>
              <a:lstStyle/>
              <a:p>
                <a:r>
                  <a:rPr lang="ru-RU">
                    <a:noFill/>
                  </a:rPr>
                  <a:t> </a:t>
                </a:r>
              </a:p>
            </p:txBody>
          </p:sp>
        </mc:Fallback>
      </mc:AlternateContent>
      <p:sp>
        <p:nvSpPr>
          <p:cNvPr id="8" name="TextBox 7">
            <a:extLst>
              <a:ext uri="{FF2B5EF4-FFF2-40B4-BE49-F238E27FC236}">
                <a16:creationId xmlns:a16="http://schemas.microsoft.com/office/drawing/2014/main" id="{C6113C6F-FD2D-4232-BAAE-EC9BDDFC3941}"/>
              </a:ext>
            </a:extLst>
          </p:cNvPr>
          <p:cNvSpPr txBox="1"/>
          <p:nvPr/>
        </p:nvSpPr>
        <p:spPr>
          <a:xfrm>
            <a:off x="7809832" y="3268364"/>
            <a:ext cx="2698175" cy="369332"/>
          </a:xfrm>
          <a:prstGeom prst="rect">
            <a:avLst/>
          </a:prstGeom>
          <a:noFill/>
        </p:spPr>
        <p:txBody>
          <a:bodyPr wrap="none" rtlCol="0">
            <a:spAutoFit/>
          </a:bodyPr>
          <a:lstStyle/>
          <a:p>
            <a:pPr algn="ctr"/>
            <a:r>
              <a:rPr lang="en-US" dirty="0">
                <a:solidFill>
                  <a:srgbClr val="C00000"/>
                </a:solidFill>
              </a:rPr>
              <a:t>the spatial heterogeneity</a:t>
            </a:r>
            <a:endParaRPr lang="ru-RU" dirty="0">
              <a:solidFill>
                <a:srgbClr val="C00000"/>
              </a:solidFill>
            </a:endParaRPr>
          </a:p>
        </p:txBody>
      </p:sp>
      <p:pic>
        <p:nvPicPr>
          <p:cNvPr id="14" name="Picture 13">
            <a:extLst>
              <a:ext uri="{FF2B5EF4-FFF2-40B4-BE49-F238E27FC236}">
                <a16:creationId xmlns:a16="http://schemas.microsoft.com/office/drawing/2014/main" id="{1393A5FA-8CE8-4E6A-ABBE-F2BA3266CE28}"/>
              </a:ext>
            </a:extLst>
          </p:cNvPr>
          <p:cNvPicPr>
            <a:picLocks noChangeAspect="1"/>
          </p:cNvPicPr>
          <p:nvPr/>
        </p:nvPicPr>
        <p:blipFill>
          <a:blip r:embed="rId6"/>
          <a:stretch>
            <a:fillRect/>
          </a:stretch>
        </p:blipFill>
        <p:spPr>
          <a:xfrm>
            <a:off x="7610564" y="631502"/>
            <a:ext cx="2698175" cy="2613389"/>
          </a:xfrm>
          <a:prstGeom prst="rect">
            <a:avLst/>
          </a:prstGeom>
        </p:spPr>
      </p:pic>
      <mc:AlternateContent xmlns:mc="http://schemas.openxmlformats.org/markup-compatibility/2006" xmlns:a14="http://schemas.microsoft.com/office/drawing/2010/main">
        <mc:Choice Requires="a14">
          <p:sp>
            <p:nvSpPr>
              <p:cNvPr id="10" name="Прямоугольник 4">
                <a:extLst>
                  <a:ext uri="{FF2B5EF4-FFF2-40B4-BE49-F238E27FC236}">
                    <a16:creationId xmlns:a16="http://schemas.microsoft.com/office/drawing/2014/main" id="{0A2C31C9-65FD-4C9F-8009-1B7D0D42A584}"/>
                  </a:ext>
                </a:extLst>
              </p:cNvPr>
              <p:cNvSpPr/>
              <p:nvPr/>
            </p:nvSpPr>
            <p:spPr>
              <a:xfrm>
                <a:off x="658779" y="4497742"/>
                <a:ext cx="4405657" cy="68634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100" i="1">
                          <a:latin typeface="Cambria Math" panose="02040503050406030204" pitchFamily="18" charset="0"/>
                        </a:rPr>
                        <m:t>𝑉𝑚𝑎𝑥</m:t>
                      </m:r>
                      <m:r>
                        <a:rPr lang="en-US" sz="1100" i="0">
                          <a:latin typeface="Cambria Math" panose="02040503050406030204" pitchFamily="18" charset="0"/>
                        </a:rPr>
                        <m:t>=</m:t>
                      </m:r>
                      <m:f>
                        <m:fPr>
                          <m:ctrlPr>
                            <a:rPr lang="en-US" sz="1100" i="1">
                              <a:latin typeface="Cambria Math" panose="02040503050406030204" pitchFamily="18" charset="0"/>
                            </a:rPr>
                          </m:ctrlPr>
                        </m:fPr>
                        <m:num>
                          <m:r>
                            <a:rPr lang="en-US" sz="1100" i="0">
                              <a:latin typeface="Cambria Math" panose="02040503050406030204" pitchFamily="18" charset="0"/>
                            </a:rPr>
                            <m:t>330</m:t>
                          </m:r>
                        </m:num>
                        <m:den>
                          <m:r>
                            <a:rPr lang="en-US" sz="1100" i="1">
                              <a:latin typeface="Cambria Math" panose="02040503050406030204" pitchFamily="18" charset="0"/>
                            </a:rPr>
                            <m:t>𝛾</m:t>
                          </m:r>
                        </m:den>
                      </m:f>
                      <m:r>
                        <a:rPr lang="en-US" sz="1100" i="0">
                          <a:latin typeface="Cambria Math" panose="02040503050406030204" pitchFamily="18" charset="0"/>
                        </a:rPr>
                        <m:t>∗(</m:t>
                      </m:r>
                      <m:f>
                        <m:fPr>
                          <m:type m:val="lin"/>
                          <m:ctrlPr>
                            <a:rPr lang="en-US" sz="1100" i="1">
                              <a:latin typeface="Cambria Math" panose="02040503050406030204" pitchFamily="18" charset="0"/>
                            </a:rPr>
                          </m:ctrlPr>
                        </m:fPr>
                        <m:num>
                          <m:r>
                            <a:rPr lang="en-US" sz="1100" i="1">
                              <a:latin typeface="Cambria Math" panose="02040503050406030204" pitchFamily="18" charset="0"/>
                            </a:rPr>
                            <m:t>𝑝</m:t>
                          </m:r>
                        </m:num>
                        <m:den>
                          <m:r>
                            <a:rPr lang="en-US" sz="1100" i="1">
                              <a:latin typeface="Cambria Math" panose="02040503050406030204" pitchFamily="18" charset="0"/>
                            </a:rPr>
                            <m:t>𝑝</m:t>
                          </m:r>
                        </m:den>
                      </m:f>
                      <m:r>
                        <a:rPr lang="en-US" sz="1100" i="0">
                          <a:latin typeface="Cambria Math" panose="02040503050406030204" pitchFamily="18" charset="0"/>
                        </a:rPr>
                        <m:t>0−1)∗</m:t>
                      </m:r>
                      <m:sSup>
                        <m:sSupPr>
                          <m:ctrlPr>
                            <a:rPr lang="en-US" sz="1100" i="1">
                              <a:latin typeface="Cambria Math" panose="02040503050406030204" pitchFamily="18" charset="0"/>
                            </a:rPr>
                          </m:ctrlPr>
                        </m:sSupPr>
                        <m:e>
                          <m:d>
                            <m:dPr>
                              <m:ctrlPr>
                                <a:rPr lang="en-US" sz="1100" i="1">
                                  <a:latin typeface="Cambria Math" panose="02040503050406030204" pitchFamily="18" charset="0"/>
                                </a:rPr>
                              </m:ctrlPr>
                            </m:dPr>
                            <m:e>
                              <m:r>
                                <a:rPr lang="en-US" sz="1100" i="0">
                                  <a:latin typeface="Cambria Math" panose="02040503050406030204" pitchFamily="18" charset="0"/>
                                </a:rPr>
                                <m:t>1+</m:t>
                              </m:r>
                              <m:f>
                                <m:fPr>
                                  <m:ctrlPr>
                                    <a:rPr lang="en-US" sz="1100" i="1">
                                      <a:latin typeface="Cambria Math" panose="02040503050406030204" pitchFamily="18" charset="0"/>
                                    </a:rPr>
                                  </m:ctrlPr>
                                </m:fPr>
                                <m:num>
                                  <m:r>
                                    <a:rPr lang="en-US" sz="1100" i="1">
                                      <a:latin typeface="Cambria Math" panose="02040503050406030204" pitchFamily="18" charset="0"/>
                                    </a:rPr>
                                    <m:t>𝛾</m:t>
                                  </m:r>
                                  <m:r>
                                    <a:rPr lang="en-US" sz="1100" i="0">
                                      <a:latin typeface="Cambria Math" panose="02040503050406030204" pitchFamily="18" charset="0"/>
                                    </a:rPr>
                                    <m:t>+1</m:t>
                                  </m:r>
                                </m:num>
                                <m:den>
                                  <m:r>
                                    <a:rPr lang="en-US" sz="1100" i="0">
                                      <a:latin typeface="Cambria Math" panose="02040503050406030204" pitchFamily="18" charset="0"/>
                                    </a:rPr>
                                    <m:t>2∗</m:t>
                                  </m:r>
                                  <m:r>
                                    <a:rPr lang="en-US" sz="1100" i="1">
                                      <a:latin typeface="Cambria Math" panose="02040503050406030204" pitchFamily="18" charset="0"/>
                                    </a:rPr>
                                    <m:t>𝛾</m:t>
                                  </m:r>
                                </m:den>
                              </m:f>
                              <m:r>
                                <a:rPr lang="en-US" sz="1100" i="0">
                                  <a:latin typeface="Cambria Math" panose="02040503050406030204" pitchFamily="18" charset="0"/>
                                </a:rPr>
                                <m:t>∗(</m:t>
                              </m:r>
                              <m:f>
                                <m:fPr>
                                  <m:type m:val="lin"/>
                                  <m:ctrlPr>
                                    <a:rPr lang="en-US" sz="1100" i="1">
                                      <a:latin typeface="Cambria Math" panose="02040503050406030204" pitchFamily="18" charset="0"/>
                                    </a:rPr>
                                  </m:ctrlPr>
                                </m:fPr>
                                <m:num>
                                  <m:r>
                                    <a:rPr lang="en-US" sz="1100" i="1">
                                      <a:latin typeface="Cambria Math" panose="02040503050406030204" pitchFamily="18" charset="0"/>
                                    </a:rPr>
                                    <m:t>𝑝</m:t>
                                  </m:r>
                                </m:num>
                                <m:den>
                                  <m:r>
                                    <a:rPr lang="en-US" sz="1100" i="1">
                                      <a:latin typeface="Cambria Math" panose="02040503050406030204" pitchFamily="18" charset="0"/>
                                    </a:rPr>
                                    <m:t>𝑝</m:t>
                                  </m:r>
                                </m:den>
                              </m:f>
                              <m:r>
                                <a:rPr lang="en-US" sz="1100" i="0">
                                  <a:latin typeface="Cambria Math" panose="02040503050406030204" pitchFamily="18" charset="0"/>
                                </a:rPr>
                                <m:t>0−1)</m:t>
                              </m:r>
                            </m:e>
                          </m:d>
                        </m:e>
                        <m:sup>
                          <m:f>
                            <m:fPr>
                              <m:type m:val="lin"/>
                              <m:ctrlPr>
                                <a:rPr lang="en-US" sz="1100" i="1">
                                  <a:latin typeface="Cambria Math" panose="02040503050406030204" pitchFamily="18" charset="0"/>
                                </a:rPr>
                              </m:ctrlPr>
                            </m:fPr>
                            <m:num>
                              <m:r>
                                <a:rPr lang="en-US" sz="1100" i="0">
                                  <a:latin typeface="Cambria Math" panose="02040503050406030204" pitchFamily="18" charset="0"/>
                                </a:rPr>
                                <m:t>−1</m:t>
                              </m:r>
                            </m:num>
                            <m:den>
                              <m:r>
                                <a:rPr lang="en-US" sz="1100" i="0">
                                  <a:latin typeface="Cambria Math" panose="02040503050406030204" pitchFamily="18" charset="0"/>
                                </a:rPr>
                                <m:t>2</m:t>
                              </m:r>
                            </m:den>
                          </m:f>
                        </m:sup>
                      </m:sSup>
                    </m:oMath>
                  </m:oMathPara>
                </a14:m>
                <a:endParaRPr lang="en-US" sz="1100" dirty="0"/>
              </a:p>
              <a:p>
                <a14:m>
                  <m:oMath xmlns:m="http://schemas.openxmlformats.org/officeDocument/2006/math">
                    <m:r>
                      <a:rPr lang="en-US" sz="1100" i="1">
                        <a:latin typeface="Cambria Math" panose="02040503050406030204" pitchFamily="18" charset="0"/>
                      </a:rPr>
                      <m:t>𝛾</m:t>
                    </m:r>
                  </m:oMath>
                </a14:m>
                <a:r>
                  <a:rPr lang="en-US" sz="1100" dirty="0"/>
                  <a:t> - adiabatic index</a:t>
                </a:r>
              </a:p>
            </p:txBody>
          </p:sp>
        </mc:Choice>
        <mc:Fallback xmlns="">
          <p:sp>
            <p:nvSpPr>
              <p:cNvPr id="10" name="Прямоугольник 4">
                <a:extLst>
                  <a:ext uri="{FF2B5EF4-FFF2-40B4-BE49-F238E27FC236}">
                    <a16:creationId xmlns:a16="http://schemas.microsoft.com/office/drawing/2014/main" id="{0A2C31C9-65FD-4C9F-8009-1B7D0D42A584}"/>
                  </a:ext>
                </a:extLst>
              </p:cNvPr>
              <p:cNvSpPr>
                <a:spLocks noRot="1" noChangeAspect="1" noMove="1" noResize="1" noEditPoints="1" noAdjustHandles="1" noChangeArrowheads="1" noChangeShapeType="1" noTextEdit="1"/>
              </p:cNvSpPr>
              <p:nvPr/>
            </p:nvSpPr>
            <p:spPr>
              <a:xfrm>
                <a:off x="658779" y="4497742"/>
                <a:ext cx="4405657" cy="686342"/>
              </a:xfrm>
              <a:prstGeom prst="rect">
                <a:avLst/>
              </a:prstGeom>
              <a:blipFill>
                <a:blip r:embed="rId7"/>
                <a:stretch>
                  <a:fillRect t="-24107" b="-1339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Прямоугольник 5">
                <a:extLst>
                  <a:ext uri="{FF2B5EF4-FFF2-40B4-BE49-F238E27FC236}">
                    <a16:creationId xmlns:a16="http://schemas.microsoft.com/office/drawing/2014/main" id="{3F9DBBE0-DC17-4F75-B1DD-B044D24BE7DC}"/>
                  </a:ext>
                </a:extLst>
              </p:cNvPr>
              <p:cNvSpPr/>
              <p:nvPr/>
            </p:nvSpPr>
            <p:spPr>
              <a:xfrm>
                <a:off x="1677962" y="4992122"/>
                <a:ext cx="2904044" cy="99206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100" i="1" smtClean="0">
                          <a:latin typeface="Cambria Math" panose="02040503050406030204" pitchFamily="18" charset="0"/>
                        </a:rPr>
                        <m:t>𝑣𝑚𝑎𝑥</m:t>
                      </m:r>
                      <m:r>
                        <a:rPr lang="en-US" sz="1100">
                          <a:latin typeface="Cambria Math" panose="02040503050406030204" pitchFamily="18" charset="0"/>
                        </a:rPr>
                        <m:t>=</m:t>
                      </m:r>
                      <m:r>
                        <a:rPr lang="en-US" sz="1100" i="1">
                          <a:latin typeface="Cambria Math" panose="02040503050406030204" pitchFamily="18" charset="0"/>
                        </a:rPr>
                        <m:t> </m:t>
                      </m:r>
                      <m:d>
                        <m:dPr>
                          <m:begChr m:val="{"/>
                          <m:endChr m:val=""/>
                          <m:ctrlPr>
                            <a:rPr lang="en-US" sz="1100" i="1" smtClean="0">
                              <a:latin typeface="Cambria Math" panose="02040503050406030204" pitchFamily="18" charset="0"/>
                            </a:rPr>
                          </m:ctrlPr>
                        </m:dPr>
                        <m:e>
                          <m:eqArr>
                            <m:eqArrPr>
                              <m:ctrlPr>
                                <a:rPr lang="en-US" sz="1100" i="1" smtClean="0">
                                  <a:latin typeface="Cambria Math" panose="02040503050406030204" pitchFamily="18" charset="0"/>
                                </a:rPr>
                              </m:ctrlPr>
                            </m:eqArrPr>
                            <m:e>
                              <m:f>
                                <m:fPr>
                                  <m:ctrlPr>
                                    <a:rPr lang="en-US" sz="1100" i="1">
                                      <a:latin typeface="Cambria Math" panose="02040503050406030204" pitchFamily="18" charset="0"/>
                                    </a:rPr>
                                  </m:ctrlPr>
                                </m:fPr>
                                <m:num>
                                  <m:r>
                                    <a:rPr lang="en-US" sz="1100">
                                      <a:latin typeface="Cambria Math" panose="02040503050406030204" pitchFamily="18" charset="0"/>
                                    </a:rPr>
                                    <m:t>67.1∗</m:t>
                                  </m:r>
                                  <m:sSup>
                                    <m:sSupPr>
                                      <m:ctrlPr>
                                        <a:rPr lang="en-US" sz="1100" i="1">
                                          <a:latin typeface="Cambria Math" panose="02040503050406030204" pitchFamily="18" charset="0"/>
                                        </a:rPr>
                                      </m:ctrlPr>
                                    </m:sSupPr>
                                    <m:e>
                                      <m:sSub>
                                        <m:sSubPr>
                                          <m:ctrlPr>
                                            <a:rPr lang="ru-RU" sz="1100" i="1">
                                              <a:latin typeface="Cambria Math" panose="02040503050406030204" pitchFamily="18" charset="0"/>
                                            </a:rPr>
                                          </m:ctrlPr>
                                        </m:sSubPr>
                                        <m:e>
                                          <m:r>
                                            <a:rPr lang="en-US" sz="1100" i="1">
                                              <a:latin typeface="Cambria Math" panose="02040503050406030204" pitchFamily="18" charset="0"/>
                                            </a:rPr>
                                            <m:t>𝐸</m:t>
                                          </m:r>
                                        </m:e>
                                        <m:sub>
                                          <m:r>
                                            <a:rPr lang="en-US" sz="1100" i="1">
                                              <a:latin typeface="Cambria Math" panose="02040503050406030204" pitchFamily="18" charset="0"/>
                                            </a:rPr>
                                            <m:t>𝑘</m:t>
                                          </m:r>
                                        </m:sub>
                                      </m:sSub>
                                    </m:e>
                                    <m:sup>
                                      <m:r>
                                        <a:rPr lang="en-US" sz="1100">
                                          <a:latin typeface="Cambria Math" panose="02040503050406030204" pitchFamily="18" charset="0"/>
                                        </a:rPr>
                                        <m:t>0.38</m:t>
                                      </m:r>
                                    </m:sup>
                                  </m:sSup>
                                </m:num>
                                <m:den>
                                  <m:sSup>
                                    <m:sSupPr>
                                      <m:ctrlPr>
                                        <a:rPr lang="en-US" sz="1100" i="1">
                                          <a:latin typeface="Cambria Math" panose="02040503050406030204" pitchFamily="18" charset="0"/>
                                        </a:rPr>
                                      </m:ctrlPr>
                                    </m:sSupPr>
                                    <m:e>
                                      <m:sSub>
                                        <m:sSubPr>
                                          <m:ctrlPr>
                                            <a:rPr lang="en-US" sz="1100" i="1">
                                              <a:latin typeface="Cambria Math" panose="02040503050406030204" pitchFamily="18" charset="0"/>
                                            </a:rPr>
                                          </m:ctrlPr>
                                        </m:sSubPr>
                                        <m:e>
                                          <m:r>
                                            <a:rPr lang="en-US" sz="1100" i="1">
                                              <a:latin typeface="Cambria Math" panose="02040503050406030204" pitchFamily="18" charset="0"/>
                                            </a:rPr>
                                            <m:t>𝐻</m:t>
                                          </m:r>
                                        </m:e>
                                        <m:sub>
                                          <m:r>
                                            <a:rPr lang="en-US" sz="1100" i="1">
                                              <a:latin typeface="Cambria Math" panose="02040503050406030204" pitchFamily="18" charset="0"/>
                                            </a:rPr>
                                            <m:t>𝑒𝑓𝑓</m:t>
                                          </m:r>
                                        </m:sub>
                                      </m:sSub>
                                    </m:e>
                                    <m:sup>
                                      <m:r>
                                        <a:rPr lang="en-US" sz="1100">
                                          <a:latin typeface="Cambria Math" panose="02040503050406030204" pitchFamily="18" charset="0"/>
                                        </a:rPr>
                                        <m:t>1.53</m:t>
                                      </m:r>
                                    </m:sup>
                                  </m:sSup>
                                </m:den>
                              </m:f>
                              <m:r>
                                <a:rPr lang="en-US" sz="1100" b="0" i="1" smtClean="0">
                                  <a:latin typeface="Cambria Math" panose="02040503050406030204" pitchFamily="18" charset="0"/>
                                </a:rPr>
                                <m:t>,</m:t>
                              </m:r>
                              <m:r>
                                <a:rPr lang="en-US" sz="1100" i="1">
                                  <a:latin typeface="Cambria Math" panose="02040503050406030204" pitchFamily="18" charset="0"/>
                                  <a:ea typeface="Cambria Math" panose="02040503050406030204" pitchFamily="18" charset="0"/>
                                </a:rPr>
                                <m:t>𝜌</m:t>
                              </m:r>
                              <m:r>
                                <a:rPr lang="en-US" sz="1100" b="0" i="1" smtClean="0">
                                  <a:latin typeface="Cambria Math" panose="02040503050406030204" pitchFamily="18" charset="0"/>
                                </a:rPr>
                                <m:t>=1000 </m:t>
                              </m:r>
                              <m:r>
                                <a:rPr lang="en-US" sz="1100" b="0" i="1" smtClean="0">
                                  <a:latin typeface="Cambria Math" panose="02040503050406030204" pitchFamily="18" charset="0"/>
                                </a:rPr>
                                <m:t>𝑘𝑔</m:t>
                              </m:r>
                              <m:r>
                                <a:rPr lang="en-US" sz="1100" b="0" i="1" smtClean="0">
                                  <a:latin typeface="Cambria Math" panose="02040503050406030204" pitchFamily="18" charset="0"/>
                                </a:rPr>
                                <m:t>/</m:t>
                              </m:r>
                              <m:r>
                                <a:rPr lang="en-US" sz="1100" b="0" i="1" smtClean="0">
                                  <a:latin typeface="Cambria Math" panose="02040503050406030204" pitchFamily="18" charset="0"/>
                                </a:rPr>
                                <m:t>𝑚</m:t>
                              </m:r>
                              <m:r>
                                <a:rPr lang="en-US" sz="1100" b="0" i="1" baseline="30000" smtClean="0">
                                  <a:latin typeface="Cambria Math" panose="02040503050406030204" pitchFamily="18" charset="0"/>
                                </a:rPr>
                                <m:t>3</m:t>
                              </m:r>
                            </m:e>
                            <m:e>
                              <m:f>
                                <m:fPr>
                                  <m:ctrlPr>
                                    <a:rPr lang="en-US" sz="1100" i="1">
                                      <a:latin typeface="Cambria Math" panose="02040503050406030204" pitchFamily="18" charset="0"/>
                                    </a:rPr>
                                  </m:ctrlPr>
                                </m:fPr>
                                <m:num>
                                  <m:r>
                                    <a:rPr lang="en-US" sz="1100">
                                      <a:latin typeface="Cambria Math" panose="02040503050406030204" pitchFamily="18" charset="0"/>
                                    </a:rPr>
                                    <m:t>40.51∗</m:t>
                                  </m:r>
                                  <m:sSup>
                                    <m:sSupPr>
                                      <m:ctrlPr>
                                        <a:rPr lang="en-US" sz="1100" i="1">
                                          <a:latin typeface="Cambria Math" panose="02040503050406030204" pitchFamily="18" charset="0"/>
                                        </a:rPr>
                                      </m:ctrlPr>
                                    </m:sSupPr>
                                    <m:e>
                                      <m:sSub>
                                        <m:sSubPr>
                                          <m:ctrlPr>
                                            <a:rPr lang="ru-RU" sz="1100" i="1">
                                              <a:latin typeface="Cambria Math" panose="02040503050406030204" pitchFamily="18" charset="0"/>
                                            </a:rPr>
                                          </m:ctrlPr>
                                        </m:sSubPr>
                                        <m:e>
                                          <m:r>
                                            <a:rPr lang="en-US" sz="1100" i="1">
                                              <a:latin typeface="Cambria Math" panose="02040503050406030204" pitchFamily="18" charset="0"/>
                                            </a:rPr>
                                            <m:t>𝐸</m:t>
                                          </m:r>
                                        </m:e>
                                        <m:sub>
                                          <m:r>
                                            <a:rPr lang="en-US" sz="1100" i="1">
                                              <a:latin typeface="Cambria Math" panose="02040503050406030204" pitchFamily="18" charset="0"/>
                                            </a:rPr>
                                            <m:t>𝑘</m:t>
                                          </m:r>
                                        </m:sub>
                                      </m:sSub>
                                    </m:e>
                                    <m:sup>
                                      <m:r>
                                        <a:rPr lang="en-US" sz="1100">
                                          <a:latin typeface="Cambria Math" panose="02040503050406030204" pitchFamily="18" charset="0"/>
                                        </a:rPr>
                                        <m:t>0.39</m:t>
                                      </m:r>
                                    </m:sup>
                                  </m:sSup>
                                </m:num>
                                <m:den>
                                  <m:sSup>
                                    <m:sSupPr>
                                      <m:ctrlPr>
                                        <a:rPr lang="en-US" sz="1100" i="1">
                                          <a:latin typeface="Cambria Math" panose="02040503050406030204" pitchFamily="18" charset="0"/>
                                        </a:rPr>
                                      </m:ctrlPr>
                                    </m:sSupPr>
                                    <m:e>
                                      <m:sSub>
                                        <m:sSubPr>
                                          <m:ctrlPr>
                                            <a:rPr lang="en-US" sz="1100" i="1">
                                              <a:latin typeface="Cambria Math" panose="02040503050406030204" pitchFamily="18" charset="0"/>
                                            </a:rPr>
                                          </m:ctrlPr>
                                        </m:sSubPr>
                                        <m:e>
                                          <m:r>
                                            <a:rPr lang="en-US" sz="1100" i="1">
                                              <a:latin typeface="Cambria Math" panose="02040503050406030204" pitchFamily="18" charset="0"/>
                                            </a:rPr>
                                            <m:t>𝐻</m:t>
                                          </m:r>
                                        </m:e>
                                        <m:sub>
                                          <m:r>
                                            <a:rPr lang="en-US" sz="1100" i="1">
                                              <a:latin typeface="Cambria Math" panose="02040503050406030204" pitchFamily="18" charset="0"/>
                                            </a:rPr>
                                            <m:t>𝑒𝑓𝑓</m:t>
                                          </m:r>
                                        </m:sub>
                                      </m:sSub>
                                    </m:e>
                                    <m:sup>
                                      <m:r>
                                        <a:rPr lang="en-US" sz="1100">
                                          <a:latin typeface="Cambria Math" panose="02040503050406030204" pitchFamily="18" charset="0"/>
                                        </a:rPr>
                                        <m:t>1.45</m:t>
                                      </m:r>
                                    </m:sup>
                                  </m:sSup>
                                </m:den>
                              </m:f>
                              <m:r>
                                <a:rPr lang="en-US" sz="1100" b="0" i="1" smtClean="0">
                                  <a:latin typeface="Cambria Math" panose="02040503050406030204" pitchFamily="18" charset="0"/>
                                </a:rPr>
                                <m:t>,</m:t>
                              </m:r>
                              <m:r>
                                <a:rPr lang="en-US" sz="1100" i="1">
                                  <a:latin typeface="Cambria Math" panose="02040503050406030204" pitchFamily="18" charset="0"/>
                                  <a:ea typeface="Cambria Math" panose="02040503050406030204" pitchFamily="18" charset="0"/>
                                </a:rPr>
                                <m:t>𝜌</m:t>
                              </m:r>
                              <m:r>
                                <a:rPr lang="en-US" sz="1100" b="0" i="1" smtClean="0">
                                  <a:latin typeface="Cambria Math" panose="02040503050406030204" pitchFamily="18" charset="0"/>
                                </a:rPr>
                                <m:t>=3320 </m:t>
                              </m:r>
                              <m:r>
                                <a:rPr lang="en-US" sz="1100" i="1">
                                  <a:latin typeface="Cambria Math" panose="02040503050406030204" pitchFamily="18" charset="0"/>
                                </a:rPr>
                                <m:t>𝑘𝑔</m:t>
                              </m:r>
                              <m:r>
                                <a:rPr lang="en-US" sz="1100" i="1">
                                  <a:latin typeface="Cambria Math" panose="02040503050406030204" pitchFamily="18" charset="0"/>
                                </a:rPr>
                                <m:t>/</m:t>
                              </m:r>
                              <m:r>
                                <a:rPr lang="en-US" sz="1100" i="1">
                                  <a:latin typeface="Cambria Math" panose="02040503050406030204" pitchFamily="18" charset="0"/>
                                </a:rPr>
                                <m:t>𝑚</m:t>
                              </m:r>
                              <m:r>
                                <a:rPr lang="en-US" sz="1100" i="1" baseline="30000">
                                  <a:latin typeface="Cambria Math" panose="02040503050406030204" pitchFamily="18" charset="0"/>
                                </a:rPr>
                                <m:t>3</m:t>
                              </m:r>
                            </m:e>
                          </m:eqArr>
                        </m:e>
                      </m:d>
                    </m:oMath>
                  </m:oMathPara>
                </a14:m>
                <a:endParaRPr lang="en-US" sz="1100" dirty="0"/>
              </a:p>
            </p:txBody>
          </p:sp>
        </mc:Choice>
        <mc:Fallback xmlns="">
          <p:sp>
            <p:nvSpPr>
              <p:cNvPr id="11" name="Прямоугольник 5">
                <a:extLst>
                  <a:ext uri="{FF2B5EF4-FFF2-40B4-BE49-F238E27FC236}">
                    <a16:creationId xmlns:a16="http://schemas.microsoft.com/office/drawing/2014/main" id="{3F9DBBE0-DC17-4F75-B1DD-B044D24BE7DC}"/>
                  </a:ext>
                </a:extLst>
              </p:cNvPr>
              <p:cNvSpPr>
                <a:spLocks noRot="1" noChangeAspect="1" noMove="1" noResize="1" noEditPoints="1" noAdjustHandles="1" noChangeArrowheads="1" noChangeShapeType="1" noTextEdit="1"/>
              </p:cNvSpPr>
              <p:nvPr/>
            </p:nvSpPr>
            <p:spPr>
              <a:xfrm>
                <a:off x="1677962" y="4992122"/>
                <a:ext cx="2904044" cy="992066"/>
              </a:xfrm>
              <a:prstGeom prst="rect">
                <a:avLst/>
              </a:prstGeom>
              <a:blipFill>
                <a:blip r:embed="rId8"/>
                <a:stretch>
                  <a:fillRect/>
                </a:stretch>
              </a:blipFill>
            </p:spPr>
            <p:txBody>
              <a:bodyPr/>
              <a:lstStyle/>
              <a:p>
                <a:r>
                  <a:rPr lang="ru-RU">
                    <a:noFill/>
                  </a:rPr>
                  <a:t> </a:t>
                </a:r>
              </a:p>
            </p:txBody>
          </p:sp>
        </mc:Fallback>
      </mc:AlternateContent>
      <p:sp>
        <p:nvSpPr>
          <p:cNvPr id="13" name="TextBox 12">
            <a:extLst>
              <a:ext uri="{FF2B5EF4-FFF2-40B4-BE49-F238E27FC236}">
                <a16:creationId xmlns:a16="http://schemas.microsoft.com/office/drawing/2014/main" id="{E41D8F9E-DEA0-4934-9F3D-D634B6F3EC7A}"/>
              </a:ext>
            </a:extLst>
          </p:cNvPr>
          <p:cNvSpPr txBox="1"/>
          <p:nvPr/>
        </p:nvSpPr>
        <p:spPr>
          <a:xfrm>
            <a:off x="658779" y="4229439"/>
            <a:ext cx="3643423" cy="369332"/>
          </a:xfrm>
          <a:prstGeom prst="rect">
            <a:avLst/>
          </a:prstGeom>
          <a:noFill/>
        </p:spPr>
        <p:txBody>
          <a:bodyPr wrap="square">
            <a:spAutoFit/>
          </a:bodyPr>
          <a:lstStyle/>
          <a:p>
            <a:r>
              <a:rPr lang="en-US" sz="1800" dirty="0">
                <a:solidFill>
                  <a:srgbClr val="C00000"/>
                </a:solidFill>
              </a:rPr>
              <a:t>Wind speed:</a:t>
            </a:r>
            <a:endParaRPr lang="ru-RU"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F7DD7B3-66F8-4B1F-A762-054136855813}"/>
                  </a:ext>
                </a:extLst>
              </p:cNvPr>
              <p:cNvSpPr txBox="1"/>
              <p:nvPr/>
            </p:nvSpPr>
            <p:spPr>
              <a:xfrm>
                <a:off x="5912267" y="5174215"/>
                <a:ext cx="6094770" cy="9233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rPr>
                        <m:t>=</m:t>
                      </m:r>
                      <m:r>
                        <a:rPr lang="en-US" sz="1800" b="0" i="1" smtClean="0">
                          <a:latin typeface="Cambria Math" panose="02040503050406030204" pitchFamily="18" charset="0"/>
                        </a:rPr>
                        <m:t>𝑓𝑢𝑐𝑛𝑡𝑖𝑜𝑛</m:t>
                      </m:r>
                      <m:r>
                        <a:rPr lang="en-US" sz="1800"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r>
                        <a:rPr lang="en-US" sz="1800" b="0" i="1" smtClean="0">
                          <a:latin typeface="Cambria Math" panose="02040503050406030204" pitchFamily="18" charset="0"/>
                        </a:rPr>
                        <m:t>)</m:t>
                      </m:r>
                    </m:oMath>
                  </m:oMathPara>
                </a14:m>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𝑏</m:t>
                      </m:r>
                      <m:r>
                        <a:rPr lang="en-US" sz="1800" b="0" i="1" smtClean="0">
                          <a:latin typeface="Cambria Math" panose="02040503050406030204" pitchFamily="18" charset="0"/>
                        </a:rPr>
                        <m:t>=</m:t>
                      </m:r>
                      <m:r>
                        <a:rPr lang="en-US" sz="1800" b="0" i="1" smtClean="0">
                          <a:latin typeface="Cambria Math" panose="02040503050406030204" pitchFamily="18" charset="0"/>
                        </a:rPr>
                        <m:t>𝑓𝑢𝑐𝑛𝑡𝑖𝑜𝑛</m:t>
                      </m:r>
                      <m:r>
                        <a:rPr lang="en-US" sz="1800"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r>
                        <a:rPr lang="en-US" sz="1800" b="0" i="1" smtClean="0">
                          <a:latin typeface="Cambria Math" panose="02040503050406030204" pitchFamily="18" charset="0"/>
                        </a:rPr>
                        <m:t>)</m:t>
                      </m:r>
                    </m:oMath>
                  </m:oMathPara>
                </a14:m>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𝑓</m:t>
                      </m:r>
                      <m:r>
                        <a:rPr lang="en-US" sz="1800" b="0" i="1" smtClean="0">
                          <a:latin typeface="Cambria Math" panose="02040503050406030204" pitchFamily="18" charset="0"/>
                        </a:rPr>
                        <m:t>=</m:t>
                      </m:r>
                      <m:r>
                        <a:rPr lang="en-US" sz="1800" b="0" i="1" smtClean="0">
                          <a:latin typeface="Cambria Math" panose="02040503050406030204" pitchFamily="18" charset="0"/>
                        </a:rPr>
                        <m:t>𝑓𝑢𝑐𝑛𝑡𝑖𝑜𝑛</m:t>
                      </m:r>
                      <m:r>
                        <a:rPr lang="en-US" sz="1800"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r>
                        <a:rPr lang="en-US" sz="1800" b="0" i="1" smtClean="0">
                          <a:latin typeface="Cambria Math" panose="02040503050406030204" pitchFamily="18" charset="0"/>
                        </a:rPr>
                        <m:t>)</m:t>
                      </m:r>
                    </m:oMath>
                  </m:oMathPara>
                </a14:m>
                <a:endParaRPr lang="ru-RU" dirty="0"/>
              </a:p>
            </p:txBody>
          </p:sp>
        </mc:Choice>
        <mc:Fallback xmlns="">
          <p:sp>
            <p:nvSpPr>
              <p:cNvPr id="15" name="TextBox 14">
                <a:extLst>
                  <a:ext uri="{FF2B5EF4-FFF2-40B4-BE49-F238E27FC236}">
                    <a16:creationId xmlns:a16="http://schemas.microsoft.com/office/drawing/2014/main" id="{BF7DD7B3-66F8-4B1F-A762-054136855813}"/>
                  </a:ext>
                </a:extLst>
              </p:cNvPr>
              <p:cNvSpPr txBox="1">
                <a:spLocks noRot="1" noChangeAspect="1" noMove="1" noResize="1" noEditPoints="1" noAdjustHandles="1" noChangeArrowheads="1" noChangeShapeType="1" noTextEdit="1"/>
              </p:cNvSpPr>
              <p:nvPr/>
            </p:nvSpPr>
            <p:spPr>
              <a:xfrm>
                <a:off x="5912267" y="5174215"/>
                <a:ext cx="6094770" cy="923330"/>
              </a:xfrm>
              <a:prstGeom prst="rect">
                <a:avLst/>
              </a:prstGeom>
              <a:blipFill>
                <a:blip r:embed="rId9"/>
                <a:stretch>
                  <a:fillRect b="-5298"/>
                </a:stretch>
              </a:blipFill>
            </p:spPr>
            <p:txBody>
              <a:bodyPr/>
              <a:lstStyle/>
              <a:p>
                <a:r>
                  <a:rPr lang="ru-RU">
                    <a:noFill/>
                  </a:rPr>
                  <a:t> </a:t>
                </a:r>
              </a:p>
            </p:txBody>
          </p:sp>
        </mc:Fallback>
      </mc:AlternateContent>
    </p:spTree>
    <p:extLst>
      <p:ext uri="{BB962C8B-B14F-4D97-AF65-F5344CB8AC3E}">
        <p14:creationId xmlns:p14="http://schemas.microsoft.com/office/powerpoint/2010/main" val="2156005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A37629-B174-4D8D-8E74-D9BD899188F3}"/>
              </a:ext>
            </a:extLst>
          </p:cNvPr>
          <p:cNvSpPr>
            <a:spLocks noGrp="1"/>
          </p:cNvSpPr>
          <p:nvPr>
            <p:ph type="sldNum" sz="quarter" idx="12"/>
          </p:nvPr>
        </p:nvSpPr>
        <p:spPr/>
        <p:txBody>
          <a:bodyPr/>
          <a:lstStyle/>
          <a:p>
            <a:fld id="{6D22F896-40B5-4ADD-8801-0D06FADFA095}" type="slidenum">
              <a:rPr lang="en-US" smtClean="0"/>
              <a:t>31</a:t>
            </a:fld>
            <a:endParaRPr lang="en-US" dirty="0"/>
          </a:p>
        </p:txBody>
      </p:sp>
      <p:pic>
        <p:nvPicPr>
          <p:cNvPr id="6" name="Picture 5">
            <a:extLst>
              <a:ext uri="{FF2B5EF4-FFF2-40B4-BE49-F238E27FC236}">
                <a16:creationId xmlns:a16="http://schemas.microsoft.com/office/drawing/2014/main" id="{B1881D7E-12AF-4B6D-8973-17343A985C36}"/>
              </a:ext>
            </a:extLst>
          </p:cNvPr>
          <p:cNvPicPr>
            <a:picLocks noChangeAspect="1"/>
          </p:cNvPicPr>
          <p:nvPr/>
        </p:nvPicPr>
        <p:blipFill rotWithShape="1">
          <a:blip r:embed="rId3"/>
          <a:srcRect b="3243"/>
          <a:stretch/>
        </p:blipFill>
        <p:spPr>
          <a:xfrm>
            <a:off x="1465341" y="94269"/>
            <a:ext cx="9261318" cy="6327866"/>
          </a:xfrm>
          <a:prstGeom prst="rect">
            <a:avLst/>
          </a:prstGeom>
        </p:spPr>
      </p:pic>
      <p:sp>
        <p:nvSpPr>
          <p:cNvPr id="7" name="Заголовок 1">
            <a:extLst>
              <a:ext uri="{FF2B5EF4-FFF2-40B4-BE49-F238E27FC236}">
                <a16:creationId xmlns:a16="http://schemas.microsoft.com/office/drawing/2014/main" id="{0C22C0D2-609B-4955-8D49-3AA95B36107C}"/>
              </a:ext>
            </a:extLst>
          </p:cNvPr>
          <p:cNvSpPr txBox="1">
            <a:spLocks/>
          </p:cNvSpPr>
          <p:nvPr/>
        </p:nvSpPr>
        <p:spPr>
          <a:xfrm>
            <a:off x="3940126" y="94269"/>
            <a:ext cx="4311747" cy="452486"/>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chemeClr val="bg1"/>
                </a:solidFill>
                <a:latin typeface="+mn-lt"/>
              </a:rPr>
              <a:t>http://AsteroidHazard.pro</a:t>
            </a:r>
          </a:p>
        </p:txBody>
      </p:sp>
    </p:spTree>
    <p:extLst>
      <p:ext uri="{BB962C8B-B14F-4D97-AF65-F5344CB8AC3E}">
        <p14:creationId xmlns:p14="http://schemas.microsoft.com/office/powerpoint/2010/main" val="419536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471702-76B4-4C45-ABFD-19DF78D7A32E}"/>
              </a:ext>
            </a:extLst>
          </p:cNvPr>
          <p:cNvSpPr>
            <a:spLocks noGrp="1"/>
          </p:cNvSpPr>
          <p:nvPr>
            <p:ph type="sldNum" sz="quarter" idx="12"/>
          </p:nvPr>
        </p:nvSpPr>
        <p:spPr/>
        <p:txBody>
          <a:bodyPr/>
          <a:lstStyle/>
          <a:p>
            <a:fld id="{6D22F896-40B5-4ADD-8801-0D06FADFA095}" type="slidenum">
              <a:rPr lang="en-US" smtClean="0"/>
              <a:t>32</a:t>
            </a:fld>
            <a:endParaRPr lang="en-US" dirty="0"/>
          </a:p>
        </p:txBody>
      </p:sp>
      <p:pic>
        <p:nvPicPr>
          <p:cNvPr id="4" name="Picture 3">
            <a:extLst>
              <a:ext uri="{FF2B5EF4-FFF2-40B4-BE49-F238E27FC236}">
                <a16:creationId xmlns:a16="http://schemas.microsoft.com/office/drawing/2014/main" id="{9A65DFAB-6274-4D35-94BB-47D901F270CD}"/>
              </a:ext>
            </a:extLst>
          </p:cNvPr>
          <p:cNvPicPr>
            <a:picLocks noChangeAspect="1"/>
          </p:cNvPicPr>
          <p:nvPr/>
        </p:nvPicPr>
        <p:blipFill>
          <a:blip r:embed="rId3"/>
          <a:stretch>
            <a:fillRect/>
          </a:stretch>
        </p:blipFill>
        <p:spPr>
          <a:xfrm>
            <a:off x="2138446" y="0"/>
            <a:ext cx="8139958" cy="6420606"/>
          </a:xfrm>
          <a:prstGeom prst="rect">
            <a:avLst/>
          </a:prstGeom>
        </p:spPr>
      </p:pic>
    </p:spTree>
    <p:extLst>
      <p:ext uri="{BB962C8B-B14F-4D97-AF65-F5344CB8AC3E}">
        <p14:creationId xmlns:p14="http://schemas.microsoft.com/office/powerpoint/2010/main" val="2097754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884" y="396241"/>
            <a:ext cx="5558631" cy="448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3"/>
          <p:cNvSpPr txBox="1">
            <a:spLocks noChangeArrowheads="1"/>
          </p:cNvSpPr>
          <p:nvPr/>
        </p:nvSpPr>
        <p:spPr bwMode="auto">
          <a:xfrm>
            <a:off x="1106884" y="4884420"/>
            <a:ext cx="5943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Char char="-"/>
            </a:pPr>
            <a:r>
              <a:rPr lang="en-US" altLang="en-US" sz="1800" dirty="0"/>
              <a:t>solid orange circles🟠 - for reported damage </a:t>
            </a:r>
          </a:p>
          <a:p>
            <a:pPr eaLnBrk="1" hangingPunct="1">
              <a:spcBef>
                <a:spcPct val="0"/>
              </a:spcBef>
              <a:buFontTx/>
              <a:buChar char="-"/>
            </a:pPr>
            <a:r>
              <a:rPr lang="en-US" altLang="en-US" sz="1800" dirty="0"/>
              <a:t>open black circles ⚪ -  for no damage; </a:t>
            </a:r>
          </a:p>
          <a:p>
            <a:pPr eaLnBrk="1" hangingPunct="1">
              <a:spcBef>
                <a:spcPct val="0"/>
              </a:spcBef>
              <a:buFontTx/>
              <a:buChar char="-"/>
            </a:pPr>
            <a:r>
              <a:rPr lang="en-US" altLang="en-US" sz="1800" dirty="0"/>
              <a:t>solid red circles 🔴 the most damaged villages in each district (</a:t>
            </a:r>
            <a:r>
              <a:rPr lang="en-US" altLang="en-US" sz="1200" dirty="0"/>
              <a:t>as reported by the government).</a:t>
            </a:r>
            <a:r>
              <a:rPr lang="en-US" altLang="en-US" sz="1400" dirty="0"/>
              <a:t>.</a:t>
            </a:r>
          </a:p>
          <a:p>
            <a:pPr eaLnBrk="1" hangingPunct="1">
              <a:spcBef>
                <a:spcPct val="0"/>
              </a:spcBef>
              <a:buFontTx/>
              <a:buNone/>
            </a:pPr>
            <a:r>
              <a:rPr lang="en-US" altLang="en-US" sz="1800" dirty="0"/>
              <a:t>White -  the fireball brightness on a linear scale.</a:t>
            </a:r>
          </a:p>
        </p:txBody>
      </p:sp>
      <p:sp>
        <p:nvSpPr>
          <p:cNvPr id="27652" name="Прямоугольник 6"/>
          <p:cNvSpPr>
            <a:spLocks noChangeArrowheads="1"/>
          </p:cNvSpPr>
          <p:nvPr/>
        </p:nvSpPr>
        <p:spPr bwMode="auto">
          <a:xfrm>
            <a:off x="7772400" y="533401"/>
            <a:ext cx="2895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Calibri" pitchFamily="34" charset="0"/>
              </a:rPr>
              <a:t>Contours </a:t>
            </a:r>
            <a:r>
              <a:rPr lang="ru-RU" altLang="en-US" sz="2000" dirty="0">
                <a:latin typeface="Calibri" pitchFamily="34" charset="0"/>
              </a:rPr>
              <a:t>: </a:t>
            </a:r>
          </a:p>
          <a:p>
            <a:pPr eaLnBrk="1" hangingPunct="1">
              <a:spcBef>
                <a:spcPct val="0"/>
              </a:spcBef>
              <a:buFontTx/>
              <a:buNone/>
            </a:pPr>
            <a:r>
              <a:rPr lang="ru-RU" altLang="en-US" sz="1400" dirty="0">
                <a:latin typeface="Calibri" pitchFamily="34" charset="0"/>
              </a:rPr>
              <a:t>(</a:t>
            </a:r>
            <a:r>
              <a:rPr lang="en-US" altLang="en-US" sz="1400" dirty="0">
                <a:latin typeface="Calibri" pitchFamily="34" charset="0"/>
              </a:rPr>
              <a:t>from dark to light)</a:t>
            </a:r>
            <a:endParaRPr lang="ru-RU" altLang="en-US" sz="1400" dirty="0">
              <a:latin typeface="Calibri" pitchFamily="34" charset="0"/>
            </a:endParaRPr>
          </a:p>
          <a:p>
            <a:pPr eaLnBrk="1" hangingPunct="1">
              <a:spcBef>
                <a:spcPct val="0"/>
              </a:spcBef>
              <a:buFontTx/>
              <a:buNone/>
            </a:pPr>
            <a:r>
              <a:rPr lang="ru-RU" altLang="en-US" sz="2000" dirty="0">
                <a:latin typeface="Calibri" pitchFamily="34" charset="0"/>
              </a:rPr>
              <a:t>300 </a:t>
            </a:r>
            <a:r>
              <a:rPr lang="en-US" altLang="en-US" sz="2000" dirty="0" err="1">
                <a:latin typeface="Calibri" pitchFamily="34" charset="0"/>
              </a:rPr>
              <a:t>kt</a:t>
            </a:r>
            <a:r>
              <a:rPr lang="en-US" altLang="en-US" sz="2000" dirty="0">
                <a:latin typeface="Calibri" pitchFamily="34" charset="0"/>
                <a:sym typeface="Symbol" pitchFamily="18" charset="2"/>
              </a:rPr>
              <a:t> </a:t>
            </a:r>
            <a:r>
              <a:rPr lang="en-US" altLang="en-US" sz="2000" dirty="0">
                <a:latin typeface="Calibri" pitchFamily="34" charset="0"/>
              </a:rPr>
              <a:t>p&gt;1000 Pa</a:t>
            </a:r>
            <a:r>
              <a:rPr lang="ru-RU" altLang="en-US" sz="2000" dirty="0">
                <a:latin typeface="Calibri" pitchFamily="34" charset="0"/>
              </a:rPr>
              <a:t>, </a:t>
            </a:r>
          </a:p>
          <a:p>
            <a:pPr eaLnBrk="1" hangingPunct="1">
              <a:spcBef>
                <a:spcPct val="0"/>
              </a:spcBef>
              <a:buFontTx/>
              <a:buNone/>
            </a:pPr>
            <a:r>
              <a:rPr lang="ru-RU" altLang="en-US" sz="2000" dirty="0">
                <a:latin typeface="Calibri" pitchFamily="34" charset="0"/>
              </a:rPr>
              <a:t>520 </a:t>
            </a:r>
            <a:r>
              <a:rPr lang="en-US" altLang="en-US" sz="2000" dirty="0" err="1">
                <a:latin typeface="Calibri" pitchFamily="34" charset="0"/>
              </a:rPr>
              <a:t>kt</a:t>
            </a:r>
            <a:r>
              <a:rPr lang="ru-RU" altLang="en-US" sz="2000" dirty="0">
                <a:latin typeface="Calibri" pitchFamily="34" charset="0"/>
              </a:rPr>
              <a:t> </a:t>
            </a:r>
            <a:r>
              <a:rPr lang="en-US" altLang="en-US" sz="2000" dirty="0">
                <a:latin typeface="Calibri" pitchFamily="34" charset="0"/>
                <a:sym typeface="Symbol" pitchFamily="18" charset="2"/>
              </a:rPr>
              <a:t></a:t>
            </a:r>
            <a:r>
              <a:rPr lang="en-US" altLang="en-US" sz="2000" dirty="0">
                <a:latin typeface="Calibri" pitchFamily="34" charset="0"/>
              </a:rPr>
              <a:t>p&gt;1000 Pa</a:t>
            </a:r>
            <a:r>
              <a:rPr lang="ru-RU" altLang="en-US" sz="2000" dirty="0">
                <a:latin typeface="Calibri" pitchFamily="34" charset="0"/>
              </a:rPr>
              <a:t>, </a:t>
            </a:r>
          </a:p>
          <a:p>
            <a:pPr eaLnBrk="1" hangingPunct="1">
              <a:spcBef>
                <a:spcPct val="0"/>
              </a:spcBef>
              <a:buFontTx/>
              <a:buNone/>
            </a:pPr>
            <a:r>
              <a:rPr lang="ru-RU" altLang="en-US" sz="2000" dirty="0">
                <a:latin typeface="Calibri" pitchFamily="34" charset="0"/>
              </a:rPr>
              <a:t>300 </a:t>
            </a:r>
            <a:r>
              <a:rPr lang="en-US" altLang="en-US" sz="2000" dirty="0" err="1">
                <a:latin typeface="Calibri" pitchFamily="34" charset="0"/>
              </a:rPr>
              <a:t>kt</a:t>
            </a:r>
            <a:r>
              <a:rPr lang="en-US" altLang="en-US" sz="2000" dirty="0">
                <a:latin typeface="Calibri" pitchFamily="34" charset="0"/>
                <a:sym typeface="Symbol" pitchFamily="18" charset="2"/>
              </a:rPr>
              <a:t> </a:t>
            </a:r>
            <a:r>
              <a:rPr lang="en-US" altLang="en-US" sz="2000" dirty="0">
                <a:latin typeface="Calibri" pitchFamily="34" charset="0"/>
              </a:rPr>
              <a:t>p&gt;</a:t>
            </a:r>
            <a:r>
              <a:rPr lang="ru-RU" altLang="en-US" sz="2000" dirty="0">
                <a:latin typeface="Calibri" pitchFamily="34" charset="0"/>
              </a:rPr>
              <a:t>5</a:t>
            </a:r>
            <a:r>
              <a:rPr lang="en-US" altLang="en-US" sz="2000" dirty="0">
                <a:latin typeface="Calibri" pitchFamily="34" charset="0"/>
              </a:rPr>
              <a:t>00 Pa</a:t>
            </a:r>
            <a:r>
              <a:rPr lang="ru-RU" altLang="en-US" sz="2000" dirty="0">
                <a:latin typeface="Calibri" pitchFamily="34" charset="0"/>
              </a:rPr>
              <a:t>, </a:t>
            </a:r>
          </a:p>
          <a:p>
            <a:pPr eaLnBrk="1" hangingPunct="1">
              <a:spcBef>
                <a:spcPct val="0"/>
              </a:spcBef>
              <a:buFontTx/>
              <a:buNone/>
            </a:pPr>
            <a:r>
              <a:rPr lang="ru-RU" altLang="en-US" sz="2000" dirty="0">
                <a:latin typeface="Calibri" pitchFamily="34" charset="0"/>
              </a:rPr>
              <a:t>520 </a:t>
            </a:r>
            <a:r>
              <a:rPr lang="en-US" altLang="en-US" sz="2000" dirty="0" err="1">
                <a:latin typeface="Calibri" pitchFamily="34" charset="0"/>
              </a:rPr>
              <a:t>kt</a:t>
            </a:r>
            <a:r>
              <a:rPr lang="ru-RU" altLang="en-US" sz="2000" dirty="0">
                <a:latin typeface="Calibri" pitchFamily="34" charset="0"/>
              </a:rPr>
              <a:t> </a:t>
            </a:r>
            <a:r>
              <a:rPr lang="en-US" altLang="en-US" sz="2000" dirty="0">
                <a:latin typeface="Calibri" pitchFamily="34" charset="0"/>
                <a:sym typeface="Symbol" pitchFamily="18" charset="2"/>
              </a:rPr>
              <a:t></a:t>
            </a:r>
            <a:r>
              <a:rPr lang="en-US" altLang="en-US" sz="2000" dirty="0">
                <a:latin typeface="Calibri" pitchFamily="34" charset="0"/>
              </a:rPr>
              <a:t>p&gt;</a:t>
            </a:r>
            <a:r>
              <a:rPr lang="ru-RU" altLang="en-US" sz="2000" dirty="0">
                <a:latin typeface="Calibri" pitchFamily="34" charset="0"/>
              </a:rPr>
              <a:t>5</a:t>
            </a:r>
            <a:r>
              <a:rPr lang="en-US" altLang="en-US" sz="2000" dirty="0">
                <a:latin typeface="Calibri" pitchFamily="34" charset="0"/>
              </a:rPr>
              <a:t>00 Pa</a:t>
            </a:r>
            <a:r>
              <a:rPr lang="ru-RU" altLang="en-US" sz="2000" dirty="0">
                <a:latin typeface="Calibri" pitchFamily="34" charset="0"/>
              </a:rPr>
              <a:t>  </a:t>
            </a:r>
            <a:endParaRPr lang="en-CA" altLang="en-US" sz="2000" dirty="0">
              <a:latin typeface="Calibri" pitchFamily="34" charset="0"/>
            </a:endParaRPr>
          </a:p>
          <a:p>
            <a:pPr eaLnBrk="1" hangingPunct="1">
              <a:spcBef>
                <a:spcPct val="0"/>
              </a:spcBef>
              <a:buFontTx/>
              <a:buNone/>
            </a:pPr>
            <a:endParaRPr lang="ru-RU" altLang="en-US" sz="2000" dirty="0">
              <a:latin typeface="Calibri" pitchFamily="34" charset="0"/>
            </a:endParaRPr>
          </a:p>
          <a:p>
            <a:pPr eaLnBrk="1" hangingPunct="1">
              <a:spcBef>
                <a:spcPct val="0"/>
              </a:spcBef>
              <a:buFontTx/>
              <a:buNone/>
            </a:pPr>
            <a:r>
              <a:rPr lang="ru-RU" altLang="en-US" sz="2000" dirty="0">
                <a:latin typeface="Calibri" pitchFamily="34" charset="0"/>
              </a:rPr>
              <a:t> </a:t>
            </a:r>
          </a:p>
        </p:txBody>
      </p:sp>
      <p:sp>
        <p:nvSpPr>
          <p:cNvPr id="27653" name="Прямоугольник 7"/>
          <p:cNvSpPr>
            <a:spLocks noChangeArrowheads="1"/>
          </p:cNvSpPr>
          <p:nvPr/>
        </p:nvSpPr>
        <p:spPr bwMode="auto">
          <a:xfrm>
            <a:off x="3048000" y="1"/>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solidFill>
                  <a:srgbClr val="CC0066"/>
                </a:solidFill>
              </a:rPr>
              <a:t>Map of glass damage on the ground</a:t>
            </a:r>
            <a:endParaRPr lang="en-US" altLang="en-US" sz="2800" b="1" dirty="0">
              <a:solidFill>
                <a:srgbClr val="FF3399"/>
              </a:solidFill>
            </a:endParaRPr>
          </a:p>
        </p:txBody>
      </p:sp>
      <p:sp>
        <p:nvSpPr>
          <p:cNvPr id="27654" name="Прямоугольник 8"/>
          <p:cNvSpPr>
            <a:spLocks noChangeArrowheads="1"/>
          </p:cNvSpPr>
          <p:nvPr/>
        </p:nvSpPr>
        <p:spPr bwMode="auto">
          <a:xfrm>
            <a:off x="7696200" y="3849231"/>
            <a:ext cx="2819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ct val="0"/>
              </a:spcBef>
              <a:buFontTx/>
              <a:buNone/>
            </a:pPr>
            <a:r>
              <a:rPr lang="en-US" altLang="en-US" sz="2000" dirty="0"/>
              <a:t>The shape of damaged area and blast arrival times </a:t>
            </a:r>
          </a:p>
          <a:p>
            <a:pPr algn="just" eaLnBrk="1" hangingPunct="1">
              <a:spcBef>
                <a:spcPct val="0"/>
              </a:spcBef>
              <a:buFontTx/>
              <a:buNone/>
            </a:pPr>
            <a:r>
              <a:rPr lang="en-US" altLang="en-US" sz="2000" dirty="0"/>
              <a:t>– corresponds to energy deposition along extended part of trajectory </a:t>
            </a:r>
          </a:p>
          <a:p>
            <a:pPr algn="just" eaLnBrk="1" hangingPunct="1">
              <a:spcBef>
                <a:spcPct val="0"/>
              </a:spcBef>
              <a:buFontTx/>
              <a:buNone/>
            </a:pPr>
            <a:r>
              <a:rPr lang="en-US" altLang="en-US" sz="1800" dirty="0"/>
              <a:t>( at H&gt;23 km) </a:t>
            </a:r>
          </a:p>
          <a:p>
            <a:pPr algn="just" eaLnBrk="1" hangingPunct="1">
              <a:spcBef>
                <a:spcPct val="0"/>
              </a:spcBef>
              <a:buFontTx/>
              <a:buNone/>
            </a:pPr>
            <a:endParaRPr lang="en-US" altLang="en-US" sz="2000" dirty="0"/>
          </a:p>
        </p:txBody>
      </p:sp>
      <p:sp>
        <p:nvSpPr>
          <p:cNvPr id="2" name="Slide Number Placeholder 1">
            <a:extLst>
              <a:ext uri="{FF2B5EF4-FFF2-40B4-BE49-F238E27FC236}">
                <a16:creationId xmlns:a16="http://schemas.microsoft.com/office/drawing/2014/main" id="{3A30E428-2383-4866-A3FF-9AE4AB7A6A4C}"/>
              </a:ext>
            </a:extLst>
          </p:cNvPr>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1904314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A37629-B174-4D8D-8E74-D9BD899188F3}"/>
              </a:ext>
            </a:extLst>
          </p:cNvPr>
          <p:cNvSpPr>
            <a:spLocks noGrp="1"/>
          </p:cNvSpPr>
          <p:nvPr>
            <p:ph type="sldNum" sz="quarter" idx="12"/>
          </p:nvPr>
        </p:nvSpPr>
        <p:spPr/>
        <p:txBody>
          <a:bodyPr/>
          <a:lstStyle/>
          <a:p>
            <a:fld id="{6D22F896-40B5-4ADD-8801-0D06FADFA095}" type="slidenum">
              <a:rPr lang="en-US" smtClean="0"/>
              <a:t>34</a:t>
            </a:fld>
            <a:endParaRPr lang="en-US" dirty="0"/>
          </a:p>
        </p:txBody>
      </p:sp>
      <p:pic>
        <p:nvPicPr>
          <p:cNvPr id="3" name="Picture 2">
            <a:extLst>
              <a:ext uri="{FF2B5EF4-FFF2-40B4-BE49-F238E27FC236}">
                <a16:creationId xmlns:a16="http://schemas.microsoft.com/office/drawing/2014/main" id="{330566BB-EC7F-463C-8FD7-1208D7DF1356}"/>
              </a:ext>
            </a:extLst>
          </p:cNvPr>
          <p:cNvPicPr>
            <a:picLocks noChangeAspect="1"/>
          </p:cNvPicPr>
          <p:nvPr/>
        </p:nvPicPr>
        <p:blipFill>
          <a:blip r:embed="rId3"/>
          <a:stretch>
            <a:fillRect/>
          </a:stretch>
        </p:blipFill>
        <p:spPr>
          <a:xfrm>
            <a:off x="863627" y="0"/>
            <a:ext cx="10464745" cy="6327866"/>
          </a:xfrm>
          <a:prstGeom prst="rect">
            <a:avLst/>
          </a:prstGeom>
        </p:spPr>
      </p:pic>
      <p:sp>
        <p:nvSpPr>
          <p:cNvPr id="7" name="Заголовок 1">
            <a:extLst>
              <a:ext uri="{FF2B5EF4-FFF2-40B4-BE49-F238E27FC236}">
                <a16:creationId xmlns:a16="http://schemas.microsoft.com/office/drawing/2014/main" id="{0C22C0D2-609B-4955-8D49-3AA95B36107C}"/>
              </a:ext>
            </a:extLst>
          </p:cNvPr>
          <p:cNvSpPr txBox="1">
            <a:spLocks/>
          </p:cNvSpPr>
          <p:nvPr/>
        </p:nvSpPr>
        <p:spPr>
          <a:xfrm>
            <a:off x="3940126" y="26029"/>
            <a:ext cx="4311747" cy="452486"/>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chemeClr val="bg1"/>
                </a:solidFill>
                <a:latin typeface="+mn-lt"/>
              </a:rPr>
              <a:t>http://AsteroidHazard.pro</a:t>
            </a:r>
          </a:p>
        </p:txBody>
      </p:sp>
    </p:spTree>
    <p:extLst>
      <p:ext uri="{BB962C8B-B14F-4D97-AF65-F5344CB8AC3E}">
        <p14:creationId xmlns:p14="http://schemas.microsoft.com/office/powerpoint/2010/main" val="1379289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471702-76B4-4C45-ABFD-19DF78D7A32E}"/>
              </a:ext>
            </a:extLst>
          </p:cNvPr>
          <p:cNvSpPr>
            <a:spLocks noGrp="1"/>
          </p:cNvSpPr>
          <p:nvPr>
            <p:ph type="sldNum" sz="quarter" idx="12"/>
          </p:nvPr>
        </p:nvSpPr>
        <p:spPr/>
        <p:txBody>
          <a:bodyPr/>
          <a:lstStyle/>
          <a:p>
            <a:fld id="{6D22F896-40B5-4ADD-8801-0D06FADFA095}" type="slidenum">
              <a:rPr lang="en-US" smtClean="0"/>
              <a:t>35</a:t>
            </a:fld>
            <a:endParaRPr lang="en-US" dirty="0"/>
          </a:p>
        </p:txBody>
      </p:sp>
      <p:pic>
        <p:nvPicPr>
          <p:cNvPr id="5" name="Picture 4">
            <a:extLst>
              <a:ext uri="{FF2B5EF4-FFF2-40B4-BE49-F238E27FC236}">
                <a16:creationId xmlns:a16="http://schemas.microsoft.com/office/drawing/2014/main" id="{553186DC-EE56-469E-9E92-3ECE16798911}"/>
              </a:ext>
            </a:extLst>
          </p:cNvPr>
          <p:cNvPicPr>
            <a:picLocks noChangeAspect="1"/>
          </p:cNvPicPr>
          <p:nvPr/>
        </p:nvPicPr>
        <p:blipFill>
          <a:blip r:embed="rId3"/>
          <a:stretch>
            <a:fillRect/>
          </a:stretch>
        </p:blipFill>
        <p:spPr>
          <a:xfrm>
            <a:off x="1318872" y="0"/>
            <a:ext cx="9554256" cy="6468957"/>
          </a:xfrm>
          <a:prstGeom prst="rect">
            <a:avLst/>
          </a:prstGeom>
        </p:spPr>
      </p:pic>
      <p:sp>
        <p:nvSpPr>
          <p:cNvPr id="6" name="Заголовок 1">
            <a:extLst>
              <a:ext uri="{FF2B5EF4-FFF2-40B4-BE49-F238E27FC236}">
                <a16:creationId xmlns:a16="http://schemas.microsoft.com/office/drawing/2014/main" id="{A319FCC9-156D-4482-86FE-19554EA5EF61}"/>
              </a:ext>
            </a:extLst>
          </p:cNvPr>
          <p:cNvSpPr txBox="1">
            <a:spLocks/>
          </p:cNvSpPr>
          <p:nvPr/>
        </p:nvSpPr>
        <p:spPr>
          <a:xfrm>
            <a:off x="3940126" y="26029"/>
            <a:ext cx="4311747" cy="452486"/>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chemeClr val="bg1"/>
                </a:solidFill>
                <a:latin typeface="+mn-lt"/>
              </a:rPr>
              <a:t>http://AsteroidHazard.pro</a:t>
            </a:r>
          </a:p>
        </p:txBody>
      </p:sp>
    </p:spTree>
    <p:extLst>
      <p:ext uri="{BB962C8B-B14F-4D97-AF65-F5344CB8AC3E}">
        <p14:creationId xmlns:p14="http://schemas.microsoft.com/office/powerpoint/2010/main" val="2626959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Shuvalov_fig1н"/>
          <p:cNvPicPr/>
          <p:nvPr/>
        </p:nvPicPr>
        <p:blipFill>
          <a:blip r:embed="rId3" cstate="print"/>
          <a:srcRect/>
          <a:stretch>
            <a:fillRect/>
          </a:stretch>
        </p:blipFill>
        <p:spPr bwMode="auto">
          <a:xfrm>
            <a:off x="739589" y="535633"/>
            <a:ext cx="4876800" cy="5105400"/>
          </a:xfrm>
          <a:prstGeom prst="rect">
            <a:avLst/>
          </a:prstGeom>
          <a:noFill/>
          <a:ln w="9525">
            <a:noFill/>
            <a:miter lim="800000"/>
            <a:headEnd/>
            <a:tailEnd/>
          </a:ln>
        </p:spPr>
      </p:pic>
      <p:sp>
        <p:nvSpPr>
          <p:cNvPr id="3" name="TextBox 2"/>
          <p:cNvSpPr txBox="1"/>
          <p:nvPr/>
        </p:nvSpPr>
        <p:spPr>
          <a:xfrm>
            <a:off x="251013" y="5641033"/>
            <a:ext cx="5746375" cy="1200329"/>
          </a:xfrm>
          <a:prstGeom prst="rect">
            <a:avLst/>
          </a:prstGeom>
          <a:noFill/>
        </p:spPr>
        <p:txBody>
          <a:bodyPr wrap="square" rtlCol="0">
            <a:spAutoFit/>
          </a:bodyPr>
          <a:lstStyle/>
          <a:p>
            <a:r>
              <a:rPr lang="ru-RU" dirty="0" err="1"/>
              <a:t>Распределние</a:t>
            </a:r>
            <a:r>
              <a:rPr lang="ru-RU" dirty="0"/>
              <a:t> относительной плотности вдоль траектории на разных высотах</a:t>
            </a:r>
          </a:p>
          <a:p>
            <a:r>
              <a:rPr lang="en-US" dirty="0"/>
              <a:t>D=40 m, V=18 km/s; 𝜌</a:t>
            </a:r>
            <a:r>
              <a:rPr lang="ru-RU" dirty="0"/>
              <a:t> = </a:t>
            </a:r>
            <a:r>
              <a:rPr lang="en-US" dirty="0"/>
              <a:t>2650 kg/m</a:t>
            </a:r>
            <a:r>
              <a:rPr lang="en-US" baseline="30000" dirty="0"/>
              <a:t>3</a:t>
            </a:r>
            <a:r>
              <a:rPr lang="en-US" dirty="0"/>
              <a:t>, </a:t>
            </a:r>
            <a:r>
              <a:rPr lang="el-GR" dirty="0"/>
              <a:t>α</a:t>
            </a:r>
            <a:r>
              <a:rPr lang="en-US" dirty="0"/>
              <a:t>=90</a:t>
            </a:r>
            <a:r>
              <a:rPr lang="en-US" baseline="30000" dirty="0"/>
              <a:t>0</a:t>
            </a:r>
            <a:r>
              <a:rPr lang="en-US" dirty="0"/>
              <a:t> </a:t>
            </a:r>
          </a:p>
          <a:p>
            <a:r>
              <a:rPr lang="ru-RU" dirty="0"/>
              <a:t>Черным цветом – метеороид</a:t>
            </a:r>
            <a:endParaRPr lang="en-US" dirty="0"/>
          </a:p>
        </p:txBody>
      </p:sp>
      <p:sp>
        <p:nvSpPr>
          <p:cNvPr id="4" name="Прямоугольник 3"/>
          <p:cNvSpPr/>
          <p:nvPr/>
        </p:nvSpPr>
        <p:spPr>
          <a:xfrm>
            <a:off x="6194613" y="656641"/>
            <a:ext cx="5755340" cy="4985980"/>
          </a:xfrm>
          <a:prstGeom prst="rect">
            <a:avLst/>
          </a:prstGeom>
        </p:spPr>
        <p:txBody>
          <a:bodyPr wrap="square">
            <a:spAutoFit/>
          </a:bodyPr>
          <a:lstStyle/>
          <a:p>
            <a:pPr eaLnBrk="0" hangingPunct="0">
              <a:lnSpc>
                <a:spcPct val="80000"/>
              </a:lnSpc>
              <a:spcBef>
                <a:spcPct val="20000"/>
              </a:spcBef>
            </a:pPr>
            <a:r>
              <a:rPr lang="en-US" sz="2000" dirty="0">
                <a:solidFill>
                  <a:srgbClr val="C00000"/>
                </a:solidFill>
              </a:rPr>
              <a:t>Basis: </a:t>
            </a:r>
          </a:p>
          <a:p>
            <a:pPr eaLnBrk="0" hangingPunct="0">
              <a:lnSpc>
                <a:spcPct val="80000"/>
              </a:lnSpc>
              <a:spcBef>
                <a:spcPct val="20000"/>
              </a:spcBef>
            </a:pPr>
            <a:r>
              <a:rPr lang="en-US" sz="2000" dirty="0"/>
              <a:t>large meteoroid deformation begins at H, where </a:t>
            </a:r>
            <a:r>
              <a:rPr lang="en-US" sz="2000" dirty="0" err="1"/>
              <a:t>aerodynamical</a:t>
            </a:r>
            <a:r>
              <a:rPr lang="en-US" sz="2000" dirty="0"/>
              <a:t> loading&gt;&gt;strength</a:t>
            </a:r>
            <a:r>
              <a:rPr lang="ru-RU" sz="2000" dirty="0"/>
              <a:t> </a:t>
            </a:r>
            <a:endParaRPr lang="en-US" sz="2000" dirty="0"/>
          </a:p>
          <a:p>
            <a:pPr eaLnBrk="0" hangingPunct="0">
              <a:lnSpc>
                <a:spcPct val="80000"/>
              </a:lnSpc>
              <a:spcBef>
                <a:spcPct val="20000"/>
              </a:spcBef>
            </a:pPr>
            <a:endParaRPr lang="en-US" altLang="en-US" sz="2000" dirty="0">
              <a:solidFill>
                <a:srgbClr val="C00000"/>
              </a:solidFill>
            </a:endParaRPr>
          </a:p>
          <a:p>
            <a:pPr eaLnBrk="0" hangingPunct="0">
              <a:lnSpc>
                <a:spcPct val="80000"/>
              </a:lnSpc>
              <a:spcBef>
                <a:spcPct val="20000"/>
              </a:spcBef>
            </a:pPr>
            <a:r>
              <a:rPr lang="ru-RU" altLang="en-US" sz="2000" dirty="0">
                <a:solidFill>
                  <a:srgbClr val="C00000"/>
                </a:solidFill>
              </a:rPr>
              <a:t>Основные предположения</a:t>
            </a:r>
            <a:endParaRPr lang="en-US" altLang="en-US" sz="2000" dirty="0">
              <a:solidFill>
                <a:srgbClr val="C00000"/>
              </a:solidFill>
            </a:endParaRPr>
          </a:p>
          <a:p>
            <a:pPr marL="342900" indent="-342900" eaLnBrk="0" hangingPunct="0">
              <a:lnSpc>
                <a:spcPct val="80000"/>
              </a:lnSpc>
              <a:spcBef>
                <a:spcPct val="20000"/>
              </a:spcBef>
              <a:buFont typeface="Wingdings" panose="05000000000000000000" pitchFamily="2" charset="2"/>
              <a:buChar char="v"/>
            </a:pPr>
            <a:r>
              <a:rPr lang="ru-RU" altLang="en-US" sz="2000" dirty="0"/>
              <a:t>Тело без прочности</a:t>
            </a:r>
            <a:endParaRPr lang="en-US" altLang="en-US" sz="2000" dirty="0"/>
          </a:p>
          <a:p>
            <a:pPr marL="342900" indent="-342900" eaLnBrk="0" hangingPunct="0">
              <a:lnSpc>
                <a:spcPct val="80000"/>
              </a:lnSpc>
              <a:spcBef>
                <a:spcPct val="20000"/>
              </a:spcBef>
              <a:buFont typeface="Wingdings" panose="05000000000000000000" pitchFamily="2" charset="2"/>
              <a:buChar char="v"/>
            </a:pPr>
            <a:r>
              <a:rPr lang="ru-RU" sz="2000" dirty="0"/>
              <a:t>Абляция через испарение</a:t>
            </a:r>
            <a:r>
              <a:rPr lang="en-US" sz="2400" dirty="0"/>
              <a:t> </a:t>
            </a:r>
          </a:p>
          <a:p>
            <a:pPr marL="342900" indent="-342900" eaLnBrk="0" hangingPunct="0">
              <a:lnSpc>
                <a:spcPct val="80000"/>
              </a:lnSpc>
              <a:spcBef>
                <a:spcPct val="20000"/>
              </a:spcBef>
              <a:buFont typeface="Wingdings" panose="05000000000000000000" pitchFamily="2" charset="2"/>
              <a:buChar char="v"/>
            </a:pPr>
            <a:r>
              <a:rPr lang="ru-RU" sz="2000" dirty="0"/>
              <a:t>Перенос излучения</a:t>
            </a:r>
            <a:r>
              <a:rPr lang="ru-RU" sz="1800" dirty="0"/>
              <a:t> в приближении </a:t>
            </a:r>
          </a:p>
          <a:p>
            <a:pPr lvl="1" eaLnBrk="0" hangingPunct="0">
              <a:lnSpc>
                <a:spcPct val="80000"/>
              </a:lnSpc>
              <a:spcBef>
                <a:spcPct val="20000"/>
              </a:spcBef>
            </a:pPr>
            <a:r>
              <a:rPr lang="ru-RU" dirty="0"/>
              <a:t>лучистой теплопроводности на низких высотах</a:t>
            </a:r>
          </a:p>
          <a:p>
            <a:pPr lvl="1" eaLnBrk="0" hangingPunct="0">
              <a:lnSpc>
                <a:spcPct val="80000"/>
              </a:lnSpc>
              <a:spcBef>
                <a:spcPct val="20000"/>
              </a:spcBef>
            </a:pPr>
            <a:r>
              <a:rPr lang="ru-RU" sz="1800" dirty="0"/>
              <a:t>объемного </a:t>
            </a:r>
            <a:r>
              <a:rPr lang="ru-RU" sz="1800" dirty="0" err="1"/>
              <a:t>высвета</a:t>
            </a:r>
            <a:r>
              <a:rPr lang="ru-RU" sz="1800" dirty="0"/>
              <a:t> на больших высотах</a:t>
            </a:r>
            <a:endParaRPr lang="en-US" sz="2800" dirty="0">
              <a:solidFill>
                <a:srgbClr val="FF3399"/>
              </a:solidFill>
            </a:endParaRPr>
          </a:p>
          <a:p>
            <a:pPr eaLnBrk="0" hangingPunct="0">
              <a:lnSpc>
                <a:spcPct val="80000"/>
              </a:lnSpc>
              <a:spcBef>
                <a:spcPct val="20000"/>
              </a:spcBef>
            </a:pPr>
            <a:endParaRPr lang="en-US" altLang="en-US" sz="2000" dirty="0">
              <a:solidFill>
                <a:srgbClr val="C00000"/>
              </a:solidFill>
            </a:endParaRPr>
          </a:p>
          <a:p>
            <a:pPr eaLnBrk="0" hangingPunct="0">
              <a:lnSpc>
                <a:spcPct val="80000"/>
              </a:lnSpc>
              <a:spcBef>
                <a:spcPct val="20000"/>
              </a:spcBef>
            </a:pPr>
            <a:r>
              <a:rPr lang="ru-RU" altLang="en-US" sz="2000" dirty="0">
                <a:solidFill>
                  <a:srgbClr val="C00000"/>
                </a:solidFill>
              </a:rPr>
              <a:t>Область применения</a:t>
            </a:r>
            <a:endParaRPr lang="en-US" altLang="en-US" sz="2000" dirty="0">
              <a:solidFill>
                <a:srgbClr val="C00000"/>
              </a:solidFill>
            </a:endParaRPr>
          </a:p>
          <a:p>
            <a:pPr eaLnBrk="0" hangingPunct="0">
              <a:lnSpc>
                <a:spcPct val="80000"/>
              </a:lnSpc>
              <a:spcBef>
                <a:spcPct val="20000"/>
              </a:spcBef>
            </a:pPr>
            <a:r>
              <a:rPr lang="en-US" altLang="en-US" sz="2000" dirty="0"/>
              <a:t>	D&gt;30-50 </a:t>
            </a:r>
            <a:r>
              <a:rPr lang="ru-RU" altLang="en-US" sz="2000" dirty="0"/>
              <a:t>м</a:t>
            </a:r>
            <a:r>
              <a:rPr lang="en-US" altLang="en-US" sz="2000" dirty="0"/>
              <a:t>; H&lt;40 </a:t>
            </a:r>
            <a:r>
              <a:rPr lang="ru-RU" altLang="en-US" sz="2000" dirty="0"/>
              <a:t>км</a:t>
            </a:r>
            <a:r>
              <a:rPr lang="en-US" altLang="en-US" sz="2000" dirty="0"/>
              <a:t> </a:t>
            </a:r>
            <a:r>
              <a:rPr lang="en-US" altLang="en-US" sz="1600" dirty="0"/>
              <a:t>(</a:t>
            </a:r>
            <a:r>
              <a:rPr lang="en-US" altLang="en-US" sz="1600" dirty="0" err="1"/>
              <a:t>Svettsov</a:t>
            </a:r>
            <a:r>
              <a:rPr lang="en-US" altLang="en-US" sz="1600" dirty="0"/>
              <a:t> et al. 1993)</a:t>
            </a:r>
          </a:p>
          <a:p>
            <a:pPr eaLnBrk="0" hangingPunct="0">
              <a:lnSpc>
                <a:spcPct val="80000"/>
              </a:lnSpc>
              <a:spcBef>
                <a:spcPct val="20000"/>
              </a:spcBef>
            </a:pPr>
            <a:r>
              <a:rPr lang="en-US" altLang="en-US" sz="2000" dirty="0"/>
              <a:t>	</a:t>
            </a:r>
            <a:endParaRPr lang="en-US" sz="2000" dirty="0">
              <a:solidFill>
                <a:srgbClr val="C00000"/>
              </a:solidFill>
            </a:endParaRPr>
          </a:p>
          <a:p>
            <a:pPr eaLnBrk="0" hangingPunct="0">
              <a:lnSpc>
                <a:spcPct val="80000"/>
              </a:lnSpc>
              <a:spcBef>
                <a:spcPct val="20000"/>
              </a:spcBef>
            </a:pPr>
            <a:endParaRPr lang="en-US" altLang="en-US" sz="900" dirty="0"/>
          </a:p>
          <a:p>
            <a:pPr eaLnBrk="0" hangingPunct="0">
              <a:lnSpc>
                <a:spcPct val="80000"/>
              </a:lnSpc>
              <a:spcBef>
                <a:spcPct val="20000"/>
              </a:spcBef>
            </a:pPr>
            <a:endParaRPr lang="en-US" altLang="en-US" sz="900" dirty="0"/>
          </a:p>
          <a:p>
            <a:pPr lvl="1" eaLnBrk="0" hangingPunct="0">
              <a:lnSpc>
                <a:spcPct val="80000"/>
              </a:lnSpc>
              <a:spcBef>
                <a:spcPct val="20000"/>
              </a:spcBef>
            </a:pPr>
            <a:endParaRPr lang="en-US" altLang="en-US" dirty="0"/>
          </a:p>
        </p:txBody>
      </p:sp>
      <p:sp>
        <p:nvSpPr>
          <p:cNvPr id="5" name="Прямоугольник 4"/>
          <p:cNvSpPr/>
          <p:nvPr/>
        </p:nvSpPr>
        <p:spPr>
          <a:xfrm>
            <a:off x="341645" y="1"/>
            <a:ext cx="11509696" cy="461665"/>
          </a:xfrm>
          <a:prstGeom prst="rect">
            <a:avLst/>
          </a:prstGeom>
        </p:spPr>
        <p:txBody>
          <a:bodyPr wrap="square">
            <a:spAutoFit/>
          </a:bodyPr>
          <a:lstStyle/>
          <a:p>
            <a:pPr algn="ctr"/>
            <a:r>
              <a:rPr lang="ru-RU" sz="2400" dirty="0">
                <a:solidFill>
                  <a:srgbClr val="A91783"/>
                </a:solidFill>
                <a:latin typeface="Arial" pitchFamily="34" charset="0"/>
                <a:cs typeface="Arial" pitchFamily="34" charset="0"/>
              </a:rPr>
              <a:t>Квази-жидкостная модель </a:t>
            </a:r>
            <a:r>
              <a:rPr lang="en-US" sz="2400" dirty="0">
                <a:solidFill>
                  <a:srgbClr val="A91783"/>
                </a:solidFill>
                <a:latin typeface="Arial" pitchFamily="34" charset="0"/>
                <a:cs typeface="Arial" pitchFamily="34" charset="0"/>
              </a:rPr>
              <a:t>QL-model</a:t>
            </a:r>
          </a:p>
        </p:txBody>
      </p:sp>
      <p:sp>
        <p:nvSpPr>
          <p:cNvPr id="7" name="Rectangle 6"/>
          <p:cNvSpPr/>
          <p:nvPr/>
        </p:nvSpPr>
        <p:spPr>
          <a:xfrm>
            <a:off x="6194613" y="4440704"/>
            <a:ext cx="5656728" cy="1200329"/>
          </a:xfrm>
          <a:prstGeom prst="rect">
            <a:avLst/>
          </a:prstGeom>
        </p:spPr>
        <p:txBody>
          <a:bodyPr wrap="square">
            <a:spAutoFit/>
          </a:bodyPr>
          <a:lstStyle/>
          <a:p>
            <a:r>
              <a:rPr lang="ru-RU" sz="2000" dirty="0">
                <a:solidFill>
                  <a:srgbClr val="C00000"/>
                </a:solidFill>
                <a:latin typeface="Arial" pitchFamily="34" charset="0"/>
                <a:cs typeface="Arial" pitchFamily="34" charset="0"/>
              </a:rPr>
              <a:t>Ограничения</a:t>
            </a:r>
            <a:r>
              <a:rPr lang="en-US" sz="2000" dirty="0">
                <a:solidFill>
                  <a:srgbClr val="C00000"/>
                </a:solidFill>
                <a:latin typeface="Arial" pitchFamily="34" charset="0"/>
                <a:cs typeface="Arial" pitchFamily="34" charset="0"/>
              </a:rPr>
              <a:t>:</a:t>
            </a:r>
          </a:p>
          <a:p>
            <a:r>
              <a:rPr lang="en-US" sz="2000" dirty="0">
                <a:latin typeface="Arial" pitchFamily="34" charset="0"/>
                <a:cs typeface="Arial" pitchFamily="34" charset="0"/>
              </a:rPr>
              <a:t>	</a:t>
            </a:r>
            <a:r>
              <a:rPr lang="ru-RU" sz="2000" dirty="0">
                <a:latin typeface="Arial" pitchFamily="34" charset="0"/>
                <a:cs typeface="Arial" pitchFamily="34" charset="0"/>
              </a:rPr>
              <a:t>квази-жидкое приближение</a:t>
            </a:r>
            <a:endParaRPr lang="en-US" sz="2000" dirty="0">
              <a:latin typeface="Arial" pitchFamily="34" charset="0"/>
              <a:cs typeface="Arial" pitchFamily="34" charset="0"/>
            </a:endParaRPr>
          </a:p>
          <a:p>
            <a:r>
              <a:rPr lang="ru-RU" sz="1600" dirty="0">
                <a:latin typeface="Arial" pitchFamily="34" charset="0"/>
                <a:cs typeface="Arial" pitchFamily="34" charset="0"/>
              </a:rPr>
              <a:t>(нет прочности</a:t>
            </a:r>
            <a:r>
              <a:rPr lang="en-US" sz="1600" dirty="0">
                <a:latin typeface="Arial" pitchFamily="34" charset="0"/>
                <a:cs typeface="Arial" pitchFamily="34" charset="0"/>
              </a:rPr>
              <a:t>, </a:t>
            </a:r>
            <a:r>
              <a:rPr lang="ru-RU" sz="1600" dirty="0">
                <a:latin typeface="Arial" pitchFamily="34" charset="0"/>
                <a:cs typeface="Arial" pitchFamily="34" charset="0"/>
              </a:rPr>
              <a:t>образование отдельных фрагментов не учитывается</a:t>
            </a:r>
            <a:r>
              <a:rPr lang="en-US" sz="1600" dirty="0">
                <a:latin typeface="Arial" pitchFamily="34" charset="0"/>
                <a:cs typeface="Arial" pitchFamily="34" charset="0"/>
              </a:rPr>
              <a:t>)</a:t>
            </a:r>
            <a:endParaRPr lang="en-US" dirty="0">
              <a:latin typeface="Arial" pitchFamily="34" charset="0"/>
              <a:cs typeface="Arial" pitchFamily="34" charset="0"/>
            </a:endParaRPr>
          </a:p>
        </p:txBody>
      </p:sp>
      <p:sp>
        <p:nvSpPr>
          <p:cNvPr id="8" name="Прямоугольник 7"/>
          <p:cNvSpPr/>
          <p:nvPr/>
        </p:nvSpPr>
        <p:spPr>
          <a:xfrm>
            <a:off x="8565441" y="5832027"/>
            <a:ext cx="3285900" cy="369332"/>
          </a:xfrm>
          <a:prstGeom prst="rect">
            <a:avLst/>
          </a:prstGeom>
        </p:spPr>
        <p:txBody>
          <a:bodyPr wrap="none">
            <a:spAutoFit/>
          </a:bodyPr>
          <a:lstStyle/>
          <a:p>
            <a:r>
              <a:rPr lang="en-US" dirty="0">
                <a:solidFill>
                  <a:srgbClr val="A91783"/>
                </a:solidFill>
                <a:latin typeface="Arial" pitchFamily="34" charset="0"/>
                <a:cs typeface="Arial" pitchFamily="34" charset="0"/>
              </a:rPr>
              <a:t>Quasi-liquid model= QL model</a:t>
            </a:r>
            <a:endParaRPr lang="ru-RU" dirty="0"/>
          </a:p>
        </p:txBody>
      </p:sp>
      <p:sp>
        <p:nvSpPr>
          <p:cNvPr id="6" name="Slide Number Placeholder 5">
            <a:extLst>
              <a:ext uri="{FF2B5EF4-FFF2-40B4-BE49-F238E27FC236}">
                <a16:creationId xmlns:a16="http://schemas.microsoft.com/office/drawing/2014/main" id="{1E307CE9-0B8E-490D-B0FB-7350ADED287E}"/>
              </a:ext>
            </a:extLst>
          </p:cNvPr>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1419882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3AE8008A-7AD4-4E32-A4C9-05AC150125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414" y="749900"/>
            <a:ext cx="10766112" cy="5774771"/>
          </a:xfrm>
          <a:prstGeom prst="rect">
            <a:avLst/>
          </a:prstGeom>
        </p:spPr>
      </p:pic>
      <p:pic>
        <p:nvPicPr>
          <p:cNvPr id="10" name="Рисунок 9"/>
          <p:cNvPicPr>
            <a:picLocks noChangeAspect="1"/>
          </p:cNvPicPr>
          <p:nvPr/>
        </p:nvPicPr>
        <p:blipFill>
          <a:blip r:embed="rId5"/>
          <a:stretch>
            <a:fillRect/>
          </a:stretch>
        </p:blipFill>
        <p:spPr>
          <a:xfrm>
            <a:off x="9202575" y="2055963"/>
            <a:ext cx="2165011" cy="1308063"/>
          </a:xfrm>
          <a:prstGeom prst="rect">
            <a:avLst/>
          </a:prstGeom>
        </p:spPr>
      </p:pic>
      <p:sp>
        <p:nvSpPr>
          <p:cNvPr id="11" name="Прямоугольник 10"/>
          <p:cNvSpPr/>
          <p:nvPr/>
        </p:nvSpPr>
        <p:spPr>
          <a:xfrm>
            <a:off x="6948237" y="1041140"/>
            <a:ext cx="3502049" cy="923330"/>
          </a:xfrm>
          <a:prstGeom prst="rect">
            <a:avLst/>
          </a:prstGeom>
        </p:spPr>
        <p:txBody>
          <a:bodyPr wrap="square">
            <a:spAutoFit/>
          </a:bodyPr>
          <a:lstStyle/>
          <a:p>
            <a:r>
              <a:rPr lang="en-US" dirty="0"/>
              <a:t>□</a:t>
            </a:r>
            <a:r>
              <a:rPr lang="ru-RU" dirty="0"/>
              <a:t>  астероиды</a:t>
            </a:r>
            <a:r>
              <a:rPr lang="en-US" dirty="0"/>
              <a:t> </a:t>
            </a:r>
            <a:r>
              <a:rPr lang="ru-RU" dirty="0"/>
              <a:t>с </a:t>
            </a:r>
            <a:r>
              <a:rPr lang="en-US" dirty="0"/>
              <a:t>𝜌</a:t>
            </a:r>
            <a:r>
              <a:rPr lang="ru-RU" dirty="0"/>
              <a:t> = </a:t>
            </a:r>
            <a:r>
              <a:rPr lang="en-US" dirty="0"/>
              <a:t>3320 </a:t>
            </a:r>
            <a:r>
              <a:rPr lang="ru-RU" dirty="0"/>
              <a:t>кг</a:t>
            </a:r>
            <a:r>
              <a:rPr lang="en-US" dirty="0"/>
              <a:t>/</a:t>
            </a:r>
            <a:r>
              <a:rPr lang="ru-RU" dirty="0"/>
              <a:t>м</a:t>
            </a:r>
            <a:r>
              <a:rPr lang="en-US" baseline="30000" dirty="0"/>
              <a:t>3</a:t>
            </a:r>
            <a:endParaRPr lang="en-US" dirty="0"/>
          </a:p>
          <a:p>
            <a:r>
              <a:rPr lang="ru-RU" dirty="0"/>
              <a:t>△ астероиды</a:t>
            </a:r>
            <a:r>
              <a:rPr lang="en-US" dirty="0"/>
              <a:t> </a:t>
            </a:r>
            <a:r>
              <a:rPr lang="ru-RU" dirty="0"/>
              <a:t>с </a:t>
            </a:r>
            <a:r>
              <a:rPr lang="en-US" dirty="0"/>
              <a:t>𝜌</a:t>
            </a:r>
            <a:r>
              <a:rPr lang="ru-RU" dirty="0"/>
              <a:t> = 2630</a:t>
            </a:r>
            <a:r>
              <a:rPr lang="en-US" dirty="0"/>
              <a:t> </a:t>
            </a:r>
            <a:r>
              <a:rPr lang="ru-RU" dirty="0"/>
              <a:t>кг</a:t>
            </a:r>
            <a:r>
              <a:rPr lang="en-US" dirty="0"/>
              <a:t>/</a:t>
            </a:r>
            <a:r>
              <a:rPr lang="ru-RU" dirty="0"/>
              <a:t>м</a:t>
            </a:r>
            <a:r>
              <a:rPr lang="en-US" baseline="30000" dirty="0"/>
              <a:t>3</a:t>
            </a:r>
            <a:endParaRPr lang="ru-RU" baseline="30000" dirty="0"/>
          </a:p>
          <a:p>
            <a:r>
              <a:rPr lang="ru-RU" dirty="0"/>
              <a:t>○ кометы с</a:t>
            </a:r>
            <a:r>
              <a:rPr lang="en-US" dirty="0"/>
              <a:t> 𝜌</a:t>
            </a:r>
            <a:r>
              <a:rPr lang="ru-RU" dirty="0"/>
              <a:t> = </a:t>
            </a:r>
            <a:r>
              <a:rPr lang="en-US" dirty="0"/>
              <a:t>1000 </a:t>
            </a:r>
            <a:r>
              <a:rPr lang="ru-RU" dirty="0"/>
              <a:t>кг</a:t>
            </a:r>
            <a:r>
              <a:rPr lang="en-US" dirty="0"/>
              <a:t>/</a:t>
            </a:r>
            <a:r>
              <a:rPr lang="ru-RU" dirty="0"/>
              <a:t>м</a:t>
            </a:r>
            <a:r>
              <a:rPr lang="en-US" baseline="30000" dirty="0"/>
              <a:t>3</a:t>
            </a:r>
            <a:endParaRPr lang="en-US" dirty="0"/>
          </a:p>
        </p:txBody>
      </p:sp>
      <p:sp>
        <p:nvSpPr>
          <p:cNvPr id="2" name="TextBox 1"/>
          <p:cNvSpPr txBox="1"/>
          <p:nvPr/>
        </p:nvSpPr>
        <p:spPr>
          <a:xfrm>
            <a:off x="7788116" y="3869500"/>
            <a:ext cx="3384332" cy="1477328"/>
          </a:xfrm>
          <a:prstGeom prst="rect">
            <a:avLst/>
          </a:prstGeom>
          <a:noFill/>
        </p:spPr>
        <p:txBody>
          <a:bodyPr wrap="square" rtlCol="0">
            <a:spAutoFit/>
          </a:bodyPr>
          <a:lstStyle/>
          <a:p>
            <a:r>
              <a:rPr lang="en-US" dirty="0"/>
              <a:t>𝜌</a:t>
            </a:r>
            <a:r>
              <a:rPr lang="ru-RU" dirty="0"/>
              <a:t> =</a:t>
            </a:r>
            <a:r>
              <a:rPr lang="en-US" dirty="0"/>
              <a:t> 1000, 2630, 3000 </a:t>
            </a:r>
            <a:r>
              <a:rPr lang="ru-RU" dirty="0"/>
              <a:t>кг</a:t>
            </a:r>
            <a:r>
              <a:rPr lang="en-US" dirty="0"/>
              <a:t>/</a:t>
            </a:r>
            <a:r>
              <a:rPr lang="ru-RU" dirty="0"/>
              <a:t>м</a:t>
            </a:r>
            <a:r>
              <a:rPr lang="en-US" baseline="30000" dirty="0"/>
              <a:t>3</a:t>
            </a:r>
            <a:endParaRPr lang="en-US" dirty="0"/>
          </a:p>
          <a:p>
            <a:r>
              <a:rPr lang="en-US" dirty="0"/>
              <a:t>19 ≤ D ≤ 3000 </a:t>
            </a:r>
            <a:r>
              <a:rPr lang="ru-RU" dirty="0"/>
              <a:t>м</a:t>
            </a:r>
          </a:p>
          <a:p>
            <a:r>
              <a:rPr lang="en-US" dirty="0"/>
              <a:t>15° ≤ </a:t>
            </a:r>
            <a:r>
              <a:rPr lang="el-GR" dirty="0"/>
              <a:t>α</a:t>
            </a:r>
            <a:r>
              <a:rPr lang="en-US" dirty="0"/>
              <a:t> ≤ 90 °</a:t>
            </a:r>
          </a:p>
          <a:p>
            <a:r>
              <a:rPr lang="en-US" dirty="0"/>
              <a:t>11 ≤ V ≤ 70 </a:t>
            </a:r>
            <a:r>
              <a:rPr lang="ru-RU" dirty="0"/>
              <a:t>км/с</a:t>
            </a:r>
          </a:p>
          <a:p>
            <a:endParaRPr lang="en-US" dirty="0"/>
          </a:p>
        </p:txBody>
      </p:sp>
      <p:sp>
        <p:nvSpPr>
          <p:cNvPr id="8" name="TextBox 7"/>
          <p:cNvSpPr txBox="1"/>
          <p:nvPr/>
        </p:nvSpPr>
        <p:spPr>
          <a:xfrm>
            <a:off x="291402" y="70913"/>
            <a:ext cx="11545555" cy="584775"/>
          </a:xfrm>
          <a:prstGeom prst="rect">
            <a:avLst/>
          </a:prstGeom>
          <a:solidFill>
            <a:schemeClr val="bg1"/>
          </a:solidFill>
        </p:spPr>
        <p:txBody>
          <a:bodyPr wrap="square" rtlCol="0">
            <a:spAutoFit/>
          </a:bodyPr>
          <a:lstStyle/>
          <a:p>
            <a:pPr algn="ctr"/>
            <a:r>
              <a:rPr lang="ru-RU" sz="3200" dirty="0">
                <a:solidFill>
                  <a:srgbClr val="C00000"/>
                </a:solidFill>
              </a:rPr>
              <a:t>Моделированные варианты ударов</a:t>
            </a:r>
            <a:endParaRPr lang="en-US" sz="3200" dirty="0">
              <a:solidFill>
                <a:srgbClr val="C00000"/>
              </a:solidFill>
            </a:endParaRPr>
          </a:p>
        </p:txBody>
      </p:sp>
      <p:sp>
        <p:nvSpPr>
          <p:cNvPr id="3" name="Slide Number Placeholder 2">
            <a:extLst>
              <a:ext uri="{FF2B5EF4-FFF2-40B4-BE49-F238E27FC236}">
                <a16:creationId xmlns:a16="http://schemas.microsoft.com/office/drawing/2014/main" id="{BF769BB3-D2DB-4D79-946C-D2828FA330EB}"/>
              </a:ext>
            </a:extLst>
          </p:cNvPr>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1115351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Прямоугольник 5"/>
          <p:cNvSpPr/>
          <p:nvPr/>
        </p:nvSpPr>
        <p:spPr>
          <a:xfrm>
            <a:off x="4191001" y="1"/>
            <a:ext cx="355020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C0099"/>
                </a:solidFill>
                <a:effectLst/>
                <a:uLnTx/>
                <a:uFillTx/>
                <a:latin typeface="Arial" pitchFamily="34" charset="0"/>
                <a:ea typeface="+mn-ea"/>
                <a:cs typeface="Arial" pitchFamily="34" charset="0"/>
              </a:rPr>
              <a:t>Effective airburst altitude</a:t>
            </a:r>
          </a:p>
        </p:txBody>
      </p:sp>
      <p:sp>
        <p:nvSpPr>
          <p:cNvPr id="7" name="Прямоугольник 6"/>
          <p:cNvSpPr/>
          <p:nvPr/>
        </p:nvSpPr>
        <p:spPr>
          <a:xfrm>
            <a:off x="6320590" y="484944"/>
            <a:ext cx="5871410" cy="25237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For  quick rough evaluation of the impact consequences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(levels of damage, area of the damage, etc)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large distances from the ground zero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spherical source - reasonable SW 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if  the altitude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Heff</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of E-equivalent point explosion is correctly determined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QL model was used to determine </a:t>
            </a:r>
            <a:r>
              <a:rPr kumimoji="0" lang="en-US" sz="1800"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Heff</a:t>
            </a:r>
            <a:r>
              <a:rPr kumimoji="0" lang="en-US" sz="18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 =f(</a:t>
            </a:r>
            <a:r>
              <a:rPr kumimoji="0" lang="en-US" sz="1800"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D,density</a:t>
            </a:r>
            <a:r>
              <a:rPr kumimoji="0" lang="en-US" sz="18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t>
            </a:r>
            <a:r>
              <a:rPr kumimoji="0" lang="el-GR" sz="18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α</a:t>
            </a:r>
            <a:r>
              <a:rPr kumimoji="0" lang="en-US" sz="18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r>
              <a:rPr kumimoji="0" lang="en-US" sz="16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t>
            </a:r>
            <a:r>
              <a:rPr kumimoji="0" lang="en-US" sz="1600"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Shuvalov</a:t>
            </a:r>
            <a:r>
              <a:rPr kumimoji="0" lang="en-US" sz="16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 et al. 2016)</a:t>
            </a:r>
          </a:p>
        </p:txBody>
      </p:sp>
      <p:sp>
        <p:nvSpPr>
          <p:cNvPr id="8" name="Прямоугольник 7"/>
          <p:cNvSpPr/>
          <p:nvPr/>
        </p:nvSpPr>
        <p:spPr>
          <a:xfrm>
            <a:off x="1227221" y="5991320"/>
            <a:ext cx="4716379" cy="338554"/>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Times New Roman" pitchFamily="18" charset="0"/>
                <a:cs typeface="+mn-cs"/>
              </a:rPr>
              <a:t>Effective altitude dependence on meteoroid size </a:t>
            </a:r>
          </a:p>
        </p:txBody>
      </p:sp>
      <p:sp>
        <p:nvSpPr>
          <p:cNvPr id="10" name="Прямоугольник 9"/>
          <p:cNvSpPr/>
          <p:nvPr/>
        </p:nvSpPr>
        <p:spPr>
          <a:xfrm>
            <a:off x="6096000" y="3031990"/>
            <a:ext cx="6096000" cy="267765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FF"/>
                </a:solidFill>
                <a:effectLst/>
                <a:uLnTx/>
                <a:uFillTx/>
                <a:latin typeface="Arial"/>
                <a:ea typeface="+mn-ea"/>
                <a:cs typeface="+mn-cs"/>
              </a:rPr>
              <a:t>This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Precision of estimates  -  2-3 km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	                 (random character of disruption)</a:t>
            </a: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Is applicable for D&gt;10-30 m when strength and fragmentation features are not essential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for D~1</a:t>
            </a:r>
            <a:r>
              <a:rPr kumimoji="0" lang="ru-RU" sz="1800" b="0" i="0" u="none" strike="noStrike" kern="1200" cap="none" spc="0" normalizeH="0" baseline="0" noProof="0" dirty="0">
                <a:ln>
                  <a:noFill/>
                </a:ln>
                <a:solidFill>
                  <a:srgbClr val="000000"/>
                </a:solidFill>
                <a:effectLst/>
                <a:uLnTx/>
                <a:uFillTx/>
                <a:latin typeface="Arial"/>
                <a:ea typeface="+mn-ea"/>
                <a:cs typeface="+mn-cs"/>
              </a:rPr>
              <a:t>0-</a:t>
            </a:r>
            <a:r>
              <a:rPr kumimoji="0" lang="en-US" sz="1800" b="0" i="0" u="none" strike="noStrike" kern="1200" cap="none" spc="0" normalizeH="0" baseline="0" noProof="0" dirty="0">
                <a:ln>
                  <a:noFill/>
                </a:ln>
                <a:solidFill>
                  <a:srgbClr val="000000"/>
                </a:solidFill>
                <a:effectLst/>
                <a:uLnTx/>
                <a:uFillTx/>
                <a:latin typeface="Arial"/>
                <a:ea typeface="+mn-ea"/>
                <a:cs typeface="+mn-cs"/>
              </a:rPr>
              <a:t>3</a:t>
            </a:r>
            <a:r>
              <a:rPr kumimoji="0" lang="ru-RU" sz="1800" b="0" i="0" u="none" strike="noStrike" kern="1200" cap="none" spc="0" normalizeH="0" baseline="0" noProof="0" dirty="0">
                <a:ln>
                  <a:noFill/>
                </a:ln>
                <a:solidFill>
                  <a:srgbClr val="000000"/>
                </a:solidFill>
                <a:effectLst/>
                <a:uLnTx/>
                <a:uFillTx/>
                <a:latin typeface="Arial"/>
                <a:ea typeface="+mn-ea"/>
                <a:cs typeface="+mn-cs"/>
              </a:rPr>
              <a:t>0 </a:t>
            </a:r>
            <a:r>
              <a:rPr kumimoji="0" lang="en-US" sz="1800" b="0" i="0" u="none" strike="noStrike" kern="1200" cap="none" spc="0" normalizeH="0" baseline="0" noProof="0" dirty="0">
                <a:ln>
                  <a:noFill/>
                </a:ln>
                <a:solidFill>
                  <a:srgbClr val="000000"/>
                </a:solidFill>
                <a:effectLst/>
                <a:uLnTx/>
                <a:uFillTx/>
                <a:latin typeface="Arial"/>
                <a:ea typeface="+mn-ea"/>
                <a:cs typeface="+mn-cs"/>
              </a:rPr>
              <a:t>m the uncertainty in effective altitude may reach 10-15 km </a:t>
            </a:r>
            <a:r>
              <a:rPr kumimoji="0" lang="en-US" sz="1600" b="0" i="0" u="none" strike="noStrike" kern="1200" cap="none" spc="0" normalizeH="0" baseline="0" noProof="0" dirty="0">
                <a:ln>
                  <a:noFill/>
                </a:ln>
                <a:solidFill>
                  <a:srgbClr val="000000"/>
                </a:solidFill>
                <a:effectLst/>
                <a:uLnTx/>
                <a:uFillTx/>
                <a:latin typeface="Arial"/>
                <a:ea typeface="+mn-ea"/>
                <a:cs typeface="+mn-cs"/>
              </a:rPr>
              <a:t>(Chelyabinsk, TC</a:t>
            </a:r>
            <a:r>
              <a:rPr kumimoji="0" lang="en-US" sz="1600" b="0" i="0" u="none" strike="noStrike" kern="1200" cap="none" spc="0" normalizeH="0" baseline="-25000" noProof="0" dirty="0">
                <a:ln>
                  <a:noFill/>
                </a:ln>
                <a:solidFill>
                  <a:srgbClr val="000000"/>
                </a:solidFill>
                <a:effectLst/>
                <a:uLnTx/>
                <a:uFillTx/>
                <a:latin typeface="Arial"/>
                <a:ea typeface="+mn-ea"/>
                <a:cs typeface="+mn-cs"/>
              </a:rPr>
              <a:t>3</a:t>
            </a:r>
            <a:r>
              <a:rPr kumimoji="0" lang="en-US" sz="1600" b="0" i="0" u="none" strike="noStrike" kern="1200" cap="none" spc="0" normalizeH="0" baseline="0" noProof="0" dirty="0">
                <a:ln>
                  <a:noFill/>
                </a:ln>
                <a:solidFill>
                  <a:srgbClr val="000000"/>
                </a:solidFill>
                <a:effectLst/>
                <a:uLnTx/>
                <a:uFillTx/>
                <a:latin typeface="Arial"/>
                <a:ea typeface="+mn-ea"/>
                <a:cs typeface="+mn-cs"/>
              </a:rPr>
              <a:t>2008  and other cases)</a:t>
            </a: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(strength, fragmentation features etc)</a:t>
            </a:r>
            <a:endParaRPr kumimoji="0" lang="ru-RU"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Прямоугольник 10"/>
          <p:cNvSpPr/>
          <p:nvPr/>
        </p:nvSpPr>
        <p:spPr>
          <a:xfrm>
            <a:off x="7372161" y="5751458"/>
            <a:ext cx="4554645" cy="523220"/>
          </a:xfrm>
          <a:prstGeom prst="rect">
            <a:avLst/>
          </a:prstGeom>
        </p:spPr>
        <p:txBody>
          <a:bodyPr wrap="none">
            <a:spAutoFit/>
          </a:bodyPr>
          <a:lstStyle/>
          <a:p>
            <a:pPr algn="r"/>
            <a:r>
              <a:rPr lang="en-US" sz="1400" i="1" dirty="0">
                <a:solidFill>
                  <a:srgbClr val="333333"/>
                </a:solidFill>
                <a:latin typeface="Calibri Light" panose="020F0302020204030204" pitchFamily="34" charset="0"/>
                <a:cs typeface="Calibri Light" panose="020F0302020204030204" pitchFamily="34" charset="0"/>
              </a:rPr>
              <a:t>Determination of the height of the “meteoric explosion”</a:t>
            </a:r>
          </a:p>
          <a:p>
            <a:pPr algn="r"/>
            <a:r>
              <a:rPr lang="en-US" sz="1400" i="1" dirty="0" err="1">
                <a:latin typeface="Calibri Light" panose="020F0302020204030204" pitchFamily="34" charset="0"/>
                <a:cs typeface="Calibri Light" panose="020F0302020204030204" pitchFamily="34" charset="0"/>
              </a:rPr>
              <a:t>Shuvalov</a:t>
            </a:r>
            <a:r>
              <a:rPr lang="en-US" sz="1400" i="1" dirty="0">
                <a:solidFill>
                  <a:srgbClr val="333333"/>
                </a:solidFill>
                <a:latin typeface="Calibri Light" panose="020F0302020204030204" pitchFamily="34" charset="0"/>
                <a:cs typeface="Calibri Light" panose="020F0302020204030204" pitchFamily="34" charset="0"/>
              </a:rPr>
              <a:t> et al. Solar System Research 2016, V.50, I.1, pp 1-12</a:t>
            </a:r>
            <a:endParaRPr lang="en-US" sz="1400" i="1" dirty="0">
              <a:latin typeface="Calibri Light" panose="020F0302020204030204" pitchFamily="34" charset="0"/>
              <a:cs typeface="Calibri Light" panose="020F0302020204030204" pitchFamily="34" charset="0"/>
            </a:endParaRPr>
          </a:p>
        </p:txBody>
      </p:sp>
      <mc:AlternateContent xmlns:mc="http://schemas.openxmlformats.org/markup-compatibility/2006" xmlns:a14="http://schemas.microsoft.com/office/drawing/2010/main">
        <mc:Choice Requires="a14">
          <p:sp>
            <p:nvSpPr>
              <p:cNvPr id="12" name="Прямоугольник 11"/>
              <p:cNvSpPr/>
              <p:nvPr/>
            </p:nvSpPr>
            <p:spPr>
              <a:xfrm>
                <a:off x="443126" y="6183420"/>
                <a:ext cx="5877464" cy="37927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ru-RU" sz="1600" i="1" smtClean="0">
                              <a:latin typeface="Cambria Math" panose="02040503050406030204" pitchFamily="18" charset="0"/>
                            </a:rPr>
                          </m:ctrlPr>
                        </m:sSubPr>
                        <m:e>
                          <m:r>
                            <m:rPr>
                              <m:sty m:val="p"/>
                            </m:rPr>
                            <a:rPr lang="ru-RU" sz="1600">
                              <a:latin typeface="Cambria Math" panose="02040503050406030204" pitchFamily="18" charset="0"/>
                            </a:rPr>
                            <m:t>H</m:t>
                          </m:r>
                        </m:e>
                        <m:sub>
                          <m:r>
                            <a:rPr lang="ru-RU" sz="1600" i="1">
                              <a:latin typeface="Cambria Math" panose="02040503050406030204" pitchFamily="18" charset="0"/>
                            </a:rPr>
                            <m:t>𝑒𝑓𝑓</m:t>
                          </m:r>
                        </m:sub>
                      </m:sSub>
                      <m:r>
                        <a:rPr lang="ru-RU" sz="1600" i="0">
                          <a:latin typeface="Cambria Math" panose="02040503050406030204" pitchFamily="18" charset="0"/>
                        </a:rPr>
                        <m:t>=(−1.3∗</m:t>
                      </m:r>
                      <m:r>
                        <a:rPr lang="ru-RU" sz="1600" i="1">
                          <a:latin typeface="Cambria Math" panose="02040503050406030204" pitchFamily="18" charset="0"/>
                        </a:rPr>
                        <m:t>𝐻</m:t>
                      </m:r>
                      <m:r>
                        <a:rPr lang="ru-RU" sz="1600" i="0">
                          <a:latin typeface="Cambria Math" panose="02040503050406030204" pitchFamily="18" charset="0"/>
                        </a:rPr>
                        <m:t>∗</m:t>
                      </m:r>
                      <m:r>
                        <m:rPr>
                          <m:sty m:val="p"/>
                        </m:rPr>
                        <a:rPr lang="ru-RU" sz="1600" i="0">
                          <a:latin typeface="Cambria Math" panose="02040503050406030204" pitchFamily="18" charset="0"/>
                        </a:rPr>
                        <m:t>Ln</m:t>
                      </m:r>
                      <m:r>
                        <a:rPr lang="ru-RU" sz="1600" i="0">
                          <a:latin typeface="Cambria Math" panose="02040503050406030204" pitchFamily="18" charset="0"/>
                        </a:rPr>
                        <m:t>(</m:t>
                      </m:r>
                      <m:r>
                        <m:rPr>
                          <m:sty m:val="p"/>
                        </m:rPr>
                        <a:rPr lang="ru-RU" sz="1600" i="0">
                          <a:latin typeface="Cambria Math" panose="02040503050406030204" pitchFamily="18" charset="0"/>
                        </a:rPr>
                        <m:t>D</m:t>
                      </m:r>
                      <m:r>
                        <a:rPr lang="ru-RU" sz="1600" i="0">
                          <a:latin typeface="Cambria Math" panose="02040503050406030204" pitchFamily="18" charset="0"/>
                        </a:rPr>
                        <m:t>∗(</m:t>
                      </m:r>
                      <m:f>
                        <m:fPr>
                          <m:type m:val="lin"/>
                          <m:ctrlPr>
                            <a:rPr lang="ru-RU" sz="1600" i="1">
                              <a:latin typeface="Cambria Math" panose="02040503050406030204" pitchFamily="18" charset="0"/>
                            </a:rPr>
                          </m:ctrlPr>
                        </m:fPr>
                        <m:num>
                          <m:r>
                            <m:rPr>
                              <m:sty m:val="p"/>
                            </m:rPr>
                            <a:rPr lang="ru-RU" sz="1600" i="0">
                              <a:latin typeface="Cambria Math" panose="02040503050406030204" pitchFamily="18" charset="0"/>
                            </a:rPr>
                            <m:t>Sin</m:t>
                          </m:r>
                          <m:d>
                            <m:dPr>
                              <m:begChr m:val="["/>
                              <m:endChr m:val="]"/>
                              <m:ctrlPr>
                                <a:rPr lang="ru-RU" sz="1600" i="1">
                                  <a:latin typeface="Cambria Math" panose="02040503050406030204" pitchFamily="18" charset="0"/>
                                </a:rPr>
                              </m:ctrlPr>
                            </m:dPr>
                            <m:e>
                              <m:r>
                                <a:rPr lang="ru-RU" sz="1600" i="1">
                                  <a:latin typeface="Cambria Math" panose="02040503050406030204" pitchFamily="18" charset="0"/>
                                </a:rPr>
                                <m:t>𝛼</m:t>
                              </m:r>
                            </m:e>
                          </m:d>
                        </m:num>
                        <m:den>
                          <m:r>
                            <a:rPr lang="ru-RU" sz="1600" i="1">
                              <a:latin typeface="Cambria Math" panose="02040503050406030204" pitchFamily="18" charset="0"/>
                            </a:rPr>
                            <m:t>𝐻</m:t>
                          </m:r>
                        </m:den>
                      </m:f>
                      <m:r>
                        <a:rPr lang="ru-RU" sz="1600" i="0">
                          <a:latin typeface="Cambria Math" panose="02040503050406030204" pitchFamily="18" charset="0"/>
                        </a:rPr>
                        <m:t>)∗</m:t>
                      </m:r>
                      <m:sSup>
                        <m:sSupPr>
                          <m:ctrlPr>
                            <a:rPr lang="ru-RU" sz="1600" i="1">
                              <a:latin typeface="Cambria Math" panose="02040503050406030204" pitchFamily="18" charset="0"/>
                            </a:rPr>
                          </m:ctrlPr>
                        </m:sSupPr>
                        <m:e>
                          <m:d>
                            <m:dPr>
                              <m:ctrlPr>
                                <a:rPr lang="ru-RU" sz="1600" i="1">
                                  <a:latin typeface="Cambria Math" panose="02040503050406030204" pitchFamily="18" charset="0"/>
                                </a:rPr>
                              </m:ctrlPr>
                            </m:dPr>
                            <m:e>
                              <m:f>
                                <m:fPr>
                                  <m:type m:val="lin"/>
                                  <m:ctrlPr>
                                    <a:rPr lang="ru-RU" sz="1600" i="1">
                                      <a:latin typeface="Cambria Math" panose="02040503050406030204" pitchFamily="18" charset="0"/>
                                    </a:rPr>
                                  </m:ctrlPr>
                                </m:fPr>
                                <m:num>
                                  <m:r>
                                    <m:rPr>
                                      <m:sty m:val="p"/>
                                    </m:rPr>
                                    <a:rPr lang="ru-RU" sz="1600" i="0">
                                      <a:latin typeface="Cambria Math" panose="02040503050406030204" pitchFamily="18" charset="0"/>
                                    </a:rPr>
                                    <m:t>ρ</m:t>
                                  </m:r>
                                </m:num>
                                <m:den>
                                  <m:r>
                                    <m:rPr>
                                      <m:sty m:val="p"/>
                                    </m:rPr>
                                    <a:rPr lang="ru-RU" sz="1600" i="0">
                                      <a:latin typeface="Cambria Math" panose="02040503050406030204" pitchFamily="18" charset="0"/>
                                    </a:rPr>
                                    <m:t>ρ</m:t>
                                  </m:r>
                                  <m:r>
                                    <a:rPr lang="ru-RU" sz="1600" i="0">
                                      <a:latin typeface="Cambria Math" panose="02040503050406030204" pitchFamily="18" charset="0"/>
                                    </a:rPr>
                                    <m:t>0</m:t>
                                  </m:r>
                                </m:den>
                              </m:f>
                            </m:e>
                          </m:d>
                        </m:e>
                        <m:sup>
                          <m:f>
                            <m:fPr>
                              <m:type m:val="lin"/>
                              <m:ctrlPr>
                                <a:rPr lang="ru-RU" sz="1600" i="1">
                                  <a:latin typeface="Cambria Math" panose="02040503050406030204" pitchFamily="18" charset="0"/>
                                </a:rPr>
                              </m:ctrlPr>
                            </m:fPr>
                            <m:num>
                              <m:r>
                                <a:rPr lang="ru-RU" sz="1600" i="0">
                                  <a:latin typeface="Cambria Math" panose="02040503050406030204" pitchFamily="18" charset="0"/>
                                </a:rPr>
                                <m:t>2</m:t>
                              </m:r>
                            </m:num>
                            <m:den>
                              <m:r>
                                <a:rPr lang="ru-RU" sz="1600" i="0">
                                  <a:latin typeface="Cambria Math" panose="02040503050406030204" pitchFamily="18" charset="0"/>
                                </a:rPr>
                                <m:t>3</m:t>
                              </m:r>
                            </m:den>
                          </m:f>
                        </m:sup>
                      </m:sSup>
                      <m:r>
                        <a:rPr lang="ru-RU" sz="1600" i="0">
                          <a:latin typeface="Cambria Math" panose="02040503050406030204" pitchFamily="18" charset="0"/>
                        </a:rPr>
                        <m:t>)+</m:t>
                      </m:r>
                      <m:r>
                        <a:rPr lang="ru-RU" sz="1600" i="1">
                          <a:latin typeface="Cambria Math" panose="02040503050406030204" pitchFamily="18" charset="0"/>
                        </a:rPr>
                        <m:t>𝐻</m:t>
                      </m:r>
                      <m:f>
                        <m:fPr>
                          <m:type m:val="lin"/>
                          <m:ctrlPr>
                            <a:rPr lang="ru-RU" sz="1600" i="1">
                              <a:latin typeface="Cambria Math" panose="02040503050406030204" pitchFamily="18" charset="0"/>
                            </a:rPr>
                          </m:ctrlPr>
                        </m:fPr>
                        <m:num>
                          <m:r>
                            <a:rPr lang="ru-RU" sz="1600" i="0">
                              <a:latin typeface="Cambria Math" panose="02040503050406030204" pitchFamily="18" charset="0"/>
                            </a:rPr>
                            <m:t>)</m:t>
                          </m:r>
                        </m:num>
                        <m:den>
                          <m:r>
                            <a:rPr lang="ru-RU" sz="1600" i="0">
                              <a:latin typeface="Cambria Math" panose="02040503050406030204" pitchFamily="18" charset="0"/>
                            </a:rPr>
                            <m:t>1000</m:t>
                          </m:r>
                        </m:den>
                      </m:f>
                    </m:oMath>
                  </m:oMathPara>
                </a14:m>
                <a:endParaRPr lang="ru-RU" sz="1600" dirty="0"/>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443126" y="6183420"/>
                <a:ext cx="5877464" cy="379271"/>
              </a:xfrm>
              <a:prstGeom prst="rect">
                <a:avLst/>
              </a:prstGeom>
              <a:blipFill>
                <a:blip r:embed="rId3"/>
                <a:stretch>
                  <a:fillRect t="-84127" b="-139683"/>
                </a:stretch>
              </a:blipFill>
            </p:spPr>
            <p:txBody>
              <a:bodyPr/>
              <a:lstStyle/>
              <a:p>
                <a:r>
                  <a:rPr lang="ru-RU">
                    <a:noFill/>
                  </a:rPr>
                  <a:t> </a:t>
                </a:r>
              </a:p>
            </p:txBody>
          </p:sp>
        </mc:Fallback>
      </mc:AlternateContent>
      <p:pic>
        <p:nvPicPr>
          <p:cNvPr id="4" name="Рисунок 3"/>
          <p:cNvPicPr>
            <a:picLocks noChangeAspect="1"/>
          </p:cNvPicPr>
          <p:nvPr/>
        </p:nvPicPr>
        <p:blipFill>
          <a:blip r:embed="rId4"/>
          <a:stretch>
            <a:fillRect/>
          </a:stretch>
        </p:blipFill>
        <p:spPr>
          <a:xfrm>
            <a:off x="621211" y="618322"/>
            <a:ext cx="5463550" cy="5463550"/>
          </a:xfrm>
          <a:prstGeom prst="rect">
            <a:avLst/>
          </a:prstGeom>
        </p:spPr>
      </p:pic>
      <p:sp>
        <p:nvSpPr>
          <p:cNvPr id="2" name="Slide Number Placeholder 1">
            <a:extLst>
              <a:ext uri="{FF2B5EF4-FFF2-40B4-BE49-F238E27FC236}">
                <a16:creationId xmlns:a16="http://schemas.microsoft.com/office/drawing/2014/main" id="{4F1953D8-1B36-4432-8563-32B59E4214FB}"/>
              </a:ext>
            </a:extLst>
          </p:cNvPr>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2790540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D22F896-40B5-4ADD-8801-0D06FADFA095}" type="slidenum">
              <a:rPr lang="en-US" smtClean="0"/>
              <a:t>39</a:t>
            </a:fld>
            <a:endParaRPr lang="en-US" dirty="0"/>
          </a:p>
        </p:txBody>
      </p:sp>
      <p:pic>
        <p:nvPicPr>
          <p:cNvPr id="4" name="Рисунок 3"/>
          <p:cNvPicPr>
            <a:picLocks noChangeAspect="1"/>
          </p:cNvPicPr>
          <p:nvPr/>
        </p:nvPicPr>
        <p:blipFill>
          <a:blip r:embed="rId3"/>
          <a:stretch>
            <a:fillRect/>
          </a:stretch>
        </p:blipFill>
        <p:spPr>
          <a:xfrm>
            <a:off x="1278252" y="748030"/>
            <a:ext cx="4646299" cy="4635739"/>
          </a:xfrm>
          <a:prstGeom prst="rect">
            <a:avLst/>
          </a:prstGeom>
        </p:spPr>
      </p:pic>
      <p:pic>
        <p:nvPicPr>
          <p:cNvPr id="5" name="Рисунок 4"/>
          <p:cNvPicPr>
            <a:picLocks noChangeAspect="1"/>
          </p:cNvPicPr>
          <p:nvPr/>
        </p:nvPicPr>
        <p:blipFill>
          <a:blip r:embed="rId4"/>
          <a:stretch>
            <a:fillRect/>
          </a:stretch>
        </p:blipFill>
        <p:spPr>
          <a:xfrm>
            <a:off x="6267450" y="748030"/>
            <a:ext cx="4703448" cy="4692758"/>
          </a:xfrm>
          <a:prstGeom prst="rect">
            <a:avLst/>
          </a:prstGeom>
        </p:spPr>
      </p:pic>
      <p:sp>
        <p:nvSpPr>
          <p:cNvPr id="6" name="Прямоугольник 5">
            <a:extLst>
              <a:ext uri="{FF2B5EF4-FFF2-40B4-BE49-F238E27FC236}">
                <a16:creationId xmlns:a16="http://schemas.microsoft.com/office/drawing/2014/main" id="{A6AAD355-0C3F-458A-8F1A-8DDCC929870F}"/>
              </a:ext>
            </a:extLst>
          </p:cNvPr>
          <p:cNvSpPr/>
          <p:nvPr/>
        </p:nvSpPr>
        <p:spPr>
          <a:xfrm>
            <a:off x="0" y="0"/>
            <a:ext cx="12192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CC0099"/>
                </a:solidFill>
                <a:effectLst/>
                <a:uLnTx/>
                <a:uFillTx/>
                <a:latin typeface="Arial" pitchFamily="34" charset="0"/>
                <a:ea typeface="+mn-ea"/>
                <a:cs typeface="Arial" pitchFamily="34" charset="0"/>
              </a:rPr>
              <a:t>Эффективная высота энерговыделения – область неопределенности</a:t>
            </a:r>
            <a:endParaRPr kumimoji="0" lang="en-US" sz="2400" b="0" i="0" u="none" strike="noStrike" kern="1200" cap="none" spc="0" normalizeH="0" baseline="0" noProof="0" dirty="0">
              <a:ln>
                <a:noFill/>
              </a:ln>
              <a:solidFill>
                <a:srgbClr val="CC0099"/>
              </a:solidFill>
              <a:effectLst/>
              <a:uLnTx/>
              <a:uFillTx/>
              <a:latin typeface="Arial" pitchFamily="34" charset="0"/>
              <a:ea typeface="+mn-ea"/>
              <a:cs typeface="Arial" pitchFamily="34" charset="0"/>
            </a:endParaRPr>
          </a:p>
        </p:txBody>
      </p:sp>
      <p:sp>
        <p:nvSpPr>
          <p:cNvPr id="3" name="TextBox 2">
            <a:extLst>
              <a:ext uri="{FF2B5EF4-FFF2-40B4-BE49-F238E27FC236}">
                <a16:creationId xmlns:a16="http://schemas.microsoft.com/office/drawing/2014/main" id="{4515FEB8-B754-48BE-A925-2DB5CBABDC60}"/>
              </a:ext>
            </a:extLst>
          </p:cNvPr>
          <p:cNvSpPr txBox="1"/>
          <p:nvPr/>
        </p:nvSpPr>
        <p:spPr>
          <a:xfrm>
            <a:off x="3028167" y="5383769"/>
            <a:ext cx="1371529" cy="369332"/>
          </a:xfrm>
          <a:prstGeom prst="rect">
            <a:avLst/>
          </a:prstGeom>
          <a:noFill/>
        </p:spPr>
        <p:txBody>
          <a:bodyPr wrap="none" rtlCol="0">
            <a:spAutoFit/>
          </a:bodyPr>
          <a:lstStyle/>
          <a:p>
            <a:r>
              <a:rPr lang="ru-RU" dirty="0"/>
              <a:t>Астероиды</a:t>
            </a:r>
          </a:p>
        </p:txBody>
      </p:sp>
      <p:sp>
        <p:nvSpPr>
          <p:cNvPr id="7" name="TextBox 6">
            <a:extLst>
              <a:ext uri="{FF2B5EF4-FFF2-40B4-BE49-F238E27FC236}">
                <a16:creationId xmlns:a16="http://schemas.microsoft.com/office/drawing/2014/main" id="{2777F734-924F-4154-9672-A112F11B1929}"/>
              </a:ext>
            </a:extLst>
          </p:cNvPr>
          <p:cNvSpPr txBox="1"/>
          <p:nvPr/>
        </p:nvSpPr>
        <p:spPr>
          <a:xfrm>
            <a:off x="8129296" y="5357821"/>
            <a:ext cx="999313" cy="369332"/>
          </a:xfrm>
          <a:prstGeom prst="rect">
            <a:avLst/>
          </a:prstGeom>
          <a:noFill/>
        </p:spPr>
        <p:txBody>
          <a:bodyPr wrap="none" rtlCol="0">
            <a:spAutoFit/>
          </a:bodyPr>
          <a:lstStyle/>
          <a:p>
            <a:r>
              <a:rPr lang="ru-RU" dirty="0"/>
              <a:t>Кометы</a:t>
            </a:r>
          </a:p>
        </p:txBody>
      </p:sp>
      <p:sp>
        <p:nvSpPr>
          <p:cNvPr id="9" name="TextBox 8">
            <a:extLst>
              <a:ext uri="{FF2B5EF4-FFF2-40B4-BE49-F238E27FC236}">
                <a16:creationId xmlns:a16="http://schemas.microsoft.com/office/drawing/2014/main" id="{05883030-620D-44ED-A35C-1AEB2A3FBA19}"/>
              </a:ext>
            </a:extLst>
          </p:cNvPr>
          <p:cNvSpPr txBox="1"/>
          <p:nvPr/>
        </p:nvSpPr>
        <p:spPr>
          <a:xfrm>
            <a:off x="8427105" y="1334374"/>
            <a:ext cx="2486643" cy="646331"/>
          </a:xfrm>
          <a:prstGeom prst="rect">
            <a:avLst/>
          </a:prstGeom>
          <a:noFill/>
        </p:spPr>
        <p:txBody>
          <a:bodyPr wrap="none" rtlCol="0">
            <a:spAutoFit/>
          </a:bodyPr>
          <a:lstStyle/>
          <a:p>
            <a:r>
              <a:rPr lang="ru-RU" dirty="0" err="1"/>
              <a:t>Кратеро</a:t>
            </a:r>
            <a:r>
              <a:rPr lang="ru-RU" dirty="0"/>
              <a:t>-образующие</a:t>
            </a:r>
          </a:p>
          <a:p>
            <a:r>
              <a:rPr lang="ru-RU" dirty="0"/>
              <a:t>варианты</a:t>
            </a:r>
            <a:endParaRPr lang="en-US" dirty="0"/>
          </a:p>
        </p:txBody>
      </p:sp>
      <p:sp>
        <p:nvSpPr>
          <p:cNvPr id="10" name="TextBox 9">
            <a:extLst>
              <a:ext uri="{FF2B5EF4-FFF2-40B4-BE49-F238E27FC236}">
                <a16:creationId xmlns:a16="http://schemas.microsoft.com/office/drawing/2014/main" id="{35363235-FF58-4026-8824-529D489011B6}"/>
              </a:ext>
            </a:extLst>
          </p:cNvPr>
          <p:cNvSpPr txBox="1"/>
          <p:nvPr/>
        </p:nvSpPr>
        <p:spPr>
          <a:xfrm>
            <a:off x="6926490" y="3998634"/>
            <a:ext cx="1375056" cy="646331"/>
          </a:xfrm>
          <a:prstGeom prst="rect">
            <a:avLst/>
          </a:prstGeom>
          <a:noFill/>
        </p:spPr>
        <p:txBody>
          <a:bodyPr wrap="none" rtlCol="0">
            <a:spAutoFit/>
          </a:bodyPr>
          <a:lstStyle/>
          <a:p>
            <a:pPr algn="ctr"/>
            <a:r>
              <a:rPr lang="ru-RU" dirty="0"/>
              <a:t>метеорные</a:t>
            </a:r>
          </a:p>
          <a:p>
            <a:pPr algn="ctr"/>
            <a:r>
              <a:rPr lang="ru-RU" dirty="0"/>
              <a:t>взрывы</a:t>
            </a:r>
            <a:endParaRPr lang="en-US" dirty="0"/>
          </a:p>
        </p:txBody>
      </p:sp>
      <p:sp>
        <p:nvSpPr>
          <p:cNvPr id="13" name="TextBox 12">
            <a:extLst>
              <a:ext uri="{FF2B5EF4-FFF2-40B4-BE49-F238E27FC236}">
                <a16:creationId xmlns:a16="http://schemas.microsoft.com/office/drawing/2014/main" id="{777603B1-23C9-4218-9CC8-69E272DD263C}"/>
              </a:ext>
            </a:extLst>
          </p:cNvPr>
          <p:cNvSpPr txBox="1"/>
          <p:nvPr/>
        </p:nvSpPr>
        <p:spPr>
          <a:xfrm rot="3125998">
            <a:off x="7397050" y="3364498"/>
            <a:ext cx="2581925" cy="369332"/>
          </a:xfrm>
          <a:prstGeom prst="rect">
            <a:avLst/>
          </a:prstGeom>
          <a:noFill/>
        </p:spPr>
        <p:txBody>
          <a:bodyPr wrap="none" rtlCol="0">
            <a:spAutoFit/>
          </a:bodyPr>
          <a:lstStyle/>
          <a:p>
            <a:r>
              <a:rPr lang="ru-RU" dirty="0"/>
              <a:t>переходные</a:t>
            </a:r>
            <a:r>
              <a:rPr lang="en-US" dirty="0"/>
              <a:t> </a:t>
            </a:r>
            <a:r>
              <a:rPr lang="ru-RU" dirty="0"/>
              <a:t>варианты</a:t>
            </a:r>
            <a:endParaRPr lang="en-US" dirty="0"/>
          </a:p>
        </p:txBody>
      </p:sp>
      <mc:AlternateContent xmlns:mc="http://schemas.openxmlformats.org/markup-compatibility/2006" xmlns:a14="http://schemas.microsoft.com/office/drawing/2010/main">
        <mc:Choice Requires="a14">
          <p:sp>
            <p:nvSpPr>
              <p:cNvPr id="14" name="Прямоугольник 11">
                <a:extLst>
                  <a:ext uri="{FF2B5EF4-FFF2-40B4-BE49-F238E27FC236}">
                    <a16:creationId xmlns:a16="http://schemas.microsoft.com/office/drawing/2014/main" id="{34B3E1EA-FADD-40EF-8D15-125575920BE2}"/>
                  </a:ext>
                </a:extLst>
              </p:cNvPr>
              <p:cNvSpPr/>
              <p:nvPr/>
            </p:nvSpPr>
            <p:spPr>
              <a:xfrm>
                <a:off x="3028167" y="6163151"/>
                <a:ext cx="5877464" cy="37927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ru-RU" sz="1600" i="1" smtClean="0">
                              <a:latin typeface="Cambria Math" panose="02040503050406030204" pitchFamily="18" charset="0"/>
                            </a:rPr>
                          </m:ctrlPr>
                        </m:sSubPr>
                        <m:e>
                          <m:r>
                            <m:rPr>
                              <m:sty m:val="p"/>
                            </m:rPr>
                            <a:rPr lang="ru-RU" sz="1600">
                              <a:latin typeface="Cambria Math" panose="02040503050406030204" pitchFamily="18" charset="0"/>
                            </a:rPr>
                            <m:t>H</m:t>
                          </m:r>
                        </m:e>
                        <m:sub>
                          <m:r>
                            <a:rPr lang="ru-RU" sz="1600" i="1">
                              <a:latin typeface="Cambria Math" panose="02040503050406030204" pitchFamily="18" charset="0"/>
                            </a:rPr>
                            <m:t>𝑒𝑓𝑓</m:t>
                          </m:r>
                        </m:sub>
                      </m:sSub>
                      <m:r>
                        <a:rPr lang="ru-RU" sz="1600" i="0">
                          <a:latin typeface="Cambria Math" panose="02040503050406030204" pitchFamily="18" charset="0"/>
                        </a:rPr>
                        <m:t>=(−1.3∗</m:t>
                      </m:r>
                      <m:r>
                        <a:rPr lang="ru-RU" sz="1600" i="1">
                          <a:latin typeface="Cambria Math" panose="02040503050406030204" pitchFamily="18" charset="0"/>
                        </a:rPr>
                        <m:t>𝐻</m:t>
                      </m:r>
                      <m:r>
                        <a:rPr lang="ru-RU" sz="1600" i="0">
                          <a:latin typeface="Cambria Math" panose="02040503050406030204" pitchFamily="18" charset="0"/>
                        </a:rPr>
                        <m:t>∗</m:t>
                      </m:r>
                      <m:r>
                        <m:rPr>
                          <m:sty m:val="p"/>
                        </m:rPr>
                        <a:rPr lang="ru-RU" sz="1600" i="0">
                          <a:latin typeface="Cambria Math" panose="02040503050406030204" pitchFamily="18" charset="0"/>
                        </a:rPr>
                        <m:t>Ln</m:t>
                      </m:r>
                      <m:r>
                        <a:rPr lang="ru-RU" sz="1600" i="0">
                          <a:latin typeface="Cambria Math" panose="02040503050406030204" pitchFamily="18" charset="0"/>
                        </a:rPr>
                        <m:t>(</m:t>
                      </m:r>
                      <m:r>
                        <m:rPr>
                          <m:sty m:val="p"/>
                        </m:rPr>
                        <a:rPr lang="ru-RU" sz="1600" i="0">
                          <a:latin typeface="Cambria Math" panose="02040503050406030204" pitchFamily="18" charset="0"/>
                        </a:rPr>
                        <m:t>D</m:t>
                      </m:r>
                      <m:r>
                        <a:rPr lang="ru-RU" sz="1600" i="0">
                          <a:latin typeface="Cambria Math" panose="02040503050406030204" pitchFamily="18" charset="0"/>
                        </a:rPr>
                        <m:t>∗(</m:t>
                      </m:r>
                      <m:f>
                        <m:fPr>
                          <m:type m:val="lin"/>
                          <m:ctrlPr>
                            <a:rPr lang="ru-RU" sz="1600" i="1">
                              <a:latin typeface="Cambria Math" panose="02040503050406030204" pitchFamily="18" charset="0"/>
                            </a:rPr>
                          </m:ctrlPr>
                        </m:fPr>
                        <m:num>
                          <m:r>
                            <m:rPr>
                              <m:sty m:val="p"/>
                            </m:rPr>
                            <a:rPr lang="ru-RU" sz="1600" i="0">
                              <a:latin typeface="Cambria Math" panose="02040503050406030204" pitchFamily="18" charset="0"/>
                            </a:rPr>
                            <m:t>Sin</m:t>
                          </m:r>
                          <m:d>
                            <m:dPr>
                              <m:begChr m:val="["/>
                              <m:endChr m:val="]"/>
                              <m:ctrlPr>
                                <a:rPr lang="ru-RU" sz="1600" i="1">
                                  <a:latin typeface="Cambria Math" panose="02040503050406030204" pitchFamily="18" charset="0"/>
                                </a:rPr>
                              </m:ctrlPr>
                            </m:dPr>
                            <m:e>
                              <m:r>
                                <a:rPr lang="ru-RU" sz="1600" i="1">
                                  <a:latin typeface="Cambria Math" panose="02040503050406030204" pitchFamily="18" charset="0"/>
                                </a:rPr>
                                <m:t>𝛼</m:t>
                              </m:r>
                            </m:e>
                          </m:d>
                        </m:num>
                        <m:den>
                          <m:r>
                            <a:rPr lang="ru-RU" sz="1600" i="1">
                              <a:latin typeface="Cambria Math" panose="02040503050406030204" pitchFamily="18" charset="0"/>
                            </a:rPr>
                            <m:t>𝐻</m:t>
                          </m:r>
                        </m:den>
                      </m:f>
                      <m:r>
                        <a:rPr lang="ru-RU" sz="1600" i="0">
                          <a:latin typeface="Cambria Math" panose="02040503050406030204" pitchFamily="18" charset="0"/>
                        </a:rPr>
                        <m:t>)∗</m:t>
                      </m:r>
                      <m:sSup>
                        <m:sSupPr>
                          <m:ctrlPr>
                            <a:rPr lang="ru-RU" sz="1600" i="1">
                              <a:latin typeface="Cambria Math" panose="02040503050406030204" pitchFamily="18" charset="0"/>
                            </a:rPr>
                          </m:ctrlPr>
                        </m:sSupPr>
                        <m:e>
                          <m:d>
                            <m:dPr>
                              <m:ctrlPr>
                                <a:rPr lang="ru-RU" sz="1600" i="1">
                                  <a:latin typeface="Cambria Math" panose="02040503050406030204" pitchFamily="18" charset="0"/>
                                </a:rPr>
                              </m:ctrlPr>
                            </m:dPr>
                            <m:e>
                              <m:f>
                                <m:fPr>
                                  <m:type m:val="lin"/>
                                  <m:ctrlPr>
                                    <a:rPr lang="ru-RU" sz="1600" i="1">
                                      <a:latin typeface="Cambria Math" panose="02040503050406030204" pitchFamily="18" charset="0"/>
                                    </a:rPr>
                                  </m:ctrlPr>
                                </m:fPr>
                                <m:num>
                                  <m:r>
                                    <m:rPr>
                                      <m:sty m:val="p"/>
                                    </m:rPr>
                                    <a:rPr lang="ru-RU" sz="1600" i="0">
                                      <a:latin typeface="Cambria Math" panose="02040503050406030204" pitchFamily="18" charset="0"/>
                                    </a:rPr>
                                    <m:t>ρ</m:t>
                                  </m:r>
                                </m:num>
                                <m:den>
                                  <m:r>
                                    <m:rPr>
                                      <m:sty m:val="p"/>
                                    </m:rPr>
                                    <a:rPr lang="ru-RU" sz="1600" i="0">
                                      <a:latin typeface="Cambria Math" panose="02040503050406030204" pitchFamily="18" charset="0"/>
                                    </a:rPr>
                                    <m:t>ρ</m:t>
                                  </m:r>
                                  <m:r>
                                    <a:rPr lang="ru-RU" sz="1600" i="0">
                                      <a:latin typeface="Cambria Math" panose="02040503050406030204" pitchFamily="18" charset="0"/>
                                    </a:rPr>
                                    <m:t>0</m:t>
                                  </m:r>
                                </m:den>
                              </m:f>
                            </m:e>
                          </m:d>
                        </m:e>
                        <m:sup>
                          <m:f>
                            <m:fPr>
                              <m:type m:val="lin"/>
                              <m:ctrlPr>
                                <a:rPr lang="ru-RU" sz="1600" i="1">
                                  <a:latin typeface="Cambria Math" panose="02040503050406030204" pitchFamily="18" charset="0"/>
                                </a:rPr>
                              </m:ctrlPr>
                            </m:fPr>
                            <m:num>
                              <m:r>
                                <a:rPr lang="ru-RU" sz="1600" i="0">
                                  <a:latin typeface="Cambria Math" panose="02040503050406030204" pitchFamily="18" charset="0"/>
                                </a:rPr>
                                <m:t>2</m:t>
                              </m:r>
                            </m:num>
                            <m:den>
                              <m:r>
                                <a:rPr lang="ru-RU" sz="1600" i="0">
                                  <a:latin typeface="Cambria Math" panose="02040503050406030204" pitchFamily="18" charset="0"/>
                                </a:rPr>
                                <m:t>3</m:t>
                              </m:r>
                            </m:den>
                          </m:f>
                        </m:sup>
                      </m:sSup>
                      <m:r>
                        <a:rPr lang="ru-RU" sz="1600" i="0">
                          <a:latin typeface="Cambria Math" panose="02040503050406030204" pitchFamily="18" charset="0"/>
                        </a:rPr>
                        <m:t>)+</m:t>
                      </m:r>
                      <m:r>
                        <a:rPr lang="ru-RU" sz="1600" i="1">
                          <a:latin typeface="Cambria Math" panose="02040503050406030204" pitchFamily="18" charset="0"/>
                        </a:rPr>
                        <m:t>𝐻</m:t>
                      </m:r>
                      <m:f>
                        <m:fPr>
                          <m:type m:val="lin"/>
                          <m:ctrlPr>
                            <a:rPr lang="ru-RU" sz="1600" i="1">
                              <a:latin typeface="Cambria Math" panose="02040503050406030204" pitchFamily="18" charset="0"/>
                            </a:rPr>
                          </m:ctrlPr>
                        </m:fPr>
                        <m:num>
                          <m:r>
                            <a:rPr lang="ru-RU" sz="1600" i="0">
                              <a:latin typeface="Cambria Math" panose="02040503050406030204" pitchFamily="18" charset="0"/>
                            </a:rPr>
                            <m:t>)</m:t>
                          </m:r>
                        </m:num>
                        <m:den>
                          <m:r>
                            <a:rPr lang="ru-RU" sz="1600" i="0">
                              <a:latin typeface="Cambria Math" panose="02040503050406030204" pitchFamily="18" charset="0"/>
                            </a:rPr>
                            <m:t>1000</m:t>
                          </m:r>
                        </m:den>
                      </m:f>
                    </m:oMath>
                  </m:oMathPara>
                </a14:m>
                <a:endParaRPr lang="ru-RU" sz="1600" dirty="0"/>
              </a:p>
            </p:txBody>
          </p:sp>
        </mc:Choice>
        <mc:Fallback xmlns="">
          <p:sp>
            <p:nvSpPr>
              <p:cNvPr id="14" name="Прямоугольник 11">
                <a:extLst>
                  <a:ext uri="{FF2B5EF4-FFF2-40B4-BE49-F238E27FC236}">
                    <a16:creationId xmlns:a16="http://schemas.microsoft.com/office/drawing/2014/main" id="{34B3E1EA-FADD-40EF-8D15-125575920BE2}"/>
                  </a:ext>
                </a:extLst>
              </p:cNvPr>
              <p:cNvSpPr>
                <a:spLocks noRot="1" noChangeAspect="1" noMove="1" noResize="1" noEditPoints="1" noAdjustHandles="1" noChangeArrowheads="1" noChangeShapeType="1" noTextEdit="1"/>
              </p:cNvSpPr>
              <p:nvPr/>
            </p:nvSpPr>
            <p:spPr>
              <a:xfrm>
                <a:off x="3028167" y="6163151"/>
                <a:ext cx="5877464" cy="379271"/>
              </a:xfrm>
              <a:prstGeom prst="rect">
                <a:avLst/>
              </a:prstGeom>
              <a:blipFill>
                <a:blip r:embed="rId5"/>
                <a:stretch>
                  <a:fillRect t="-85484" b="-143548"/>
                </a:stretch>
              </a:blipFill>
            </p:spPr>
            <p:txBody>
              <a:bodyPr/>
              <a:lstStyle/>
              <a:p>
                <a:r>
                  <a:rPr lang="ru-RU">
                    <a:noFill/>
                  </a:rPr>
                  <a:t> </a:t>
                </a:r>
              </a:p>
            </p:txBody>
          </p:sp>
        </mc:Fallback>
      </mc:AlternateContent>
      <p:sp>
        <p:nvSpPr>
          <p:cNvPr id="15" name="TextBox 14">
            <a:extLst>
              <a:ext uri="{FF2B5EF4-FFF2-40B4-BE49-F238E27FC236}">
                <a16:creationId xmlns:a16="http://schemas.microsoft.com/office/drawing/2014/main" id="{A92AA983-8281-4CCB-9C1A-231A202D6D43}"/>
              </a:ext>
            </a:extLst>
          </p:cNvPr>
          <p:cNvSpPr txBox="1"/>
          <p:nvPr/>
        </p:nvSpPr>
        <p:spPr>
          <a:xfrm rot="3691367">
            <a:off x="1612980" y="4084856"/>
            <a:ext cx="1375056" cy="646331"/>
          </a:xfrm>
          <a:prstGeom prst="rect">
            <a:avLst/>
          </a:prstGeom>
          <a:noFill/>
        </p:spPr>
        <p:txBody>
          <a:bodyPr wrap="none" rtlCol="0">
            <a:spAutoFit/>
          </a:bodyPr>
          <a:lstStyle/>
          <a:p>
            <a:pPr algn="ctr"/>
            <a:r>
              <a:rPr lang="ru-RU" dirty="0"/>
              <a:t>метеорные</a:t>
            </a:r>
          </a:p>
          <a:p>
            <a:pPr algn="ctr"/>
            <a:r>
              <a:rPr lang="ru-RU" dirty="0"/>
              <a:t>взрывы</a:t>
            </a:r>
            <a:endParaRPr lang="en-US" dirty="0"/>
          </a:p>
        </p:txBody>
      </p:sp>
      <p:sp>
        <p:nvSpPr>
          <p:cNvPr id="16" name="TextBox 15">
            <a:extLst>
              <a:ext uri="{FF2B5EF4-FFF2-40B4-BE49-F238E27FC236}">
                <a16:creationId xmlns:a16="http://schemas.microsoft.com/office/drawing/2014/main" id="{9DDFE674-3984-430D-98DB-70149B3ECE58}"/>
              </a:ext>
            </a:extLst>
          </p:cNvPr>
          <p:cNvSpPr txBox="1"/>
          <p:nvPr/>
        </p:nvSpPr>
        <p:spPr>
          <a:xfrm>
            <a:off x="3156374" y="1241047"/>
            <a:ext cx="2486643" cy="646331"/>
          </a:xfrm>
          <a:prstGeom prst="rect">
            <a:avLst/>
          </a:prstGeom>
          <a:noFill/>
        </p:spPr>
        <p:txBody>
          <a:bodyPr wrap="none" rtlCol="0">
            <a:spAutoFit/>
          </a:bodyPr>
          <a:lstStyle/>
          <a:p>
            <a:r>
              <a:rPr lang="ru-RU" dirty="0" err="1"/>
              <a:t>Кратеро</a:t>
            </a:r>
            <a:r>
              <a:rPr lang="ru-RU" dirty="0"/>
              <a:t>-образующие</a:t>
            </a:r>
          </a:p>
          <a:p>
            <a:r>
              <a:rPr lang="ru-RU" dirty="0"/>
              <a:t>варианты</a:t>
            </a:r>
            <a:endParaRPr lang="en-US" dirty="0"/>
          </a:p>
        </p:txBody>
      </p:sp>
      <p:sp>
        <p:nvSpPr>
          <p:cNvPr id="17" name="TextBox 16">
            <a:extLst>
              <a:ext uri="{FF2B5EF4-FFF2-40B4-BE49-F238E27FC236}">
                <a16:creationId xmlns:a16="http://schemas.microsoft.com/office/drawing/2014/main" id="{7B445BC6-7CA6-47A6-A5B4-C2412341619C}"/>
              </a:ext>
            </a:extLst>
          </p:cNvPr>
          <p:cNvSpPr txBox="1"/>
          <p:nvPr/>
        </p:nvSpPr>
        <p:spPr>
          <a:xfrm rot="3731694">
            <a:off x="1413200" y="3556379"/>
            <a:ext cx="2581925" cy="369332"/>
          </a:xfrm>
          <a:prstGeom prst="rect">
            <a:avLst/>
          </a:prstGeom>
          <a:noFill/>
        </p:spPr>
        <p:txBody>
          <a:bodyPr wrap="none" rtlCol="0">
            <a:spAutoFit/>
          </a:bodyPr>
          <a:lstStyle/>
          <a:p>
            <a:r>
              <a:rPr lang="ru-RU" dirty="0"/>
              <a:t>переходные</a:t>
            </a:r>
            <a:r>
              <a:rPr lang="en-US" dirty="0"/>
              <a:t> </a:t>
            </a:r>
            <a:r>
              <a:rPr lang="ru-RU" dirty="0"/>
              <a:t>варианты</a:t>
            </a:r>
            <a:endParaRPr lang="en-US" dirty="0"/>
          </a:p>
        </p:txBody>
      </p:sp>
    </p:spTree>
    <p:extLst>
      <p:ext uri="{BB962C8B-B14F-4D97-AF65-F5344CB8AC3E}">
        <p14:creationId xmlns:p14="http://schemas.microsoft.com/office/powerpoint/2010/main" val="134767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Shuvalov_fig1н"/>
          <p:cNvPicPr/>
          <p:nvPr/>
        </p:nvPicPr>
        <p:blipFill>
          <a:blip r:embed="rId3" cstate="print"/>
          <a:srcRect/>
          <a:stretch>
            <a:fillRect/>
          </a:stretch>
        </p:blipFill>
        <p:spPr bwMode="auto">
          <a:xfrm>
            <a:off x="739589" y="535633"/>
            <a:ext cx="4876800" cy="5105400"/>
          </a:xfrm>
          <a:prstGeom prst="rect">
            <a:avLst/>
          </a:prstGeom>
          <a:noFill/>
          <a:ln w="9525">
            <a:noFill/>
            <a:miter lim="800000"/>
            <a:headEnd/>
            <a:tailEnd/>
          </a:ln>
        </p:spPr>
      </p:pic>
      <p:sp>
        <p:nvSpPr>
          <p:cNvPr id="3" name="TextBox 2"/>
          <p:cNvSpPr txBox="1"/>
          <p:nvPr/>
        </p:nvSpPr>
        <p:spPr>
          <a:xfrm>
            <a:off x="251013" y="5641033"/>
            <a:ext cx="5746375" cy="1200329"/>
          </a:xfrm>
          <a:prstGeom prst="rect">
            <a:avLst/>
          </a:prstGeom>
          <a:noFill/>
        </p:spPr>
        <p:txBody>
          <a:bodyPr wrap="square" rtlCol="0">
            <a:spAutoFit/>
          </a:bodyPr>
          <a:lstStyle/>
          <a:p>
            <a:r>
              <a:rPr lang="ru-RU" dirty="0"/>
              <a:t>Распределение относительной плотности вдоль траектории на разных высотах</a:t>
            </a:r>
          </a:p>
          <a:p>
            <a:r>
              <a:rPr lang="en-US" dirty="0"/>
              <a:t>D=40 m, V=18 km/s; 𝜌</a:t>
            </a:r>
            <a:r>
              <a:rPr lang="ru-RU" dirty="0"/>
              <a:t> = </a:t>
            </a:r>
            <a:r>
              <a:rPr lang="en-US" dirty="0"/>
              <a:t>2650 kg/m</a:t>
            </a:r>
            <a:r>
              <a:rPr lang="en-US" baseline="30000" dirty="0"/>
              <a:t>3</a:t>
            </a:r>
            <a:r>
              <a:rPr lang="en-US" dirty="0"/>
              <a:t>, </a:t>
            </a:r>
            <a:r>
              <a:rPr lang="el-GR" dirty="0"/>
              <a:t>α</a:t>
            </a:r>
            <a:r>
              <a:rPr lang="en-US" dirty="0"/>
              <a:t>=90</a:t>
            </a:r>
            <a:r>
              <a:rPr lang="en-US" baseline="30000" dirty="0"/>
              <a:t>0</a:t>
            </a:r>
            <a:r>
              <a:rPr lang="en-US" dirty="0"/>
              <a:t> </a:t>
            </a:r>
          </a:p>
          <a:p>
            <a:r>
              <a:rPr lang="ru-RU" dirty="0"/>
              <a:t>Черным цветом – метеороид</a:t>
            </a:r>
            <a:endParaRPr lang="en-US" dirty="0"/>
          </a:p>
        </p:txBody>
      </p:sp>
      <p:sp>
        <p:nvSpPr>
          <p:cNvPr id="4" name="Прямоугольник 3"/>
          <p:cNvSpPr/>
          <p:nvPr/>
        </p:nvSpPr>
        <p:spPr>
          <a:xfrm>
            <a:off x="6194613" y="656641"/>
            <a:ext cx="5755340" cy="3293209"/>
          </a:xfrm>
          <a:prstGeom prst="rect">
            <a:avLst/>
          </a:prstGeom>
        </p:spPr>
        <p:txBody>
          <a:bodyPr wrap="square">
            <a:spAutoFit/>
          </a:bodyPr>
          <a:lstStyle/>
          <a:p>
            <a:pPr eaLnBrk="0" hangingPunct="0">
              <a:lnSpc>
                <a:spcPct val="80000"/>
              </a:lnSpc>
              <a:spcBef>
                <a:spcPct val="20000"/>
              </a:spcBef>
            </a:pPr>
            <a:r>
              <a:rPr lang="ru-RU" sz="2000" dirty="0">
                <a:solidFill>
                  <a:srgbClr val="C00000"/>
                </a:solidFill>
              </a:rPr>
              <a:t>Основа</a:t>
            </a:r>
            <a:r>
              <a:rPr lang="en-US" sz="2000" dirty="0">
                <a:solidFill>
                  <a:srgbClr val="C00000"/>
                </a:solidFill>
              </a:rPr>
              <a:t>: </a:t>
            </a:r>
          </a:p>
          <a:p>
            <a:pPr eaLnBrk="0" hangingPunct="0">
              <a:lnSpc>
                <a:spcPct val="80000"/>
              </a:lnSpc>
              <a:spcBef>
                <a:spcPct val="20000"/>
              </a:spcBef>
            </a:pPr>
            <a:r>
              <a:rPr lang="ru-RU" sz="2000" dirty="0"/>
              <a:t>деформация космических тел начинается на высотах, где аэродинамическая нагрузка существенно превышает их прочность</a:t>
            </a:r>
          </a:p>
          <a:p>
            <a:pPr eaLnBrk="0" hangingPunct="0">
              <a:lnSpc>
                <a:spcPct val="80000"/>
              </a:lnSpc>
              <a:spcBef>
                <a:spcPct val="20000"/>
              </a:spcBef>
            </a:pPr>
            <a:endParaRPr lang="en-US" altLang="en-US" sz="2000" dirty="0">
              <a:solidFill>
                <a:srgbClr val="C00000"/>
              </a:solidFill>
            </a:endParaRPr>
          </a:p>
          <a:p>
            <a:pPr eaLnBrk="0" hangingPunct="0">
              <a:lnSpc>
                <a:spcPct val="80000"/>
              </a:lnSpc>
              <a:spcBef>
                <a:spcPct val="20000"/>
              </a:spcBef>
            </a:pPr>
            <a:r>
              <a:rPr lang="ru-RU" altLang="en-US" sz="2000" dirty="0">
                <a:solidFill>
                  <a:srgbClr val="C00000"/>
                </a:solidFill>
              </a:rPr>
              <a:t>Основные предположения</a:t>
            </a:r>
            <a:endParaRPr lang="en-US" altLang="en-US" sz="2000" dirty="0">
              <a:solidFill>
                <a:srgbClr val="C00000"/>
              </a:solidFill>
            </a:endParaRPr>
          </a:p>
          <a:p>
            <a:pPr marL="342900" indent="-342900" eaLnBrk="0" hangingPunct="0">
              <a:lnSpc>
                <a:spcPct val="80000"/>
              </a:lnSpc>
              <a:spcBef>
                <a:spcPct val="20000"/>
              </a:spcBef>
              <a:buFont typeface="Wingdings" panose="05000000000000000000" pitchFamily="2" charset="2"/>
              <a:buChar char="v"/>
            </a:pPr>
            <a:r>
              <a:rPr lang="ru-RU" altLang="en-US" sz="2000" dirty="0"/>
              <a:t>Тело без прочности</a:t>
            </a:r>
            <a:endParaRPr lang="en-US" altLang="en-US" sz="2000" dirty="0"/>
          </a:p>
          <a:p>
            <a:pPr marL="342900" indent="-342900" eaLnBrk="0" hangingPunct="0">
              <a:lnSpc>
                <a:spcPct val="80000"/>
              </a:lnSpc>
              <a:spcBef>
                <a:spcPct val="20000"/>
              </a:spcBef>
              <a:buFont typeface="Wingdings" panose="05000000000000000000" pitchFamily="2" charset="2"/>
              <a:buChar char="v"/>
            </a:pPr>
            <a:r>
              <a:rPr lang="ru-RU" sz="2000" dirty="0"/>
              <a:t>Абляция через испарение</a:t>
            </a:r>
            <a:r>
              <a:rPr lang="en-US" sz="2400" dirty="0"/>
              <a:t> </a:t>
            </a:r>
          </a:p>
          <a:p>
            <a:pPr marL="342900" indent="-342900" eaLnBrk="0" hangingPunct="0">
              <a:lnSpc>
                <a:spcPct val="80000"/>
              </a:lnSpc>
              <a:spcBef>
                <a:spcPct val="20000"/>
              </a:spcBef>
              <a:buFont typeface="Wingdings" panose="05000000000000000000" pitchFamily="2" charset="2"/>
              <a:buChar char="v"/>
            </a:pPr>
            <a:r>
              <a:rPr lang="ru-RU" sz="2000" dirty="0"/>
              <a:t>Перенос излучения</a:t>
            </a:r>
            <a:r>
              <a:rPr lang="ru-RU" sz="1800" dirty="0"/>
              <a:t> в приближении </a:t>
            </a:r>
          </a:p>
          <a:p>
            <a:pPr lvl="1" eaLnBrk="0" hangingPunct="0">
              <a:lnSpc>
                <a:spcPct val="80000"/>
              </a:lnSpc>
              <a:spcBef>
                <a:spcPct val="20000"/>
              </a:spcBef>
            </a:pPr>
            <a:r>
              <a:rPr lang="ru-RU" dirty="0"/>
              <a:t>лучистой теплопроводности на низких высотах</a:t>
            </a:r>
          </a:p>
          <a:p>
            <a:pPr lvl="1" eaLnBrk="0" hangingPunct="0">
              <a:lnSpc>
                <a:spcPct val="80000"/>
              </a:lnSpc>
              <a:spcBef>
                <a:spcPct val="20000"/>
              </a:spcBef>
            </a:pPr>
            <a:r>
              <a:rPr lang="ru-RU" sz="1800" dirty="0"/>
              <a:t>объемного </a:t>
            </a:r>
            <a:r>
              <a:rPr lang="ru-RU" sz="1800" dirty="0" err="1"/>
              <a:t>высвета</a:t>
            </a:r>
            <a:r>
              <a:rPr lang="ru-RU" sz="1800" dirty="0"/>
              <a:t> на больших высотах</a:t>
            </a:r>
            <a:endParaRPr lang="en-US" sz="2800" dirty="0">
              <a:solidFill>
                <a:srgbClr val="FF3399"/>
              </a:solidFill>
            </a:endParaRPr>
          </a:p>
        </p:txBody>
      </p:sp>
      <p:sp>
        <p:nvSpPr>
          <p:cNvPr id="5" name="Прямоугольник 4"/>
          <p:cNvSpPr/>
          <p:nvPr/>
        </p:nvSpPr>
        <p:spPr>
          <a:xfrm>
            <a:off x="341645" y="1"/>
            <a:ext cx="11509696" cy="461665"/>
          </a:xfrm>
          <a:prstGeom prst="rect">
            <a:avLst/>
          </a:prstGeom>
        </p:spPr>
        <p:txBody>
          <a:bodyPr wrap="square">
            <a:spAutoFit/>
          </a:bodyPr>
          <a:lstStyle/>
          <a:p>
            <a:pPr algn="ctr"/>
            <a:r>
              <a:rPr lang="ru-RU" sz="2400" dirty="0">
                <a:solidFill>
                  <a:srgbClr val="A91783"/>
                </a:solidFill>
                <a:latin typeface="Arial" pitchFamily="34" charset="0"/>
                <a:cs typeface="Arial" pitchFamily="34" charset="0"/>
              </a:rPr>
              <a:t>Квази-жидкостная модель (</a:t>
            </a:r>
            <a:r>
              <a:rPr lang="en-US" sz="2400" dirty="0">
                <a:solidFill>
                  <a:srgbClr val="A91783"/>
                </a:solidFill>
                <a:latin typeface="Arial" pitchFamily="34" charset="0"/>
                <a:cs typeface="Arial" pitchFamily="34" charset="0"/>
              </a:rPr>
              <a:t>QL-model</a:t>
            </a:r>
            <a:r>
              <a:rPr lang="ru-RU" sz="2400" dirty="0">
                <a:solidFill>
                  <a:srgbClr val="A91783"/>
                </a:solidFill>
                <a:latin typeface="Arial" pitchFamily="34" charset="0"/>
                <a:cs typeface="Arial" pitchFamily="34" charset="0"/>
              </a:rPr>
              <a:t>)</a:t>
            </a:r>
            <a:endParaRPr lang="en-US" sz="2400" dirty="0">
              <a:solidFill>
                <a:srgbClr val="A91783"/>
              </a:solidFill>
              <a:latin typeface="Arial" pitchFamily="34" charset="0"/>
              <a:cs typeface="Arial" pitchFamily="34" charset="0"/>
            </a:endParaRPr>
          </a:p>
        </p:txBody>
      </p:sp>
      <p:sp>
        <p:nvSpPr>
          <p:cNvPr id="6" name="Slide Number Placeholder 5">
            <a:extLst>
              <a:ext uri="{FF2B5EF4-FFF2-40B4-BE49-F238E27FC236}">
                <a16:creationId xmlns:a16="http://schemas.microsoft.com/office/drawing/2014/main" id="{1E307CE9-0B8E-490D-B0FB-7350ADED287E}"/>
              </a:ext>
            </a:extLst>
          </p:cNvPr>
          <p:cNvSpPr>
            <a:spLocks noGrp="1"/>
          </p:cNvSpPr>
          <p:nvPr>
            <p:ph type="sldNum" sz="quarter" idx="12"/>
          </p:nvPr>
        </p:nvSpPr>
        <p:spPr/>
        <p:txBody>
          <a:bodyPr/>
          <a:lstStyle/>
          <a:p>
            <a:fld id="{6D22F896-40B5-4ADD-8801-0D06FADFA095}" type="slidenum">
              <a:rPr lang="en-US" smtClean="0"/>
              <a:t>4</a:t>
            </a:fld>
            <a:endParaRPr lang="en-US" dirty="0"/>
          </a:p>
        </p:txBody>
      </p:sp>
      <p:grpSp>
        <p:nvGrpSpPr>
          <p:cNvPr id="9" name="Группа 10">
            <a:extLst>
              <a:ext uri="{FF2B5EF4-FFF2-40B4-BE49-F238E27FC236}">
                <a16:creationId xmlns:a16="http://schemas.microsoft.com/office/drawing/2014/main" id="{9E08F11C-A9E8-444E-A9C0-DEC5F753811C}"/>
              </a:ext>
            </a:extLst>
          </p:cNvPr>
          <p:cNvGrpSpPr/>
          <p:nvPr/>
        </p:nvGrpSpPr>
        <p:grpSpPr>
          <a:xfrm>
            <a:off x="6854069" y="3949850"/>
            <a:ext cx="4376737" cy="1830400"/>
            <a:chOff x="6260126" y="3635068"/>
            <a:chExt cx="4376737" cy="1830400"/>
          </a:xfrm>
        </p:grpSpPr>
        <p:pic>
          <p:nvPicPr>
            <p:cNvPr id="10" name="Picture 3">
              <a:extLst>
                <a:ext uri="{FF2B5EF4-FFF2-40B4-BE49-F238E27FC236}">
                  <a16:creationId xmlns:a16="http://schemas.microsoft.com/office/drawing/2014/main" id="{C27A32BD-8D6C-4249-8B40-40A39E21DB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737"/>
            <a:stretch/>
          </p:blipFill>
          <p:spPr bwMode="auto">
            <a:xfrm>
              <a:off x="6260126" y="3635068"/>
              <a:ext cx="4376737" cy="18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AEBD8F48-181D-49B2-BAED-6D63CDDB08A3}"/>
                </a:ext>
              </a:extLst>
            </p:cNvPr>
            <p:cNvSpPr txBox="1"/>
            <p:nvPr/>
          </p:nvSpPr>
          <p:spPr>
            <a:xfrm>
              <a:off x="8288825" y="5193537"/>
              <a:ext cx="567784" cy="261610"/>
            </a:xfrm>
            <a:prstGeom prst="rect">
              <a:avLst/>
            </a:prstGeom>
            <a:noFill/>
          </p:spPr>
          <p:txBody>
            <a:bodyPr wrap="none" rtlCol="0">
              <a:spAutoFit/>
            </a:bodyPr>
            <a:lstStyle/>
            <a:p>
              <a:r>
                <a:rPr lang="en-US" sz="1100" dirty="0"/>
                <a:t>R, km</a:t>
              </a:r>
              <a:endParaRPr lang="ru-RU" sz="1100" dirty="0"/>
            </a:p>
          </p:txBody>
        </p:sp>
        <p:sp>
          <p:nvSpPr>
            <p:cNvPr id="12" name="TextBox 11">
              <a:extLst>
                <a:ext uri="{FF2B5EF4-FFF2-40B4-BE49-F238E27FC236}">
                  <a16:creationId xmlns:a16="http://schemas.microsoft.com/office/drawing/2014/main" id="{1C06955B-031B-4942-BEBC-163E32606CCC}"/>
                </a:ext>
              </a:extLst>
            </p:cNvPr>
            <p:cNvSpPr txBox="1"/>
            <p:nvPr/>
          </p:nvSpPr>
          <p:spPr>
            <a:xfrm rot="16200000">
              <a:off x="6123069" y="4386570"/>
              <a:ext cx="535724" cy="261610"/>
            </a:xfrm>
            <a:prstGeom prst="rect">
              <a:avLst/>
            </a:prstGeom>
            <a:noFill/>
          </p:spPr>
          <p:txBody>
            <a:bodyPr wrap="none" rtlCol="0">
              <a:spAutoFit/>
            </a:bodyPr>
            <a:lstStyle/>
            <a:p>
              <a:r>
                <a:rPr lang="en-US" sz="1100" dirty="0"/>
                <a:t>Z, km</a:t>
              </a:r>
              <a:endParaRPr lang="ru-RU" sz="1100" dirty="0"/>
            </a:p>
          </p:txBody>
        </p:sp>
      </p:grpSp>
      <p:sp>
        <p:nvSpPr>
          <p:cNvPr id="14" name="TextBox 13">
            <a:extLst>
              <a:ext uri="{FF2B5EF4-FFF2-40B4-BE49-F238E27FC236}">
                <a16:creationId xmlns:a16="http://schemas.microsoft.com/office/drawing/2014/main" id="{2FE989C9-DD47-4440-8FE5-A2809F2F7B65}"/>
              </a:ext>
            </a:extLst>
          </p:cNvPr>
          <p:cNvSpPr txBox="1"/>
          <p:nvPr/>
        </p:nvSpPr>
        <p:spPr>
          <a:xfrm>
            <a:off x="6200207" y="5620108"/>
            <a:ext cx="5651134" cy="923330"/>
          </a:xfrm>
          <a:prstGeom prst="rect">
            <a:avLst/>
          </a:prstGeom>
          <a:noFill/>
        </p:spPr>
        <p:txBody>
          <a:bodyPr wrap="square">
            <a:spAutoFit/>
          </a:bodyPr>
          <a:lstStyle/>
          <a:p>
            <a:r>
              <a:rPr lang="ru-RU" dirty="0"/>
              <a:t>Уравнение переноса излучения решается вдоль лучей, пересекающих нагретый объем воздуха и пара.</a:t>
            </a:r>
            <a:endParaRPr lang="en-US" dirty="0"/>
          </a:p>
        </p:txBody>
      </p:sp>
    </p:spTree>
    <p:extLst>
      <p:ext uri="{BB962C8B-B14F-4D97-AF65-F5344CB8AC3E}">
        <p14:creationId xmlns:p14="http://schemas.microsoft.com/office/powerpoint/2010/main" val="391818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E30344-E585-4557-9D61-9352BFBD236F}"/>
              </a:ext>
            </a:extLst>
          </p:cNvPr>
          <p:cNvSpPr>
            <a:spLocks noGrp="1"/>
          </p:cNvSpPr>
          <p:nvPr>
            <p:ph type="sldNum" sz="quarter" idx="12"/>
          </p:nvPr>
        </p:nvSpPr>
        <p:spPr/>
        <p:txBody>
          <a:bodyPr/>
          <a:lstStyle/>
          <a:p>
            <a:fld id="{6D22F896-40B5-4ADD-8801-0D06FADFA095}" type="slidenum">
              <a:rPr lang="en-US" smtClean="0"/>
              <a:t>40</a:t>
            </a:fld>
            <a:endParaRPr lang="en-US" dirty="0"/>
          </a:p>
        </p:txBody>
      </p:sp>
      <p:sp>
        <p:nvSpPr>
          <p:cNvPr id="6" name="TextBox 5">
            <a:extLst>
              <a:ext uri="{FF2B5EF4-FFF2-40B4-BE49-F238E27FC236}">
                <a16:creationId xmlns:a16="http://schemas.microsoft.com/office/drawing/2014/main" id="{DCEA4FA2-6332-421C-B737-8C3DA370BE9E}"/>
              </a:ext>
            </a:extLst>
          </p:cNvPr>
          <p:cNvSpPr txBox="1"/>
          <p:nvPr/>
        </p:nvSpPr>
        <p:spPr>
          <a:xfrm>
            <a:off x="0" y="70913"/>
            <a:ext cx="12191999" cy="584775"/>
          </a:xfrm>
          <a:prstGeom prst="rect">
            <a:avLst/>
          </a:prstGeom>
          <a:solidFill>
            <a:schemeClr val="bg1"/>
          </a:solidFill>
        </p:spPr>
        <p:txBody>
          <a:bodyPr wrap="square" rtlCol="0">
            <a:spAutoFit/>
          </a:bodyPr>
          <a:lstStyle/>
          <a:p>
            <a:pPr algn="ctr"/>
            <a:r>
              <a:rPr lang="ru-RU" sz="3200" dirty="0">
                <a:solidFill>
                  <a:srgbClr val="C00000"/>
                </a:solidFill>
              </a:rPr>
              <a:t>Точка максимального эффекта</a:t>
            </a:r>
            <a:endParaRPr lang="en-US" sz="3200" dirty="0">
              <a:solidFill>
                <a:srgbClr val="C00000"/>
              </a:solidFill>
            </a:endParaRPr>
          </a:p>
        </p:txBody>
      </p:sp>
      <p:pic>
        <p:nvPicPr>
          <p:cNvPr id="7" name="Picture 6">
            <a:extLst>
              <a:ext uri="{FF2B5EF4-FFF2-40B4-BE49-F238E27FC236}">
                <a16:creationId xmlns:a16="http://schemas.microsoft.com/office/drawing/2014/main" id="{A7E1A646-2B2C-40A1-A270-D8107A6B258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6384" y="785227"/>
            <a:ext cx="4770090" cy="4041031"/>
          </a:xfrm>
          <a:prstGeom prst="rect">
            <a:avLst/>
          </a:prstGeom>
          <a:noFill/>
          <a:ln>
            <a:noFill/>
          </a:ln>
        </p:spPr>
      </p:pic>
      <p:sp>
        <p:nvSpPr>
          <p:cNvPr id="9" name="TextBox 8">
            <a:extLst>
              <a:ext uri="{FF2B5EF4-FFF2-40B4-BE49-F238E27FC236}">
                <a16:creationId xmlns:a16="http://schemas.microsoft.com/office/drawing/2014/main" id="{1D501FA1-BE65-4203-8118-31673D57CD9B}"/>
              </a:ext>
            </a:extLst>
          </p:cNvPr>
          <p:cNvSpPr txBox="1"/>
          <p:nvPr/>
        </p:nvSpPr>
        <p:spPr>
          <a:xfrm>
            <a:off x="201863" y="5080852"/>
            <a:ext cx="5780787" cy="830997"/>
          </a:xfrm>
          <a:prstGeom prst="rect">
            <a:avLst/>
          </a:prstGeom>
          <a:noFill/>
        </p:spPr>
        <p:txBody>
          <a:bodyPr wrap="square">
            <a:spAutoFit/>
          </a:bodyPr>
          <a:lstStyle/>
          <a:p>
            <a:r>
              <a:rPr lang="ru-RU" sz="1600" dirty="0">
                <a:effectLst/>
                <a:latin typeface="Times New Roman" panose="02020603050405020304" pitchFamily="18" charset="0"/>
                <a:ea typeface="Times New Roman" panose="02020603050405020304" pitchFamily="18" charset="0"/>
              </a:rPr>
              <a:t>Траектория космического тела (КТ) и возможное положение эффективного точечного источника, который используется при построении соотношений подобия для избыточного давления.</a:t>
            </a:r>
            <a:endParaRPr lang="ru-RU" sz="1600" dirty="0"/>
          </a:p>
        </p:txBody>
      </p:sp>
      <p:pic>
        <p:nvPicPr>
          <p:cNvPr id="11" name="Picture 10">
            <a:extLst>
              <a:ext uri="{FF2B5EF4-FFF2-40B4-BE49-F238E27FC236}">
                <a16:creationId xmlns:a16="http://schemas.microsoft.com/office/drawing/2014/main" id="{6532D7FD-DFD9-4D57-A92D-7D41172558D3}"/>
              </a:ext>
            </a:extLst>
          </p:cNvPr>
          <p:cNvPicPr>
            <a:picLocks noChangeAspect="1"/>
          </p:cNvPicPr>
          <p:nvPr/>
        </p:nvPicPr>
        <p:blipFill>
          <a:blip r:embed="rId4"/>
          <a:stretch>
            <a:fillRect/>
          </a:stretch>
        </p:blipFill>
        <p:spPr>
          <a:xfrm>
            <a:off x="6366957" y="869696"/>
            <a:ext cx="5780787" cy="3016760"/>
          </a:xfrm>
          <a:prstGeom prst="rect">
            <a:avLst/>
          </a:prstGeom>
        </p:spPr>
      </p:pic>
      <p:sp>
        <p:nvSpPr>
          <p:cNvPr id="13" name="TextBox 12">
            <a:extLst>
              <a:ext uri="{FF2B5EF4-FFF2-40B4-BE49-F238E27FC236}">
                <a16:creationId xmlns:a16="http://schemas.microsoft.com/office/drawing/2014/main" id="{259D73EB-B1F6-4AB2-B0B8-DA5EC6C8B6D4}"/>
              </a:ext>
            </a:extLst>
          </p:cNvPr>
          <p:cNvSpPr txBox="1"/>
          <p:nvPr/>
        </p:nvSpPr>
        <p:spPr>
          <a:xfrm>
            <a:off x="6209352" y="4100464"/>
            <a:ext cx="5609268" cy="2585323"/>
          </a:xfrm>
          <a:prstGeom prst="rect">
            <a:avLst/>
          </a:prstGeom>
          <a:noFill/>
        </p:spPr>
        <p:txBody>
          <a:bodyPr wrap="square">
            <a:spAutoFit/>
          </a:bodyPr>
          <a:lstStyle/>
          <a:p>
            <a:r>
              <a:rPr lang="ru-RU" sz="1800" dirty="0">
                <a:effectLst/>
                <a:latin typeface="Times New Roman" panose="02020603050405020304" pitchFamily="18" charset="0"/>
                <a:ea typeface="Times New Roman" panose="02020603050405020304" pitchFamily="18" charset="0"/>
              </a:rPr>
              <a:t>Вертикальное смещение эффективного точечного источника относительно траектории движения метеороида (для возможных вариантов D ~ 15- 400 м и α~15-90°). </a:t>
            </a:r>
            <a:endParaRPr lang="en-US" sz="1800" dirty="0">
              <a:effectLst/>
              <a:latin typeface="Times New Roman" panose="02020603050405020304" pitchFamily="18" charset="0"/>
              <a:ea typeface="Times New Roman" panose="02020603050405020304" pitchFamily="18" charset="0"/>
            </a:endParaRPr>
          </a:p>
          <a:p>
            <a:r>
              <a:rPr lang="ru-RU" sz="1800" dirty="0">
                <a:effectLst/>
                <a:latin typeface="Times New Roman" panose="02020603050405020304" pitchFamily="18" charset="0"/>
                <a:ea typeface="Times New Roman" panose="02020603050405020304" pitchFamily="18" charset="0"/>
              </a:rPr>
              <a:t>Светло-серая область - над траекторией, </a:t>
            </a:r>
            <a:endParaRPr lang="en-US" sz="1800" dirty="0">
              <a:effectLst/>
              <a:latin typeface="Times New Roman" panose="02020603050405020304" pitchFamily="18" charset="0"/>
              <a:ea typeface="Times New Roman" panose="02020603050405020304" pitchFamily="18" charset="0"/>
            </a:endParaRPr>
          </a:p>
          <a:p>
            <a:r>
              <a:rPr lang="ru-RU" sz="1800" dirty="0">
                <a:effectLst/>
                <a:latin typeface="Times New Roman" panose="02020603050405020304" pitchFamily="18" charset="0"/>
                <a:ea typeface="Times New Roman" panose="02020603050405020304" pitchFamily="18" charset="0"/>
              </a:rPr>
              <a:t>темно-серая область - под траекторией. </a:t>
            </a:r>
            <a:endParaRPr lang="en-US" sz="1800" dirty="0">
              <a:effectLst/>
              <a:latin typeface="Times New Roman" panose="02020603050405020304" pitchFamily="18" charset="0"/>
              <a:ea typeface="Times New Roman" panose="02020603050405020304" pitchFamily="18" charset="0"/>
            </a:endParaRPr>
          </a:p>
          <a:p>
            <a:r>
              <a:rPr lang="ru-RU" sz="1800" dirty="0">
                <a:effectLst/>
                <a:latin typeface="Times New Roman" panose="02020603050405020304" pitchFamily="18" charset="0"/>
                <a:ea typeface="Times New Roman" panose="02020603050405020304" pitchFamily="18" charset="0"/>
              </a:rPr>
              <a:t>заштрихованная область</a:t>
            </a:r>
            <a:r>
              <a:rPr lang="en-US" sz="1800" dirty="0">
                <a:effectLst/>
                <a:latin typeface="Times New Roman" panose="02020603050405020304" pitchFamily="18" charset="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0&lt; </a:t>
            </a:r>
            <a:r>
              <a:rPr lang="ru-RU" sz="1800" i="1" dirty="0" err="1">
                <a:effectLst/>
                <a:latin typeface="Times New Roman" panose="02020603050405020304" pitchFamily="18" charset="0"/>
                <a:ea typeface="Times New Roman" panose="02020603050405020304" pitchFamily="18" charset="0"/>
              </a:rPr>
              <a:t>H</a:t>
            </a:r>
            <a:r>
              <a:rPr lang="ru-RU" sz="1800" i="1" baseline="-25000" dirty="0" err="1">
                <a:effectLst/>
                <a:latin typeface="Times New Roman" panose="02020603050405020304" pitchFamily="18" charset="0"/>
                <a:ea typeface="Times New Roman" panose="02020603050405020304" pitchFamily="18" charset="0"/>
              </a:rPr>
              <a:t>eff</a:t>
            </a:r>
            <a:r>
              <a:rPr lang="ru-RU"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&lt; </a:t>
            </a:r>
            <a:r>
              <a:rPr lang="ru-RU" sz="1800" dirty="0">
                <a:effectLst/>
                <a:latin typeface="Times New Roman" panose="02020603050405020304" pitchFamily="18" charset="0"/>
                <a:ea typeface="Times New Roman" panose="02020603050405020304" pitchFamily="18" charset="0"/>
              </a:rPr>
              <a:t>3 км</a:t>
            </a:r>
            <a:endParaRPr lang="en-US" sz="1800" dirty="0">
              <a:effectLst/>
              <a:latin typeface="Times New Roman" panose="02020603050405020304" pitchFamily="18" charset="0"/>
              <a:ea typeface="Times New Roman" panose="02020603050405020304" pitchFamily="18" charset="0"/>
            </a:endParaRPr>
          </a:p>
          <a:p>
            <a:r>
              <a:rPr lang="ru-RU" sz="1800" dirty="0">
                <a:effectLst/>
                <a:latin typeface="Times New Roman" panose="02020603050405020304" pitchFamily="18" charset="0"/>
                <a:ea typeface="Times New Roman" panose="02020603050405020304" pitchFamily="18" charset="0"/>
              </a:rPr>
              <a:t>белая область – кратерообразующий удар </a:t>
            </a:r>
            <a:r>
              <a:rPr lang="ru-RU" sz="1800" i="1" dirty="0" err="1">
                <a:effectLst/>
                <a:latin typeface="Times New Roman" panose="02020603050405020304" pitchFamily="18" charset="0"/>
                <a:ea typeface="Times New Roman" panose="02020603050405020304" pitchFamily="18" charset="0"/>
              </a:rPr>
              <a:t>H</a:t>
            </a:r>
            <a:r>
              <a:rPr lang="ru-RU" sz="1800" i="1" baseline="-25000" dirty="0" err="1">
                <a:effectLst/>
                <a:latin typeface="Times New Roman" panose="02020603050405020304" pitchFamily="18" charset="0"/>
                <a:ea typeface="Times New Roman" panose="02020603050405020304" pitchFamily="18" charset="0"/>
              </a:rPr>
              <a:t>eff</a:t>
            </a:r>
            <a:r>
              <a:rPr lang="ru-RU" sz="1800" dirty="0">
                <a:effectLst/>
                <a:latin typeface="Times New Roman" panose="02020603050405020304" pitchFamily="18" charset="0"/>
                <a:ea typeface="Times New Roman" panose="02020603050405020304" pitchFamily="18" charset="0"/>
              </a:rPr>
              <a:t> = 0 км.</a:t>
            </a:r>
            <a:endParaRPr lang="ru-RU" sz="1800" dirty="0">
              <a:effectLst/>
              <a:latin typeface="Calibri" panose="020F0502020204030204" pitchFamily="34" charset="0"/>
              <a:ea typeface="Calibri" panose="020F0502020204030204" pitchFamily="34" charset="0"/>
            </a:endParaRPr>
          </a:p>
          <a:p>
            <a:endParaRPr lang="ru-RU"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605D536-2982-4F92-BF50-E5F4700A01C4}"/>
                  </a:ext>
                </a:extLst>
              </p:cNvPr>
              <p:cNvSpPr txBox="1"/>
              <p:nvPr/>
            </p:nvSpPr>
            <p:spPr>
              <a:xfrm>
                <a:off x="201863" y="5930566"/>
                <a:ext cx="5703987" cy="6223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0</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i="1">
                              <a:latin typeface="Cambria Math" panose="02040503050406030204" pitchFamily="18" charset="0"/>
                            </a:rPr>
                            <m:t>0.33</m:t>
                          </m:r>
                          <m:f>
                            <m:fPr>
                              <m:ctrlPr>
                                <a:rPr lang="ru-RU" i="1">
                                  <a:latin typeface="Cambria Math" panose="02040503050406030204" pitchFamily="18" charset="0"/>
                                </a:rPr>
                              </m:ctrlPr>
                            </m:fPr>
                            <m:num>
                              <m:r>
                                <a:rPr lang="ru-RU" i="1">
                                  <a:latin typeface="Cambria Math" panose="02040503050406030204" pitchFamily="18" charset="0"/>
                                </a:rPr>
                                <m:t>3320−</m:t>
                              </m:r>
                              <m:r>
                                <a:rPr lang="ru-RU" i="1">
                                  <a:latin typeface="Cambria Math" panose="02040503050406030204" pitchFamily="18" charset="0"/>
                                  <a:ea typeface="Cambria Math" panose="02040503050406030204" pitchFamily="18" charset="0"/>
                                </a:rPr>
                                <m:t>𝜌</m:t>
                              </m:r>
                            </m:num>
                            <m:den>
                              <m:r>
                                <a:rPr lang="ru-RU" i="1">
                                  <a:latin typeface="Cambria Math" panose="02040503050406030204" pitchFamily="18" charset="0"/>
                                </a:rPr>
                                <m:t>2320</m:t>
                              </m:r>
                            </m:den>
                          </m:f>
                          <m:r>
                            <a:rPr lang="en-US" i="1">
                              <a:latin typeface="Cambria Math" panose="02040503050406030204" pitchFamily="18" charset="0"/>
                            </a:rPr>
                            <m:t>+0.4</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−1000</m:t>
                              </m:r>
                            </m:num>
                            <m:den>
                              <m:r>
                                <a:rPr lang="en-US" i="1">
                                  <a:latin typeface="Cambria Math" panose="02040503050406030204" pitchFamily="18" charset="0"/>
                                </a:rPr>
                                <m:t>2320</m:t>
                              </m:r>
                            </m:den>
                          </m:f>
                        </m:e>
                      </m:d>
                      <m:sSup>
                        <m:sSupPr>
                          <m:ctrlPr>
                            <a:rPr lang="en-US" b="0" i="1" smtClean="0">
                              <a:latin typeface="Cambria Math" panose="02040503050406030204" pitchFamily="18" charset="0"/>
                            </a:rPr>
                          </m:ctrlPr>
                        </m:sSupPr>
                        <m:e>
                          <m:sSup>
                            <m:sSupPr>
                              <m:ctrlPr>
                                <a:rPr lang="en-US" i="1">
                                  <a:latin typeface="Cambria Math" panose="02040503050406030204" pitchFamily="18" charset="0"/>
                                </a:rPr>
                              </m:ctrlPr>
                            </m:sSupPr>
                            <m:e>
                              <m:r>
                                <a:rPr lang="en-US" i="1">
                                  <a:latin typeface="Cambria Math" panose="02040503050406030204" pitchFamily="18" charset="0"/>
                                </a:rPr>
                                <m:t>𝐻</m:t>
                              </m:r>
                            </m:e>
                            <m:sup>
                              <m:r>
                                <a:rPr lang="en-US" i="1">
                                  <a:latin typeface="Cambria Math" panose="02040503050406030204" pitchFamily="18" charset="0"/>
                                </a:rPr>
                                <m:t>𝑒𝑓𝑓</m:t>
                              </m:r>
                            </m:sup>
                          </m:sSup>
                        </m:e>
                        <m:sup>
                          <m:r>
                            <a:rPr lang="en-US" b="0" i="1" smtClean="0">
                              <a:latin typeface="Cambria Math" panose="02040503050406030204" pitchFamily="18" charset="0"/>
                            </a:rPr>
                            <m:t>1.5</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𝐶𝑜𝑡</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𝛼</m:t>
                          </m:r>
                        </m:e>
                        <m:sup>
                          <m:r>
                            <a:rPr lang="en-US" b="0" i="1" smtClean="0">
                              <a:latin typeface="Cambria Math" panose="02040503050406030204" pitchFamily="18" charset="0"/>
                            </a:rPr>
                            <m:t>0.62</m:t>
                          </m:r>
                        </m:sup>
                      </m:sSup>
                    </m:oMath>
                  </m:oMathPara>
                </a14:m>
                <a:endParaRPr lang="ru-RU" dirty="0"/>
              </a:p>
            </p:txBody>
          </p:sp>
        </mc:Choice>
        <mc:Fallback xmlns="">
          <p:sp>
            <p:nvSpPr>
              <p:cNvPr id="4" name="TextBox 3">
                <a:extLst>
                  <a:ext uri="{FF2B5EF4-FFF2-40B4-BE49-F238E27FC236}">
                    <a16:creationId xmlns:a16="http://schemas.microsoft.com/office/drawing/2014/main" id="{1605D536-2982-4F92-BF50-E5F4700A01C4}"/>
                  </a:ext>
                </a:extLst>
              </p:cNvPr>
              <p:cNvSpPr txBox="1">
                <a:spLocks noRot="1" noChangeAspect="1" noMove="1" noResize="1" noEditPoints="1" noAdjustHandles="1" noChangeArrowheads="1" noChangeShapeType="1" noTextEdit="1"/>
              </p:cNvSpPr>
              <p:nvPr/>
            </p:nvSpPr>
            <p:spPr>
              <a:xfrm>
                <a:off x="201863" y="5930566"/>
                <a:ext cx="5703987" cy="622350"/>
              </a:xfrm>
              <a:prstGeom prst="rect">
                <a:avLst/>
              </a:prstGeom>
              <a:blipFill>
                <a:blip r:embed="rId5"/>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1948698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E8C3F4-12CD-49E1-BA99-AB7A6343CB1E}"/>
              </a:ext>
            </a:extLst>
          </p:cNvPr>
          <p:cNvSpPr>
            <a:spLocks noGrp="1"/>
          </p:cNvSpPr>
          <p:nvPr>
            <p:ph type="sldNum" sz="quarter" idx="12"/>
          </p:nvPr>
        </p:nvSpPr>
        <p:spPr/>
        <p:txBody>
          <a:bodyPr/>
          <a:lstStyle/>
          <a:p>
            <a:fld id="{6D22F896-40B5-4ADD-8801-0D06FADFA095}" type="slidenum">
              <a:rPr lang="en-US" smtClean="0"/>
              <a:t>41</a:t>
            </a:fld>
            <a:endParaRPr lang="en-US" dirty="0"/>
          </a:p>
        </p:txBody>
      </p:sp>
      <p:sp>
        <p:nvSpPr>
          <p:cNvPr id="3" name="TextBox 2">
            <a:extLst>
              <a:ext uri="{FF2B5EF4-FFF2-40B4-BE49-F238E27FC236}">
                <a16:creationId xmlns:a16="http://schemas.microsoft.com/office/drawing/2014/main" id="{C6970198-32F8-4BF7-861E-A41E4B443186}"/>
              </a:ext>
            </a:extLst>
          </p:cNvPr>
          <p:cNvSpPr txBox="1"/>
          <p:nvPr/>
        </p:nvSpPr>
        <p:spPr>
          <a:xfrm>
            <a:off x="0" y="70913"/>
            <a:ext cx="12191999" cy="584775"/>
          </a:xfrm>
          <a:prstGeom prst="rect">
            <a:avLst/>
          </a:prstGeom>
          <a:solidFill>
            <a:schemeClr val="bg1"/>
          </a:solidFill>
        </p:spPr>
        <p:txBody>
          <a:bodyPr wrap="square" rtlCol="0">
            <a:spAutoFit/>
          </a:bodyPr>
          <a:lstStyle/>
          <a:p>
            <a:pPr algn="ctr"/>
            <a:r>
              <a:rPr lang="ru-RU" sz="3200" dirty="0">
                <a:solidFill>
                  <a:srgbClr val="C00000"/>
                </a:solidFill>
              </a:rPr>
              <a:t>Точка максимального эффекта</a:t>
            </a:r>
            <a:endParaRPr lang="en-US" sz="3200" dirty="0">
              <a:solidFill>
                <a:srgbClr val="C00000"/>
              </a:solidFill>
            </a:endParaRPr>
          </a:p>
        </p:txBody>
      </p:sp>
      <p:sp>
        <p:nvSpPr>
          <p:cNvPr id="4" name="Rectangle 3">
            <a:extLst>
              <a:ext uri="{FF2B5EF4-FFF2-40B4-BE49-F238E27FC236}">
                <a16:creationId xmlns:a16="http://schemas.microsoft.com/office/drawing/2014/main" id="{190FDD23-7758-4AA5-B505-AA7CF640E34B}"/>
              </a:ext>
            </a:extLst>
          </p:cNvPr>
          <p:cNvSpPr/>
          <p:nvPr/>
        </p:nvSpPr>
        <p:spPr>
          <a:xfrm>
            <a:off x="335280" y="655688"/>
            <a:ext cx="11521440" cy="584775"/>
          </a:xfrm>
          <a:prstGeom prst="rect">
            <a:avLst/>
          </a:prstGeom>
          <a:solidFill>
            <a:srgbClr val="3F51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5">
            <a:extLst>
              <a:ext uri="{FF2B5EF4-FFF2-40B4-BE49-F238E27FC236}">
                <a16:creationId xmlns:a16="http://schemas.microsoft.com/office/drawing/2014/main" id="{16209240-06AC-4599-B413-78358A2413A1}"/>
              </a:ext>
            </a:extLst>
          </p:cNvPr>
          <p:cNvPicPr>
            <a:picLocks noChangeAspect="1"/>
          </p:cNvPicPr>
          <p:nvPr/>
        </p:nvPicPr>
        <p:blipFill>
          <a:blip r:embed="rId3"/>
          <a:stretch>
            <a:fillRect/>
          </a:stretch>
        </p:blipFill>
        <p:spPr>
          <a:xfrm>
            <a:off x="616267" y="719475"/>
            <a:ext cx="2409825" cy="457200"/>
          </a:xfrm>
          <a:prstGeom prst="rect">
            <a:avLst/>
          </a:prstGeom>
        </p:spPr>
      </p:pic>
      <p:pic>
        <p:nvPicPr>
          <p:cNvPr id="8" name="Picture 7">
            <a:extLst>
              <a:ext uri="{FF2B5EF4-FFF2-40B4-BE49-F238E27FC236}">
                <a16:creationId xmlns:a16="http://schemas.microsoft.com/office/drawing/2014/main" id="{B92C72CB-0BD8-4C3C-B234-1DFDEE535ED6}"/>
              </a:ext>
            </a:extLst>
          </p:cNvPr>
          <p:cNvPicPr>
            <a:picLocks noChangeAspect="1"/>
          </p:cNvPicPr>
          <p:nvPr/>
        </p:nvPicPr>
        <p:blipFill>
          <a:blip r:embed="rId4"/>
          <a:stretch>
            <a:fillRect/>
          </a:stretch>
        </p:blipFill>
        <p:spPr>
          <a:xfrm>
            <a:off x="335281" y="1619296"/>
            <a:ext cx="5615940" cy="3430853"/>
          </a:xfrm>
          <a:prstGeom prst="rect">
            <a:avLst/>
          </a:prstGeom>
        </p:spPr>
      </p:pic>
      <p:pic>
        <p:nvPicPr>
          <p:cNvPr id="10" name="Picture 9">
            <a:extLst>
              <a:ext uri="{FF2B5EF4-FFF2-40B4-BE49-F238E27FC236}">
                <a16:creationId xmlns:a16="http://schemas.microsoft.com/office/drawing/2014/main" id="{A63E4C99-232D-4EC4-A04C-0C47BDE63E1C}"/>
              </a:ext>
            </a:extLst>
          </p:cNvPr>
          <p:cNvPicPr>
            <a:picLocks noChangeAspect="1"/>
          </p:cNvPicPr>
          <p:nvPr/>
        </p:nvPicPr>
        <p:blipFill>
          <a:blip r:embed="rId5"/>
          <a:stretch>
            <a:fillRect/>
          </a:stretch>
        </p:blipFill>
        <p:spPr>
          <a:xfrm>
            <a:off x="6403445" y="1386472"/>
            <a:ext cx="4827361" cy="4815840"/>
          </a:xfrm>
          <a:prstGeom prst="rect">
            <a:avLst/>
          </a:prstGeom>
        </p:spPr>
      </p:pic>
      <p:sp>
        <p:nvSpPr>
          <p:cNvPr id="11" name="TextBox 10">
            <a:extLst>
              <a:ext uri="{FF2B5EF4-FFF2-40B4-BE49-F238E27FC236}">
                <a16:creationId xmlns:a16="http://schemas.microsoft.com/office/drawing/2014/main" id="{CF9888FD-3ED5-4E4D-9CB4-3DDD6FFAA1F1}"/>
              </a:ext>
            </a:extLst>
          </p:cNvPr>
          <p:cNvSpPr txBox="1"/>
          <p:nvPr/>
        </p:nvSpPr>
        <p:spPr>
          <a:xfrm>
            <a:off x="201863" y="5080852"/>
            <a:ext cx="5780787" cy="830997"/>
          </a:xfrm>
          <a:prstGeom prst="rect">
            <a:avLst/>
          </a:prstGeom>
          <a:noFill/>
        </p:spPr>
        <p:txBody>
          <a:bodyPr wrap="square">
            <a:spAutoFit/>
          </a:bodyPr>
          <a:lstStyle/>
          <a:p>
            <a:r>
              <a:rPr lang="ru-RU" sz="1600" dirty="0">
                <a:effectLst/>
                <a:latin typeface="Times New Roman" panose="02020603050405020304" pitchFamily="18" charset="0"/>
                <a:ea typeface="Times New Roman" panose="02020603050405020304" pitchFamily="18" charset="0"/>
              </a:rPr>
              <a:t>Траектория космического тела (КТ) и возможное положение эффективного точечного источника</a:t>
            </a:r>
            <a:r>
              <a:rPr lang="ru-RU" sz="1600" dirty="0">
                <a:latin typeface="Times New Roman" panose="02020603050405020304" pitchFamily="18" charset="0"/>
                <a:ea typeface="Times New Roman" panose="02020603050405020304" pitchFamily="18" charset="0"/>
              </a:rPr>
              <a:t>.</a:t>
            </a:r>
          </a:p>
          <a:p>
            <a:r>
              <a:rPr lang="ru-RU" sz="1600" dirty="0">
                <a:latin typeface="Times New Roman" panose="02020603050405020304" pitchFamily="18" charset="0"/>
              </a:rPr>
              <a:t>Схема и карта на странице сайта калькулятора </a:t>
            </a:r>
            <a:r>
              <a:rPr lang="en-US" sz="1600" dirty="0">
                <a:latin typeface="Times New Roman" panose="02020603050405020304" pitchFamily="18" charset="0"/>
              </a:rPr>
              <a:t>Impact Effects</a:t>
            </a:r>
            <a:endParaRPr lang="ru-RU" sz="1600" dirty="0"/>
          </a:p>
        </p:txBody>
      </p:sp>
      <p:sp>
        <p:nvSpPr>
          <p:cNvPr id="9" name="Заголовок 1">
            <a:extLst>
              <a:ext uri="{FF2B5EF4-FFF2-40B4-BE49-F238E27FC236}">
                <a16:creationId xmlns:a16="http://schemas.microsoft.com/office/drawing/2014/main" id="{294DE499-E72F-4C19-8F56-B93DE95CB26D}"/>
              </a:ext>
            </a:extLst>
          </p:cNvPr>
          <p:cNvSpPr txBox="1">
            <a:spLocks/>
          </p:cNvSpPr>
          <p:nvPr/>
        </p:nvSpPr>
        <p:spPr>
          <a:xfrm>
            <a:off x="870218" y="6053035"/>
            <a:ext cx="4311747" cy="298890"/>
          </a:xfrm>
          <a:prstGeom prst="rect">
            <a:avLst/>
          </a:prstGeom>
          <a:solidFill>
            <a:schemeClr val="bg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0070C0"/>
                </a:solidFill>
                <a:latin typeface="+mn-lt"/>
              </a:rPr>
              <a:t>http://AsteroidHazard.pro</a:t>
            </a:r>
          </a:p>
        </p:txBody>
      </p:sp>
    </p:spTree>
    <p:extLst>
      <p:ext uri="{BB962C8B-B14F-4D97-AF65-F5344CB8AC3E}">
        <p14:creationId xmlns:p14="http://schemas.microsoft.com/office/powerpoint/2010/main" val="758794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ED491A-E7AD-4B69-9D34-91A3E92AB02F}"/>
              </a:ext>
            </a:extLst>
          </p:cNvPr>
          <p:cNvPicPr>
            <a:picLocks noChangeAspect="1"/>
          </p:cNvPicPr>
          <p:nvPr/>
        </p:nvPicPr>
        <p:blipFill>
          <a:blip r:embed="rId3"/>
          <a:stretch>
            <a:fillRect/>
          </a:stretch>
        </p:blipFill>
        <p:spPr>
          <a:xfrm>
            <a:off x="0" y="600760"/>
            <a:ext cx="12192000" cy="6257240"/>
          </a:xfrm>
          <a:prstGeom prst="rect">
            <a:avLst/>
          </a:prstGeom>
        </p:spPr>
      </p:pic>
      <p:sp>
        <p:nvSpPr>
          <p:cNvPr id="2" name="Slide Number Placeholder 1">
            <a:extLst>
              <a:ext uri="{FF2B5EF4-FFF2-40B4-BE49-F238E27FC236}">
                <a16:creationId xmlns:a16="http://schemas.microsoft.com/office/drawing/2014/main" id="{5A961712-77D5-40DC-B22B-DDE6ECF3B544}"/>
              </a:ext>
            </a:extLst>
          </p:cNvPr>
          <p:cNvSpPr>
            <a:spLocks noGrp="1"/>
          </p:cNvSpPr>
          <p:nvPr>
            <p:ph type="sldNum" sz="quarter" idx="12"/>
          </p:nvPr>
        </p:nvSpPr>
        <p:spPr/>
        <p:txBody>
          <a:bodyPr/>
          <a:lstStyle/>
          <a:p>
            <a:fld id="{6D22F896-40B5-4ADD-8801-0D06FADFA095}" type="slidenum">
              <a:rPr lang="en-US" smtClean="0"/>
              <a:t>42</a:t>
            </a:fld>
            <a:endParaRPr lang="en-US" dirty="0"/>
          </a:p>
        </p:txBody>
      </p:sp>
      <p:sp>
        <p:nvSpPr>
          <p:cNvPr id="7" name="Заголовок 1">
            <a:extLst>
              <a:ext uri="{FF2B5EF4-FFF2-40B4-BE49-F238E27FC236}">
                <a16:creationId xmlns:a16="http://schemas.microsoft.com/office/drawing/2014/main" id="{165028DB-367D-43B0-91BC-FE71B52D5E6C}"/>
              </a:ext>
            </a:extLst>
          </p:cNvPr>
          <p:cNvSpPr txBox="1">
            <a:spLocks/>
          </p:cNvSpPr>
          <p:nvPr/>
        </p:nvSpPr>
        <p:spPr>
          <a:xfrm>
            <a:off x="640079" y="101127"/>
            <a:ext cx="10980413" cy="499633"/>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accent2"/>
                </a:solidFill>
                <a:latin typeface="+mj-lt"/>
                <a:ea typeface="+mj-ea"/>
                <a:cs typeface="+mj-cs"/>
              </a:defRPr>
            </a:lvl1pPr>
          </a:lstStyle>
          <a:p>
            <a:pPr algn="ctr"/>
            <a:r>
              <a:rPr lang="en-US" dirty="0">
                <a:solidFill>
                  <a:srgbClr val="C00000"/>
                </a:solidFill>
                <a:latin typeface="+mn-lt"/>
              </a:rPr>
              <a:t>Overpressure field with model and errors</a:t>
            </a:r>
          </a:p>
        </p:txBody>
      </p:sp>
    </p:spTree>
    <p:extLst>
      <p:ext uri="{BB962C8B-B14F-4D97-AF65-F5344CB8AC3E}">
        <p14:creationId xmlns:p14="http://schemas.microsoft.com/office/powerpoint/2010/main" val="115253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697" y="2536826"/>
            <a:ext cx="2949575"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4294967295"/>
          </p:nvPr>
        </p:nvSpPr>
        <p:spPr/>
        <p:txBody>
          <a:bodyPr/>
          <a:lstStyle/>
          <a:p>
            <a:pPr>
              <a:defRPr/>
            </a:pPr>
            <a:fld id="{B5EF2522-46F1-42BB-9815-81538E46C0FF}" type="slidenum">
              <a:rPr lang="ru-RU" altLang="ru-RU" smtClean="0"/>
              <a:pPr>
                <a:defRPr/>
              </a:pPr>
              <a:t>43</a:t>
            </a:fld>
            <a:endParaRPr lang="ru-RU" altLang="ru-RU" dirty="0"/>
          </a:p>
        </p:txBody>
      </p:sp>
      <p:sp>
        <p:nvSpPr>
          <p:cNvPr id="3" name="Прямоугольник 2"/>
          <p:cNvSpPr/>
          <p:nvPr/>
        </p:nvSpPr>
        <p:spPr>
          <a:xfrm>
            <a:off x="0" y="16641"/>
            <a:ext cx="12192000" cy="461665"/>
          </a:xfrm>
          <a:prstGeom prst="rect">
            <a:avLst/>
          </a:prstGeom>
        </p:spPr>
        <p:txBody>
          <a:bodyPr wrap="square">
            <a:spAutoFit/>
          </a:bodyPr>
          <a:lstStyle/>
          <a:p>
            <a:pPr algn="ctr"/>
            <a:r>
              <a:rPr lang="en-US" sz="2400" b="1" dirty="0">
                <a:solidFill>
                  <a:srgbClr val="FF0066"/>
                </a:solidFill>
                <a:cs typeface="Calibri" panose="020F0502020204030204" pitchFamily="34" charset="0"/>
              </a:rPr>
              <a:t>SCALING RELATION FOR INTEGRAL LUMINOUS EFFICIENCY</a:t>
            </a:r>
          </a:p>
        </p:txBody>
      </p:sp>
      <p:sp>
        <p:nvSpPr>
          <p:cNvPr id="7" name="Прямоугольник 6"/>
          <p:cNvSpPr/>
          <p:nvPr/>
        </p:nvSpPr>
        <p:spPr>
          <a:xfrm>
            <a:off x="1727912" y="478305"/>
            <a:ext cx="8940089" cy="369332"/>
          </a:xfrm>
          <a:prstGeom prst="rect">
            <a:avLst/>
          </a:prstGeom>
        </p:spPr>
        <p:txBody>
          <a:bodyPr wrap="square">
            <a:spAutoFit/>
          </a:bodyPr>
          <a:lstStyle/>
          <a:p>
            <a:r>
              <a:rPr lang="el-GR" dirty="0">
                <a:solidFill>
                  <a:prstClr val="black"/>
                </a:solidFill>
              </a:rPr>
              <a:t>η – </a:t>
            </a:r>
            <a:r>
              <a:rPr lang="en-US" dirty="0">
                <a:solidFill>
                  <a:prstClr val="black"/>
                </a:solidFill>
              </a:rPr>
              <a:t>the fraction of the impactor kinetic energy, which is converted into the radiation</a:t>
            </a:r>
            <a:endParaRPr lang="ru-RU" dirty="0">
              <a:solidFill>
                <a:prstClr val="black"/>
              </a:solidFill>
            </a:endParaRPr>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4623" y="914400"/>
            <a:ext cx="6096000" cy="3352800"/>
          </a:xfrm>
          <a:prstGeom prst="rect">
            <a:avLst/>
          </a:prstGeom>
        </p:spPr>
      </p:pic>
      <p:sp>
        <p:nvSpPr>
          <p:cNvPr id="11" name="TextBox 10"/>
          <p:cNvSpPr txBox="1"/>
          <p:nvPr/>
        </p:nvSpPr>
        <p:spPr>
          <a:xfrm>
            <a:off x="7762876" y="1104900"/>
            <a:ext cx="2865697" cy="1754326"/>
          </a:xfrm>
          <a:prstGeom prst="rect">
            <a:avLst/>
          </a:prstGeom>
          <a:noFill/>
        </p:spPr>
        <p:txBody>
          <a:bodyPr wrap="square" rtlCol="0">
            <a:spAutoFit/>
          </a:bodyPr>
          <a:lstStyle/>
          <a:p>
            <a:r>
              <a:rPr lang="en-US" dirty="0"/>
              <a:t>Integral luminous efficiency for asteroids V~20-30 km/s</a:t>
            </a:r>
          </a:p>
          <a:p>
            <a:r>
              <a:rPr lang="en-US" dirty="0"/>
              <a:t>α~15-90</a:t>
            </a:r>
            <a:r>
              <a:rPr lang="en-US" baseline="30000" dirty="0"/>
              <a:t>0</a:t>
            </a:r>
            <a:r>
              <a:rPr lang="en-US" dirty="0"/>
              <a:t> based on SC</a:t>
            </a:r>
          </a:p>
          <a:p>
            <a:endParaRPr lang="en-US" dirty="0">
              <a:solidFill>
                <a:srgbClr val="0033CC"/>
              </a:solidFill>
            </a:endParaRPr>
          </a:p>
          <a:p>
            <a:r>
              <a:rPr lang="en-US" b="1" dirty="0">
                <a:solidFill>
                  <a:srgbClr val="0033CC"/>
                </a:solidFill>
              </a:rPr>
              <a:t>Crater-</a:t>
            </a:r>
            <a:r>
              <a:rPr lang="en-US" b="1" dirty="0" err="1">
                <a:solidFill>
                  <a:srgbClr val="0033CC"/>
                </a:solidFill>
              </a:rPr>
              <a:t>formings</a:t>
            </a:r>
            <a:r>
              <a:rPr lang="en-US" b="1" dirty="0">
                <a:solidFill>
                  <a:srgbClr val="0033CC"/>
                </a:solidFill>
              </a:rPr>
              <a:t>:</a:t>
            </a:r>
            <a:endParaRPr lang="ru-RU" b="1" dirty="0">
              <a:solidFill>
                <a:srgbClr val="0033CC"/>
              </a:solidFill>
            </a:endParaRPr>
          </a:p>
        </p:txBody>
      </p:sp>
      <p:sp>
        <p:nvSpPr>
          <p:cNvPr id="14" name="Овал 13"/>
          <p:cNvSpPr/>
          <p:nvPr/>
        </p:nvSpPr>
        <p:spPr>
          <a:xfrm>
            <a:off x="3362325" y="2381250"/>
            <a:ext cx="1619250" cy="1447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4013" y="4052889"/>
            <a:ext cx="4868863"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Прямоугольник 19"/>
          <p:cNvSpPr/>
          <p:nvPr/>
        </p:nvSpPr>
        <p:spPr>
          <a:xfrm>
            <a:off x="7762876" y="4109542"/>
            <a:ext cx="2905125" cy="1200329"/>
          </a:xfrm>
          <a:prstGeom prst="rect">
            <a:avLst/>
          </a:prstGeom>
        </p:spPr>
        <p:txBody>
          <a:bodyPr wrap="square">
            <a:spAutoFit/>
          </a:bodyPr>
          <a:lstStyle/>
          <a:p>
            <a:r>
              <a:rPr lang="en-US" dirty="0"/>
              <a:t>for any other density of the impactor - line interpolation by density is working well</a:t>
            </a:r>
            <a:endParaRPr lang="ru-RU" dirty="0"/>
          </a:p>
        </p:txBody>
      </p:sp>
      <p:sp>
        <p:nvSpPr>
          <p:cNvPr id="22" name="TextBox 21"/>
          <p:cNvSpPr txBox="1"/>
          <p:nvPr/>
        </p:nvSpPr>
        <p:spPr>
          <a:xfrm>
            <a:off x="1660332" y="4201874"/>
            <a:ext cx="1261884" cy="369332"/>
          </a:xfrm>
          <a:prstGeom prst="rect">
            <a:avLst/>
          </a:prstGeom>
          <a:noFill/>
        </p:spPr>
        <p:txBody>
          <a:bodyPr wrap="none" rtlCol="0">
            <a:spAutoFit/>
          </a:bodyPr>
          <a:lstStyle/>
          <a:p>
            <a:r>
              <a:rPr lang="en-US" b="1" dirty="0" err="1">
                <a:solidFill>
                  <a:srgbClr val="0033CC"/>
                </a:solidFill>
              </a:rPr>
              <a:t>Airbusts</a:t>
            </a:r>
            <a:r>
              <a:rPr lang="en-US" b="1" dirty="0">
                <a:solidFill>
                  <a:srgbClr val="0033CC"/>
                </a:solidFill>
              </a:rPr>
              <a:t>: </a:t>
            </a:r>
            <a:endParaRPr lang="ru-RU" b="1" dirty="0">
              <a:solidFill>
                <a:srgbClr val="0033CC"/>
              </a:solidFill>
            </a:endParaRPr>
          </a:p>
        </p:txBody>
      </p:sp>
      <p:sp>
        <p:nvSpPr>
          <p:cNvPr id="23" name="Прямоугольник 22"/>
          <p:cNvSpPr/>
          <p:nvPr/>
        </p:nvSpPr>
        <p:spPr>
          <a:xfrm>
            <a:off x="313349" y="5197496"/>
            <a:ext cx="11769213" cy="1600438"/>
          </a:xfrm>
          <a:prstGeom prst="rect">
            <a:avLst/>
          </a:prstGeom>
        </p:spPr>
        <p:txBody>
          <a:bodyPr wrap="square">
            <a:spAutoFit/>
          </a:bodyPr>
          <a:lstStyle/>
          <a:p>
            <a:r>
              <a:rPr lang="en-US" b="1" dirty="0">
                <a:solidFill>
                  <a:srgbClr val="0033CC"/>
                </a:solidFill>
              </a:rPr>
              <a:t>Transition : </a:t>
            </a:r>
            <a:r>
              <a:rPr lang="en-US" dirty="0"/>
              <a:t> conventional division by  impactor diameter, if D ≤ 100-150 m AB values are used, if D ≥ 300 m CF values are applied, </a:t>
            </a:r>
            <a:r>
              <a:rPr lang="en-US" dirty="0" err="1"/>
              <a:t>inbetween</a:t>
            </a:r>
            <a:r>
              <a:rPr lang="en-US" dirty="0"/>
              <a:t> the linear interpolation by </a:t>
            </a:r>
            <a:r>
              <a:rPr lang="en-US" dirty="0" err="1"/>
              <a:t>E</a:t>
            </a:r>
            <a:r>
              <a:rPr lang="en-US" baseline="-25000" dirty="0" err="1"/>
              <a:t>kt</a:t>
            </a:r>
            <a:r>
              <a:rPr lang="en-US" dirty="0"/>
              <a:t> is used  </a:t>
            </a:r>
          </a:p>
          <a:p>
            <a:endParaRPr lang="en-US" sz="800" b="1" dirty="0">
              <a:solidFill>
                <a:srgbClr val="FF0066"/>
              </a:solidFill>
            </a:endParaRPr>
          </a:p>
          <a:p>
            <a:r>
              <a:rPr lang="en-US" dirty="0"/>
              <a:t>Real dependence of </a:t>
            </a:r>
            <a:r>
              <a:rPr lang="el-GR" dirty="0">
                <a:solidFill>
                  <a:prstClr val="black"/>
                </a:solidFill>
              </a:rPr>
              <a:t>η</a:t>
            </a:r>
            <a:r>
              <a:rPr lang="en-US" dirty="0">
                <a:solidFill>
                  <a:prstClr val="black"/>
                </a:solidFill>
              </a:rPr>
              <a:t> on V,</a:t>
            </a:r>
            <a:r>
              <a:rPr lang="en-US" dirty="0"/>
              <a:t> α </a:t>
            </a:r>
            <a:r>
              <a:rPr lang="en-US" dirty="0" err="1"/>
              <a:t>etc</a:t>
            </a:r>
            <a:r>
              <a:rPr lang="en-US" dirty="0"/>
              <a:t> is quite complicated, but nevertheless suggested SC provides satisfactory agreement with modeling results with precision about 2 times. </a:t>
            </a:r>
            <a:endParaRPr lang="ru-RU" dirty="0"/>
          </a:p>
          <a:p>
            <a:endParaRPr lang="ru-RU" dirty="0"/>
          </a:p>
        </p:txBody>
      </p:sp>
      <p:sp>
        <p:nvSpPr>
          <p:cNvPr id="4" name="Прямоугольник 3"/>
          <p:cNvSpPr/>
          <p:nvPr/>
        </p:nvSpPr>
        <p:spPr>
          <a:xfrm>
            <a:off x="3579930" y="1944648"/>
            <a:ext cx="1351717" cy="369332"/>
          </a:xfrm>
          <a:prstGeom prst="rect">
            <a:avLst/>
          </a:prstGeom>
        </p:spPr>
        <p:txBody>
          <a:bodyPr wrap="none">
            <a:spAutoFit/>
          </a:bodyPr>
          <a:lstStyle/>
          <a:p>
            <a:r>
              <a:rPr lang="en-US" b="1" dirty="0">
                <a:solidFill>
                  <a:srgbClr val="0033CC"/>
                </a:solidFill>
              </a:rPr>
              <a:t>Transition </a:t>
            </a:r>
            <a:endParaRPr lang="ru-RU" dirty="0"/>
          </a:p>
        </p:txBody>
      </p:sp>
    </p:spTree>
    <p:extLst>
      <p:ext uri="{BB962C8B-B14F-4D97-AF65-F5344CB8AC3E}">
        <p14:creationId xmlns:p14="http://schemas.microsoft.com/office/powerpoint/2010/main" val="373721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4294967295"/>
          </p:nvPr>
        </p:nvSpPr>
        <p:spPr/>
        <p:txBody>
          <a:bodyPr/>
          <a:lstStyle/>
          <a:p>
            <a:pPr>
              <a:defRPr/>
            </a:pPr>
            <a:fld id="{B5EF2522-46F1-42BB-9815-81538E46C0FF}" type="slidenum">
              <a:rPr lang="ru-RU" altLang="ru-RU" smtClean="0"/>
              <a:pPr>
                <a:defRPr/>
              </a:pPr>
              <a:t>44</a:t>
            </a:fld>
            <a:endParaRPr lang="ru-RU" altLang="ru-RU"/>
          </a:p>
        </p:txBody>
      </p:sp>
      <p:sp>
        <p:nvSpPr>
          <p:cNvPr id="5" name="Прямоугольник 4"/>
          <p:cNvSpPr/>
          <p:nvPr/>
        </p:nvSpPr>
        <p:spPr>
          <a:xfrm>
            <a:off x="2569442" y="29040"/>
            <a:ext cx="8631958" cy="461665"/>
          </a:xfrm>
          <a:prstGeom prst="rect">
            <a:avLst/>
          </a:prstGeom>
        </p:spPr>
        <p:txBody>
          <a:bodyPr wrap="square">
            <a:spAutoFit/>
          </a:bodyPr>
          <a:lstStyle/>
          <a:p>
            <a:pPr lvl="0"/>
            <a:r>
              <a:rPr lang="en-US" sz="2400" b="1" dirty="0">
                <a:solidFill>
                  <a:srgbClr val="FF0066"/>
                </a:solidFill>
                <a:latin typeface="Calibri" panose="020F0502020204030204" pitchFamily="34" charset="0"/>
                <a:cs typeface="Calibri" panose="020F0502020204030204" pitchFamily="34" charset="0"/>
              </a:rPr>
              <a:t>AIRBURST  THERMAL EXPOSURE BASED ON SR</a:t>
            </a:r>
          </a:p>
        </p:txBody>
      </p:sp>
      <p:sp>
        <p:nvSpPr>
          <p:cNvPr id="6" name="Прямоугольник 5"/>
          <p:cNvSpPr/>
          <p:nvPr/>
        </p:nvSpPr>
        <p:spPr>
          <a:xfrm>
            <a:off x="4699462" y="624811"/>
            <a:ext cx="5675401" cy="1323439"/>
          </a:xfrm>
          <a:prstGeom prst="rect">
            <a:avLst/>
          </a:prstGeom>
        </p:spPr>
        <p:txBody>
          <a:bodyPr wrap="square">
            <a:spAutoFit/>
          </a:bodyPr>
          <a:lstStyle/>
          <a:p>
            <a:r>
              <a:rPr lang="en-US" dirty="0" err="1"/>
              <a:t>Ellipticity</a:t>
            </a:r>
            <a:r>
              <a:rPr lang="en-US" dirty="0"/>
              <a:t> </a:t>
            </a:r>
            <a:r>
              <a:rPr lang="en-US" b="1" i="1" dirty="0">
                <a:solidFill>
                  <a:srgbClr val="0033CC"/>
                </a:solidFill>
              </a:rPr>
              <a:t>el</a:t>
            </a:r>
            <a:r>
              <a:rPr lang="en-US" b="1" dirty="0">
                <a:solidFill>
                  <a:srgbClr val="0033CC"/>
                </a:solidFill>
              </a:rPr>
              <a:t> </a:t>
            </a:r>
            <a:r>
              <a:rPr lang="en-US" dirty="0"/>
              <a:t>allows to take into account the spatial inhomogeneity of the radiation field; </a:t>
            </a:r>
            <a:r>
              <a:rPr lang="en-US" b="1" i="1" dirty="0">
                <a:solidFill>
                  <a:srgbClr val="0033CC"/>
                </a:solidFill>
              </a:rPr>
              <a:t>el</a:t>
            </a:r>
            <a:r>
              <a:rPr lang="en-US" dirty="0"/>
              <a:t>=f(</a:t>
            </a:r>
            <a:r>
              <a:rPr lang="en-US" dirty="0" err="1"/>
              <a:t>E</a:t>
            </a:r>
            <a:r>
              <a:rPr lang="en-US" baseline="-25000" dirty="0" err="1"/>
              <a:t>kt</a:t>
            </a:r>
            <a:r>
              <a:rPr lang="en-US" dirty="0"/>
              <a:t>, </a:t>
            </a:r>
            <a:r>
              <a:rPr lang="el-GR" dirty="0"/>
              <a:t>α</a:t>
            </a:r>
            <a:r>
              <a:rPr lang="en-US" dirty="0"/>
              <a:t>, </a:t>
            </a:r>
            <a:r>
              <a:rPr lang="en-US" dirty="0" err="1"/>
              <a:t>H</a:t>
            </a:r>
            <a:r>
              <a:rPr lang="en-US" baseline="-25000" dirty="0" err="1"/>
              <a:t>eff</a:t>
            </a:r>
            <a:r>
              <a:rPr lang="en-US" dirty="0"/>
              <a:t>)</a:t>
            </a:r>
            <a:r>
              <a:rPr lang="ru-RU" dirty="0"/>
              <a:t>. </a:t>
            </a:r>
            <a:r>
              <a:rPr lang="en-US" dirty="0"/>
              <a:t> </a:t>
            </a:r>
          </a:p>
          <a:p>
            <a:endParaRPr lang="en-US" sz="800" dirty="0"/>
          </a:p>
          <a:p>
            <a:r>
              <a:rPr lang="en-US" dirty="0" err="1"/>
              <a:t>Ingomogenity</a:t>
            </a:r>
            <a:r>
              <a:rPr lang="en-US" dirty="0"/>
              <a:t> is more evident  forward along the trajectory (after the epicenter)</a:t>
            </a:r>
            <a:endParaRPr lang="ru-RU" dirty="0"/>
          </a:p>
        </p:txBody>
      </p:sp>
      <p:sp>
        <p:nvSpPr>
          <p:cNvPr id="14" name="Прямоугольник 13"/>
          <p:cNvSpPr/>
          <p:nvPr/>
        </p:nvSpPr>
        <p:spPr>
          <a:xfrm>
            <a:off x="4699462" y="4641945"/>
            <a:ext cx="5762491" cy="1200329"/>
          </a:xfrm>
          <a:prstGeom prst="rect">
            <a:avLst/>
          </a:prstGeom>
        </p:spPr>
        <p:txBody>
          <a:bodyPr wrap="square">
            <a:spAutoFit/>
          </a:bodyPr>
          <a:lstStyle/>
          <a:p>
            <a:r>
              <a:rPr lang="en-US" dirty="0"/>
              <a:t>Suggested scaling relations allow us to estimate thermal exposure and radiative flux distributions based on the impactor parameters with uncertainty of about two times. </a:t>
            </a:r>
            <a:endParaRPr lang="ru-RU" dirty="0"/>
          </a:p>
        </p:txBody>
      </p:sp>
      <p:pic>
        <p:nvPicPr>
          <p:cNvPr id="3" name="Picture 2"/>
          <p:cNvPicPr>
            <a:picLocks noChangeAspect="1"/>
          </p:cNvPicPr>
          <p:nvPr/>
        </p:nvPicPr>
        <p:blipFill>
          <a:blip r:embed="rId3"/>
          <a:stretch>
            <a:fillRect/>
          </a:stretch>
        </p:blipFill>
        <p:spPr>
          <a:xfrm>
            <a:off x="1534142" y="710132"/>
            <a:ext cx="3078230" cy="5551808"/>
          </a:xfrm>
          <a:prstGeom prst="rect">
            <a:avLst/>
          </a:prstGeom>
        </p:spPr>
      </p:pic>
      <p:sp>
        <p:nvSpPr>
          <p:cNvPr id="4" name="Rectangle 3"/>
          <p:cNvSpPr/>
          <p:nvPr/>
        </p:nvSpPr>
        <p:spPr>
          <a:xfrm>
            <a:off x="4612373" y="2690336"/>
            <a:ext cx="5675401" cy="1477328"/>
          </a:xfrm>
          <a:prstGeom prst="rect">
            <a:avLst/>
          </a:prstGeom>
        </p:spPr>
        <p:txBody>
          <a:bodyPr wrap="square">
            <a:spAutoFit/>
          </a:bodyPr>
          <a:lstStyle/>
          <a:p>
            <a:r>
              <a:rPr lang="en-US" dirty="0"/>
              <a:t> Q </a:t>
            </a:r>
            <a:r>
              <a:rPr lang="en-US" sz="1400" dirty="0"/>
              <a:t>(values are shown on contours, J/cm</a:t>
            </a:r>
            <a:r>
              <a:rPr lang="en-US" sz="1400" baseline="30000" dirty="0"/>
              <a:t>2</a:t>
            </a:r>
            <a:r>
              <a:rPr lang="en-US" sz="1400" dirty="0"/>
              <a:t>) </a:t>
            </a:r>
            <a:r>
              <a:rPr lang="en-US" dirty="0"/>
              <a:t>obtained in the numerical simulations – solid lines.</a:t>
            </a:r>
          </a:p>
          <a:p>
            <a:r>
              <a:rPr lang="en-US" dirty="0"/>
              <a:t>Dashed – Q based on SC, </a:t>
            </a:r>
            <a:r>
              <a:rPr lang="en-US" dirty="0" err="1"/>
              <a:t>Q_sc</a:t>
            </a:r>
            <a:endParaRPr lang="en-US" dirty="0"/>
          </a:p>
          <a:p>
            <a:r>
              <a:rPr lang="en-US" dirty="0"/>
              <a:t>Gray  - the ratio of </a:t>
            </a:r>
            <a:r>
              <a:rPr lang="en-US" dirty="0" err="1"/>
              <a:t>Q_sc</a:t>
            </a:r>
            <a:r>
              <a:rPr lang="en-US" dirty="0"/>
              <a:t>/Q </a:t>
            </a:r>
          </a:p>
          <a:p>
            <a:r>
              <a:rPr lang="en-US" dirty="0"/>
              <a:t>Bottom panel -  central part on a larger scale. </a:t>
            </a:r>
          </a:p>
        </p:txBody>
      </p:sp>
      <p:sp>
        <p:nvSpPr>
          <p:cNvPr id="7" name="Rectangle 6"/>
          <p:cNvSpPr/>
          <p:nvPr/>
        </p:nvSpPr>
        <p:spPr>
          <a:xfrm>
            <a:off x="1524001" y="403774"/>
            <a:ext cx="2977097" cy="307777"/>
          </a:xfrm>
          <a:prstGeom prst="rect">
            <a:avLst/>
          </a:prstGeom>
        </p:spPr>
        <p:txBody>
          <a:bodyPr wrap="none">
            <a:spAutoFit/>
          </a:bodyPr>
          <a:lstStyle/>
          <a:p>
            <a:r>
              <a:rPr lang="en-US" sz="1400" dirty="0"/>
              <a:t>comet, D=30 m, α=45</a:t>
            </a:r>
            <a:r>
              <a:rPr lang="en-US" sz="1400" baseline="30000" dirty="0"/>
              <a:t>0</a:t>
            </a:r>
            <a:r>
              <a:rPr lang="en-US" sz="1400" dirty="0"/>
              <a:t>, V=20 km/s </a:t>
            </a:r>
          </a:p>
        </p:txBody>
      </p:sp>
      <p:sp>
        <p:nvSpPr>
          <p:cNvPr id="10" name="Rectangle 9"/>
          <p:cNvSpPr/>
          <p:nvPr/>
        </p:nvSpPr>
        <p:spPr>
          <a:xfrm>
            <a:off x="4699462" y="5776324"/>
            <a:ext cx="6437981" cy="646331"/>
          </a:xfrm>
          <a:prstGeom prst="rect">
            <a:avLst/>
          </a:prstGeom>
        </p:spPr>
        <p:txBody>
          <a:bodyPr wrap="none">
            <a:spAutoFit/>
          </a:bodyPr>
          <a:lstStyle/>
          <a:p>
            <a:r>
              <a:rPr lang="en-US" dirty="0"/>
              <a:t>Trajectory is top – bottom</a:t>
            </a:r>
          </a:p>
          <a:p>
            <a:r>
              <a:rPr lang="en-US" dirty="0"/>
              <a:t>Axes origin – trajectory intersection with ground </a:t>
            </a:r>
            <a:r>
              <a:rPr lang="ru-RU" sz="1400" dirty="0"/>
              <a:t>(</a:t>
            </a:r>
            <a:r>
              <a:rPr lang="en-US" sz="1400" dirty="0"/>
              <a:t>no deceleration)</a:t>
            </a:r>
          </a:p>
        </p:txBody>
      </p:sp>
      <p:cxnSp>
        <p:nvCxnSpPr>
          <p:cNvPr id="15" name="Straight Arrow Connector 14"/>
          <p:cNvCxnSpPr/>
          <p:nvPr/>
        </p:nvCxnSpPr>
        <p:spPr>
          <a:xfrm>
            <a:off x="1654636" y="3566160"/>
            <a:ext cx="0" cy="98090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5003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0079" y="500492"/>
            <a:ext cx="10980413" cy="737758"/>
          </a:xfrm>
        </p:spPr>
        <p:txBody>
          <a:bodyPr>
            <a:normAutofit/>
          </a:bodyPr>
          <a:lstStyle/>
          <a:p>
            <a:pPr algn="ctr"/>
            <a:r>
              <a:rPr lang="ru-RU" sz="4000" dirty="0">
                <a:solidFill>
                  <a:srgbClr val="C00000"/>
                </a:solidFill>
                <a:latin typeface="+mn-lt"/>
              </a:rPr>
              <a:t>Уровни избыточного давления</a:t>
            </a:r>
            <a:endParaRPr lang="en-US" sz="4000" dirty="0">
              <a:solidFill>
                <a:srgbClr val="C00000"/>
              </a:solidFill>
              <a:latin typeface="+mn-lt"/>
            </a:endParaRPr>
          </a:p>
        </p:txBody>
      </p:sp>
      <p:graphicFrame>
        <p:nvGraphicFramePr>
          <p:cNvPr id="3" name="Таблица 2">
            <a:extLst>
              <a:ext uri="{FF2B5EF4-FFF2-40B4-BE49-F238E27FC236}">
                <a16:creationId xmlns:a16="http://schemas.microsoft.com/office/drawing/2014/main" id="{14DE59C1-E0A2-4C29-9A22-E46FC42DE2FD}"/>
              </a:ext>
            </a:extLst>
          </p:cNvPr>
          <p:cNvGraphicFramePr>
            <a:graphicFrameLocks noGrp="1"/>
          </p:cNvGraphicFramePr>
          <p:nvPr>
            <p:extLst>
              <p:ext uri="{D42A27DB-BD31-4B8C-83A1-F6EECF244321}">
                <p14:modId xmlns:p14="http://schemas.microsoft.com/office/powerpoint/2010/main" val="4078084835"/>
              </p:ext>
            </p:extLst>
          </p:nvPr>
        </p:nvGraphicFramePr>
        <p:xfrm>
          <a:off x="2443162" y="1283122"/>
          <a:ext cx="7419975" cy="3032760"/>
        </p:xfrm>
        <a:graphic>
          <a:graphicData uri="http://schemas.openxmlformats.org/drawingml/2006/table">
            <a:tbl>
              <a:tblPr firstRow="1" bandRow="1">
                <a:tableStyleId>{F5AB1C69-6EDB-4FF4-983F-18BD219EF322}</a:tableStyleId>
              </a:tblPr>
              <a:tblGrid>
                <a:gridCol w="2114550">
                  <a:extLst>
                    <a:ext uri="{9D8B030D-6E8A-4147-A177-3AD203B41FA5}">
                      <a16:colId xmlns:a16="http://schemas.microsoft.com/office/drawing/2014/main" val="3179363496"/>
                    </a:ext>
                  </a:extLst>
                </a:gridCol>
                <a:gridCol w="5305425">
                  <a:extLst>
                    <a:ext uri="{9D8B030D-6E8A-4147-A177-3AD203B41FA5}">
                      <a16:colId xmlns:a16="http://schemas.microsoft.com/office/drawing/2014/main" val="560407370"/>
                    </a:ext>
                  </a:extLst>
                </a:gridCol>
              </a:tblGrid>
              <a:tr h="370840">
                <a:tc>
                  <a:txBody>
                    <a:bodyPr/>
                    <a:lstStyle/>
                    <a:p>
                      <a:r>
                        <a:rPr lang="ru-RU" dirty="0"/>
                        <a:t>Изб. давление</a:t>
                      </a:r>
                      <a:r>
                        <a:rPr lang="en-US" dirty="0"/>
                        <a:t> </a:t>
                      </a:r>
                    </a:p>
                    <a:p>
                      <a:r>
                        <a:rPr lang="en-US" dirty="0"/>
                        <a:t>(p-p0)/p0</a:t>
                      </a:r>
                      <a:endParaRPr lang="ru-RU" dirty="0"/>
                    </a:p>
                  </a:txBody>
                  <a:tcPr/>
                </a:tc>
                <a:tc>
                  <a:txBody>
                    <a:bodyPr/>
                    <a:lstStyle/>
                    <a:p>
                      <a:r>
                        <a:rPr lang="ru-RU" dirty="0"/>
                        <a:t>Эффект</a:t>
                      </a:r>
                    </a:p>
                  </a:txBody>
                  <a:tcPr/>
                </a:tc>
                <a:extLst>
                  <a:ext uri="{0D108BD9-81ED-4DB2-BD59-A6C34878D82A}">
                    <a16:rowId xmlns:a16="http://schemas.microsoft.com/office/drawing/2014/main" val="7457410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rgbClr val="212121"/>
                          </a:solidFill>
                        </a:rPr>
                        <a:t>0.005 or 500 </a:t>
                      </a:r>
                      <a:r>
                        <a:rPr lang="ru-RU" altLang="en-US" sz="1800" dirty="0">
                          <a:solidFill>
                            <a:srgbClr val="212121"/>
                          </a:solidFill>
                        </a:rPr>
                        <a:t>Па</a:t>
                      </a:r>
                      <a:endParaRPr lang="ru-RU" sz="1800" kern="1200" dirty="0">
                        <a:solidFill>
                          <a:schemeClr val="dk1"/>
                        </a:solidFill>
                        <a:effectLst/>
                        <a:latin typeface="+mn-lt"/>
                        <a:ea typeface="+mn-ea"/>
                        <a:cs typeface="+mn-cs"/>
                      </a:endParaRPr>
                    </a:p>
                  </a:txBody>
                  <a:tcPr/>
                </a:tc>
                <a:tc>
                  <a:txBody>
                    <a:bodyPr/>
                    <a:lstStyle/>
                    <a:p>
                      <a:r>
                        <a:rPr lang="ru-RU" sz="1800" b="0" i="0" u="none" strike="noStrike" kern="1200" dirty="0">
                          <a:solidFill>
                            <a:schemeClr val="dk1"/>
                          </a:solidFill>
                          <a:latin typeface="+mn-lt"/>
                          <a:ea typeface="+mn-ea"/>
                          <a:cs typeface="+mn-cs"/>
                        </a:rPr>
                        <a:t> Повреждение остекления</a:t>
                      </a:r>
                      <a:endParaRPr lang="ru-RU" dirty="0"/>
                    </a:p>
                  </a:txBody>
                  <a:tcPr/>
                </a:tc>
                <a:extLst>
                  <a:ext uri="{0D108BD9-81ED-4DB2-BD59-A6C34878D82A}">
                    <a16:rowId xmlns:a16="http://schemas.microsoft.com/office/drawing/2014/main" val="3546137541"/>
                  </a:ext>
                </a:extLst>
              </a:tr>
              <a:tr h="370840">
                <a:tc>
                  <a:txBody>
                    <a:bodyPr/>
                    <a:lstStyle/>
                    <a:p>
                      <a:r>
                        <a:rPr lang="en-US" dirty="0"/>
                        <a:t>0.048</a:t>
                      </a:r>
                      <a:r>
                        <a:rPr lang="en-US" baseline="0" dirty="0"/>
                        <a:t> or 4.8 </a:t>
                      </a:r>
                      <a:r>
                        <a:rPr lang="ru-RU" baseline="0" dirty="0"/>
                        <a:t>кПа</a:t>
                      </a:r>
                      <a:endParaRPr lang="ru-RU" dirty="0"/>
                    </a:p>
                  </a:txBody>
                  <a:tcPr/>
                </a:tc>
                <a:tc>
                  <a:txBody>
                    <a:bodyPr/>
                    <a:lstStyle/>
                    <a:p>
                      <a:r>
                        <a:rPr lang="ru-RU" sz="1800" b="0" i="0" u="none" strike="noStrike" kern="1200" dirty="0">
                          <a:solidFill>
                            <a:schemeClr val="dk1"/>
                          </a:solidFill>
                          <a:latin typeface="+mn-lt"/>
                          <a:ea typeface="+mn-ea"/>
                          <a:cs typeface="+mn-cs"/>
                        </a:rPr>
                        <a:t> Небольшие повреждения конструкций зданий</a:t>
                      </a:r>
                      <a:endParaRPr lang="ru-RU" dirty="0"/>
                    </a:p>
                  </a:txBody>
                  <a:tcPr/>
                </a:tc>
                <a:extLst>
                  <a:ext uri="{0D108BD9-81ED-4DB2-BD59-A6C34878D82A}">
                    <a16:rowId xmlns:a16="http://schemas.microsoft.com/office/drawing/2014/main" val="723525543"/>
                  </a:ext>
                </a:extLst>
              </a:tr>
              <a:tr h="370840">
                <a:tc>
                  <a:txBody>
                    <a:bodyPr/>
                    <a:lstStyle/>
                    <a:p>
                      <a:r>
                        <a:rPr lang="en-US" dirty="0"/>
                        <a:t>0.069 or 6.9 </a:t>
                      </a:r>
                      <a:r>
                        <a:rPr lang="ru-RU" baseline="0" dirty="0"/>
                        <a:t>кПа</a:t>
                      </a:r>
                      <a:endParaRPr lang="ru-RU" dirty="0"/>
                    </a:p>
                  </a:txBody>
                  <a:tcPr/>
                </a:tc>
                <a:tc>
                  <a:txBody>
                    <a:bodyPr/>
                    <a:lstStyle/>
                    <a:p>
                      <a:r>
                        <a:rPr lang="ru-RU" sz="1800" b="0" i="0" u="none" strike="noStrike" kern="1200" dirty="0">
                          <a:solidFill>
                            <a:schemeClr val="dk1"/>
                          </a:solidFill>
                          <a:latin typeface="+mn-lt"/>
                          <a:ea typeface="+mn-ea"/>
                          <a:cs typeface="+mn-cs"/>
                        </a:rPr>
                        <a:t> Частичный снос зданий (непригодны для проживания)</a:t>
                      </a:r>
                      <a:endParaRPr lang="ru-RU" dirty="0"/>
                    </a:p>
                  </a:txBody>
                  <a:tcPr/>
                </a:tc>
                <a:extLst>
                  <a:ext uri="{0D108BD9-81ED-4DB2-BD59-A6C34878D82A}">
                    <a16:rowId xmlns:a16="http://schemas.microsoft.com/office/drawing/2014/main" val="2083856919"/>
                  </a:ext>
                </a:extLst>
              </a:tr>
              <a:tr h="370840">
                <a:tc>
                  <a:txBody>
                    <a:bodyPr/>
                    <a:lstStyle/>
                    <a:p>
                      <a:r>
                        <a:rPr lang="en-US" dirty="0"/>
                        <a:t>0.138 or 13.8 </a:t>
                      </a:r>
                      <a:r>
                        <a:rPr lang="ru-RU" baseline="0" dirty="0"/>
                        <a:t>кПа</a:t>
                      </a:r>
                      <a:endParaRPr lang="ru-RU" dirty="0"/>
                    </a:p>
                  </a:txBody>
                  <a:tcPr/>
                </a:tc>
                <a:tc>
                  <a:txBody>
                    <a:bodyPr/>
                    <a:lstStyle/>
                    <a:p>
                      <a:r>
                        <a:rPr lang="ru-RU" sz="1800" b="0" i="0" u="none" strike="noStrike" kern="1200" dirty="0">
                          <a:solidFill>
                            <a:schemeClr val="dk1"/>
                          </a:solidFill>
                          <a:latin typeface="+mn-lt"/>
                          <a:ea typeface="+mn-ea"/>
                          <a:cs typeface="+mn-cs"/>
                        </a:rPr>
                        <a:t> Частичное обрушение стен и крыш зданий</a:t>
                      </a:r>
                      <a:endParaRPr lang="ru-RU" dirty="0"/>
                    </a:p>
                  </a:txBody>
                  <a:tcPr/>
                </a:tc>
                <a:extLst>
                  <a:ext uri="{0D108BD9-81ED-4DB2-BD59-A6C34878D82A}">
                    <a16:rowId xmlns:a16="http://schemas.microsoft.com/office/drawing/2014/main" val="3228240757"/>
                  </a:ext>
                </a:extLst>
              </a:tr>
              <a:tr h="370840">
                <a:tc>
                  <a:txBody>
                    <a:bodyPr/>
                    <a:lstStyle/>
                    <a:p>
                      <a:r>
                        <a:rPr lang="en-US" dirty="0"/>
                        <a:t>0.27 or 27</a:t>
                      </a:r>
                      <a:r>
                        <a:rPr lang="en-US" baseline="0" dirty="0"/>
                        <a:t> </a:t>
                      </a:r>
                      <a:r>
                        <a:rPr lang="ru-RU" baseline="0" dirty="0"/>
                        <a:t>кПа</a:t>
                      </a:r>
                      <a:endParaRPr lang="ru-RU" dirty="0"/>
                    </a:p>
                  </a:txBody>
                  <a:tcPr/>
                </a:tc>
                <a:tc>
                  <a:txBody>
                    <a:bodyPr/>
                    <a:lstStyle/>
                    <a:p>
                      <a:r>
                        <a:rPr lang="ru-RU" sz="1800" b="0" i="0" u="none" strike="noStrike" kern="1200" dirty="0">
                          <a:solidFill>
                            <a:schemeClr val="dk1"/>
                          </a:solidFill>
                          <a:latin typeface="+mn-lt"/>
                          <a:ea typeface="+mn-ea"/>
                          <a:cs typeface="+mn-cs"/>
                        </a:rPr>
                        <a:t> Деревянные каркасные дома почти полностью разрушены</a:t>
                      </a:r>
                      <a:endParaRPr lang="ru-RU" dirty="0"/>
                    </a:p>
                  </a:txBody>
                  <a:tcPr/>
                </a:tc>
                <a:extLst>
                  <a:ext uri="{0D108BD9-81ED-4DB2-BD59-A6C34878D82A}">
                    <a16:rowId xmlns:a16="http://schemas.microsoft.com/office/drawing/2014/main" val="3074531332"/>
                  </a:ext>
                </a:extLst>
              </a:tr>
            </a:tbl>
          </a:graphicData>
        </a:graphic>
      </p:graphicFrame>
      <p:sp>
        <p:nvSpPr>
          <p:cNvPr id="7" name="Прямоугольник 6">
            <a:extLst>
              <a:ext uri="{FF2B5EF4-FFF2-40B4-BE49-F238E27FC236}">
                <a16:creationId xmlns:a16="http://schemas.microsoft.com/office/drawing/2014/main" id="{A09E9841-E427-42DD-B283-37D5771C3100}"/>
              </a:ext>
            </a:extLst>
          </p:cNvPr>
          <p:cNvSpPr/>
          <p:nvPr/>
        </p:nvSpPr>
        <p:spPr>
          <a:xfrm>
            <a:off x="1506854" y="4680605"/>
            <a:ext cx="9316720" cy="1754326"/>
          </a:xfrm>
          <a:prstGeom prst="rect">
            <a:avLst/>
          </a:prstGeom>
        </p:spPr>
        <p:txBody>
          <a:bodyPr wrap="square">
            <a:spAutoFit/>
          </a:bodyPr>
          <a:lstStyle/>
          <a:p>
            <a:r>
              <a:rPr lang="en-US" dirty="0" err="1"/>
              <a:t>Gi</a:t>
            </a:r>
            <a:r>
              <a:rPr lang="en-US" dirty="0"/>
              <a:t> N., Brown P., </a:t>
            </a:r>
            <a:r>
              <a:rPr lang="en-US" dirty="0" err="1"/>
              <a:t>Aftosmis</a:t>
            </a:r>
            <a:r>
              <a:rPr lang="en-US" dirty="0"/>
              <a:t> M. The frequency of window damage caused by bolide airbursts: A quarter century case study. MAPS Volume53, Issue7, 2018</a:t>
            </a:r>
          </a:p>
          <a:p>
            <a:r>
              <a:rPr lang="en-US" dirty="0" err="1"/>
              <a:t>Mannan</a:t>
            </a:r>
            <a:r>
              <a:rPr lang="en-US" dirty="0"/>
              <a:t>, S. and Lees, F.P., Lee’s Loss Prevention in the Process Industries, Vol. 1: Hazard Identification, Assessment, and Control, Amsterdam: Elsevier, 2005, 3rd ed.</a:t>
            </a:r>
          </a:p>
          <a:p>
            <a:r>
              <a:rPr lang="en-US" dirty="0" err="1"/>
              <a:t>Glasstone</a:t>
            </a:r>
            <a:r>
              <a:rPr lang="en-US" dirty="0"/>
              <a:t>, S. and Dolan, P.J., The Effects of Nuclear Weapons, Washington, DC: U.S. Dep. Defense, Dep. Energy, 1977.</a:t>
            </a:r>
            <a:endParaRPr lang="ru-RU" dirty="0"/>
          </a:p>
        </p:txBody>
      </p:sp>
      <p:grpSp>
        <p:nvGrpSpPr>
          <p:cNvPr id="50" name="Group 79">
            <a:extLst>
              <a:ext uri="{FF2B5EF4-FFF2-40B4-BE49-F238E27FC236}">
                <a16:creationId xmlns:a16="http://schemas.microsoft.com/office/drawing/2014/main" id="{29AE3736-F9F1-4B2C-AED7-6B52B7A08C95}"/>
              </a:ext>
            </a:extLst>
          </p:cNvPr>
          <p:cNvGrpSpPr/>
          <p:nvPr/>
        </p:nvGrpSpPr>
        <p:grpSpPr>
          <a:xfrm>
            <a:off x="-392114" y="4762"/>
            <a:ext cx="12584114" cy="6853238"/>
            <a:chOff x="-417513" y="0"/>
            <a:chExt cx="12584114" cy="6853238"/>
          </a:xfrm>
        </p:grpSpPr>
        <p:sp>
          <p:nvSpPr>
            <p:cNvPr id="51" name="Freeform 5">
              <a:extLst>
                <a:ext uri="{FF2B5EF4-FFF2-40B4-BE49-F238E27FC236}">
                  <a16:creationId xmlns:a16="http://schemas.microsoft.com/office/drawing/2014/main" id="{A42CE4DD-0369-4E15-BD5E-53DB54A6C1DD}"/>
                </a:ext>
              </a:extLst>
            </p:cNvPr>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6">
              <a:extLst>
                <a:ext uri="{FF2B5EF4-FFF2-40B4-BE49-F238E27FC236}">
                  <a16:creationId xmlns:a16="http://schemas.microsoft.com/office/drawing/2014/main" id="{A4FD517C-0702-47BE-BEE9-863A3B798305}"/>
                </a:ext>
              </a:extLst>
            </p:cNvPr>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7">
              <a:extLst>
                <a:ext uri="{FF2B5EF4-FFF2-40B4-BE49-F238E27FC236}">
                  <a16:creationId xmlns:a16="http://schemas.microsoft.com/office/drawing/2014/main" id="{005B56D1-DB7D-43D2-9ACE-FAA7AD1B7399}"/>
                </a:ext>
              </a:extLst>
            </p:cNvPr>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8">
              <a:extLst>
                <a:ext uri="{FF2B5EF4-FFF2-40B4-BE49-F238E27FC236}">
                  <a16:creationId xmlns:a16="http://schemas.microsoft.com/office/drawing/2014/main" id="{3D761C8D-94C4-4194-8A9C-9903FFAB9EB4}"/>
                </a:ext>
              </a:extLst>
            </p:cNvPr>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5" name="Freeform 9">
              <a:extLst>
                <a:ext uri="{FF2B5EF4-FFF2-40B4-BE49-F238E27FC236}">
                  <a16:creationId xmlns:a16="http://schemas.microsoft.com/office/drawing/2014/main" id="{442E5453-030E-4E5C-9D68-FB8BB400A3E0}"/>
                </a:ext>
              </a:extLst>
            </p:cNvPr>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10">
              <a:extLst>
                <a:ext uri="{FF2B5EF4-FFF2-40B4-BE49-F238E27FC236}">
                  <a16:creationId xmlns:a16="http://schemas.microsoft.com/office/drawing/2014/main" id="{733686D2-BBE7-4D9A-B937-ABD975426201}"/>
                </a:ext>
              </a:extLst>
            </p:cNvPr>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11">
              <a:extLst>
                <a:ext uri="{FF2B5EF4-FFF2-40B4-BE49-F238E27FC236}">
                  <a16:creationId xmlns:a16="http://schemas.microsoft.com/office/drawing/2014/main" id="{B0A008AF-66E6-413D-A297-DE55D003A4E6}"/>
                </a:ext>
              </a:extLst>
            </p:cNvPr>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2">
              <a:extLst>
                <a:ext uri="{FF2B5EF4-FFF2-40B4-BE49-F238E27FC236}">
                  <a16:creationId xmlns:a16="http://schemas.microsoft.com/office/drawing/2014/main" id="{1DDFF02D-68F3-4E7B-A7B8-C4D4892477CB}"/>
                </a:ext>
              </a:extLst>
            </p:cNvPr>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3">
              <a:extLst>
                <a:ext uri="{FF2B5EF4-FFF2-40B4-BE49-F238E27FC236}">
                  <a16:creationId xmlns:a16="http://schemas.microsoft.com/office/drawing/2014/main" id="{D22BA4E7-6660-4D3C-BBD4-B19B2CB108B4}"/>
                </a:ext>
              </a:extLst>
            </p:cNvPr>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4">
              <a:extLst>
                <a:ext uri="{FF2B5EF4-FFF2-40B4-BE49-F238E27FC236}">
                  <a16:creationId xmlns:a16="http://schemas.microsoft.com/office/drawing/2014/main" id="{466BA9EE-4562-47E4-A768-B082CCD57BD0}"/>
                </a:ext>
              </a:extLst>
            </p:cNvPr>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15">
              <a:extLst>
                <a:ext uri="{FF2B5EF4-FFF2-40B4-BE49-F238E27FC236}">
                  <a16:creationId xmlns:a16="http://schemas.microsoft.com/office/drawing/2014/main" id="{B9774FF7-692E-445A-9569-A057E3CB37E5}"/>
                </a:ext>
              </a:extLst>
            </p:cNvPr>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16">
              <a:extLst>
                <a:ext uri="{FF2B5EF4-FFF2-40B4-BE49-F238E27FC236}">
                  <a16:creationId xmlns:a16="http://schemas.microsoft.com/office/drawing/2014/main" id="{F8765BBB-6EEA-4B91-B07D-2E169730E885}"/>
                </a:ext>
              </a:extLst>
            </p:cNvPr>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7">
              <a:extLst>
                <a:ext uri="{FF2B5EF4-FFF2-40B4-BE49-F238E27FC236}">
                  <a16:creationId xmlns:a16="http://schemas.microsoft.com/office/drawing/2014/main" id="{8D843254-B174-4F8F-80B2-CA5D493DE22E}"/>
                </a:ext>
              </a:extLst>
            </p:cNvPr>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18">
              <a:extLst>
                <a:ext uri="{FF2B5EF4-FFF2-40B4-BE49-F238E27FC236}">
                  <a16:creationId xmlns:a16="http://schemas.microsoft.com/office/drawing/2014/main" id="{F4C085C3-D8CA-466B-A461-951222F324F5}"/>
                </a:ext>
              </a:extLst>
            </p:cNvPr>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9">
              <a:extLst>
                <a:ext uri="{FF2B5EF4-FFF2-40B4-BE49-F238E27FC236}">
                  <a16:creationId xmlns:a16="http://schemas.microsoft.com/office/drawing/2014/main" id="{33732853-7B21-4800-81B1-211A866D0B7B}"/>
                </a:ext>
              </a:extLst>
            </p:cNvPr>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20">
              <a:extLst>
                <a:ext uri="{FF2B5EF4-FFF2-40B4-BE49-F238E27FC236}">
                  <a16:creationId xmlns:a16="http://schemas.microsoft.com/office/drawing/2014/main" id="{6CBCA2BE-D285-451A-9376-AF6729E7EA8E}"/>
                </a:ext>
              </a:extLst>
            </p:cNvPr>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7" name="Freeform 21">
              <a:extLst>
                <a:ext uri="{FF2B5EF4-FFF2-40B4-BE49-F238E27FC236}">
                  <a16:creationId xmlns:a16="http://schemas.microsoft.com/office/drawing/2014/main" id="{06D76A6B-C3F1-4628-ADCC-83C12F3D3B24}"/>
                </a:ext>
              </a:extLst>
            </p:cNvPr>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68" name="Freeform 22">
              <a:extLst>
                <a:ext uri="{FF2B5EF4-FFF2-40B4-BE49-F238E27FC236}">
                  <a16:creationId xmlns:a16="http://schemas.microsoft.com/office/drawing/2014/main" id="{49D023F7-FFAA-4005-B4AD-5C42F500A043}"/>
                </a:ext>
              </a:extLst>
            </p:cNvPr>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23">
              <a:extLst>
                <a:ext uri="{FF2B5EF4-FFF2-40B4-BE49-F238E27FC236}">
                  <a16:creationId xmlns:a16="http://schemas.microsoft.com/office/drawing/2014/main" id="{022EC1AF-A4A5-4ABA-B847-6FDBC30BFB88}"/>
                </a:ext>
              </a:extLst>
            </p:cNvPr>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24">
              <a:extLst>
                <a:ext uri="{FF2B5EF4-FFF2-40B4-BE49-F238E27FC236}">
                  <a16:creationId xmlns:a16="http://schemas.microsoft.com/office/drawing/2014/main" id="{48C77FED-8787-402C-AF0F-9A175CFB1A69}"/>
                </a:ext>
              </a:extLst>
            </p:cNvPr>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25">
              <a:extLst>
                <a:ext uri="{FF2B5EF4-FFF2-40B4-BE49-F238E27FC236}">
                  <a16:creationId xmlns:a16="http://schemas.microsoft.com/office/drawing/2014/main" id="{F7C69E53-7E70-418C-9DC8-3F21A2BA31C5}"/>
                </a:ext>
              </a:extLst>
            </p:cNvPr>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 name="Slide Number Placeholder 3">
            <a:extLst>
              <a:ext uri="{FF2B5EF4-FFF2-40B4-BE49-F238E27FC236}">
                <a16:creationId xmlns:a16="http://schemas.microsoft.com/office/drawing/2014/main" id="{057723E2-9F2C-4E5B-BBC1-D52C648F4950}"/>
              </a:ext>
            </a:extLst>
          </p:cNvPr>
          <p:cNvSpPr>
            <a:spLocks noGrp="1"/>
          </p:cNvSpPr>
          <p:nvPr>
            <p:ph type="sldNum" sz="quarter" idx="12"/>
          </p:nvPr>
        </p:nvSpPr>
        <p:spPr/>
        <p:txBody>
          <a:bodyPr/>
          <a:lstStyle/>
          <a:p>
            <a:fld id="{6D22F896-40B5-4ADD-8801-0D06FADFA095}" type="slidenum">
              <a:rPr lang="en-US" smtClean="0"/>
              <a:t>45</a:t>
            </a:fld>
            <a:endParaRPr lang="en-US" dirty="0"/>
          </a:p>
        </p:txBody>
      </p:sp>
    </p:spTree>
    <p:extLst>
      <p:ext uri="{BB962C8B-B14F-4D97-AF65-F5344CB8AC3E}">
        <p14:creationId xmlns:p14="http://schemas.microsoft.com/office/powerpoint/2010/main" val="384923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4294967295"/>
          </p:nvPr>
        </p:nvSpPr>
        <p:spPr/>
        <p:txBody>
          <a:bodyPr/>
          <a:lstStyle/>
          <a:p>
            <a:pPr>
              <a:defRPr/>
            </a:pPr>
            <a:fld id="{B5EF2522-46F1-42BB-9815-81538E46C0FF}" type="slidenum">
              <a:rPr lang="ru-RU" altLang="ru-RU" smtClean="0"/>
              <a:pPr>
                <a:defRPr/>
              </a:pPr>
              <a:t>46</a:t>
            </a:fld>
            <a:endParaRPr lang="ru-RU" altLang="ru-RU"/>
          </a:p>
        </p:txBody>
      </p:sp>
      <p:sp>
        <p:nvSpPr>
          <p:cNvPr id="5" name="Прямоугольник 4"/>
          <p:cNvSpPr/>
          <p:nvPr/>
        </p:nvSpPr>
        <p:spPr>
          <a:xfrm>
            <a:off x="1524000" y="107256"/>
            <a:ext cx="9144000" cy="461665"/>
          </a:xfrm>
          <a:prstGeom prst="rect">
            <a:avLst/>
          </a:prstGeom>
        </p:spPr>
        <p:txBody>
          <a:bodyPr wrap="square">
            <a:spAutoFit/>
          </a:bodyPr>
          <a:lstStyle/>
          <a:p>
            <a:r>
              <a:rPr lang="en-US" sz="2400" b="1" dirty="0">
                <a:solidFill>
                  <a:srgbClr val="FF0066"/>
                </a:solidFill>
                <a:latin typeface="Calibri" panose="020F0502020204030204" pitchFamily="34" charset="0"/>
                <a:cs typeface="Calibri" panose="020F0502020204030204" pitchFamily="34" charset="0"/>
              </a:rPr>
              <a:t>RADIATION FLUXES AND THERMAL EXPOSURE ON THE GROUND  </a:t>
            </a:r>
            <a:endParaRPr lang="ru-RU" sz="2400"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83" y="568921"/>
            <a:ext cx="4376737" cy="379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694320" y="568921"/>
            <a:ext cx="7104390" cy="3539430"/>
          </a:xfrm>
          <a:prstGeom prst="rect">
            <a:avLst/>
          </a:prstGeom>
        </p:spPr>
        <p:txBody>
          <a:bodyPr wrap="square">
            <a:spAutoFit/>
          </a:bodyPr>
          <a:lstStyle/>
          <a:p>
            <a:r>
              <a:rPr lang="en-US" sz="1600" dirty="0"/>
              <a:t>The equation of radiative transfer</a:t>
            </a:r>
          </a:p>
          <a:p>
            <a:r>
              <a:rPr lang="en-US" sz="1600" dirty="0"/>
              <a:t> </a:t>
            </a:r>
          </a:p>
          <a:p>
            <a:endParaRPr lang="en-US" sz="1600" dirty="0"/>
          </a:p>
          <a:p>
            <a:r>
              <a:rPr lang="en-US" sz="1600" dirty="0"/>
              <a:t>is solved along rays crossing the heated volume of air and vapor. </a:t>
            </a:r>
          </a:p>
          <a:p>
            <a:endParaRPr lang="en-US" sz="1600" dirty="0"/>
          </a:p>
          <a:p>
            <a:r>
              <a:rPr lang="en-US" sz="1600" dirty="0"/>
              <a:t>The total radiation intensity on the surface for a given angle of a ray is obtained by summing the intensities of radiation over photon energies.</a:t>
            </a:r>
          </a:p>
          <a:p>
            <a:r>
              <a:rPr lang="en-US" sz="1600" dirty="0"/>
              <a:t> </a:t>
            </a:r>
          </a:p>
          <a:p>
            <a:r>
              <a:rPr lang="en-US" sz="1600" dirty="0"/>
              <a:t>Radiative flux density in a given point on the Earth's surface is calculated by integrating the radiation intensity, multiplied by the cosine of the angle between the ray and the normal to the irradiated surface, over all angles. </a:t>
            </a:r>
          </a:p>
          <a:p>
            <a:endParaRPr lang="en-US" sz="1600" dirty="0"/>
          </a:p>
          <a:p>
            <a:r>
              <a:rPr lang="en-US" sz="1600" dirty="0"/>
              <a:t>The integration of the flux over time allows us to determine radiant exposure (radiation energy received by a surface per unit area). </a:t>
            </a:r>
          </a:p>
        </p:txBody>
      </p:sp>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4829" y="822796"/>
            <a:ext cx="1484842" cy="55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srcRect b="49587"/>
          <a:stretch/>
        </p:blipFill>
        <p:spPr>
          <a:xfrm>
            <a:off x="379383" y="4823124"/>
            <a:ext cx="2289233" cy="1168605"/>
          </a:xfrm>
          <a:prstGeom prst="rect">
            <a:avLst/>
          </a:prstGeom>
        </p:spPr>
      </p:pic>
      <p:sp>
        <p:nvSpPr>
          <p:cNvPr id="4" name="Rectangle 3"/>
          <p:cNvSpPr/>
          <p:nvPr/>
        </p:nvSpPr>
        <p:spPr>
          <a:xfrm>
            <a:off x="5552457" y="4732008"/>
            <a:ext cx="6159730" cy="1169551"/>
          </a:xfrm>
          <a:prstGeom prst="rect">
            <a:avLst/>
          </a:prstGeom>
        </p:spPr>
        <p:txBody>
          <a:bodyPr wrap="square">
            <a:spAutoFit/>
          </a:bodyPr>
          <a:lstStyle/>
          <a:p>
            <a:r>
              <a:rPr lang="en-US" sz="1400" dirty="0"/>
              <a:t>Thermal radiation – one of the main dangerous consequences of cosmic object impacts. </a:t>
            </a:r>
          </a:p>
          <a:p>
            <a:endParaRPr lang="en-US" sz="1400" dirty="0"/>
          </a:p>
          <a:p>
            <a:r>
              <a:rPr lang="en-US" sz="1400" dirty="0"/>
              <a:t>Direct thermal radiation from fireballs and impact plumes poses a great danger to people, animals, plants, and economic objects. </a:t>
            </a:r>
          </a:p>
        </p:txBody>
      </p:sp>
      <p:pic>
        <p:nvPicPr>
          <p:cNvPr id="9" name="Picture 8">
            <a:extLst>
              <a:ext uri="{FF2B5EF4-FFF2-40B4-BE49-F238E27FC236}">
                <a16:creationId xmlns:a16="http://schemas.microsoft.com/office/drawing/2014/main" id="{C86AB9D8-8017-4FC3-AB22-198DD91A2532}"/>
              </a:ext>
            </a:extLst>
          </p:cNvPr>
          <p:cNvPicPr>
            <a:picLocks noChangeAspect="1"/>
          </p:cNvPicPr>
          <p:nvPr/>
        </p:nvPicPr>
        <p:blipFill rotWithShape="1">
          <a:blip r:embed="rId5"/>
          <a:srcRect t="49546"/>
          <a:stretch/>
        </p:blipFill>
        <p:spPr>
          <a:xfrm>
            <a:off x="2965920" y="4822177"/>
            <a:ext cx="2289233" cy="1169552"/>
          </a:xfrm>
          <a:prstGeom prst="rect">
            <a:avLst/>
          </a:prstGeom>
        </p:spPr>
      </p:pic>
    </p:spTree>
    <p:extLst>
      <p:ext uri="{BB962C8B-B14F-4D97-AF65-F5344CB8AC3E}">
        <p14:creationId xmlns:p14="http://schemas.microsoft.com/office/powerpoint/2010/main" val="1979851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4294967295"/>
          </p:nvPr>
        </p:nvSpPr>
        <p:spPr/>
        <p:txBody>
          <a:bodyPr/>
          <a:lstStyle/>
          <a:p>
            <a:pPr>
              <a:defRPr/>
            </a:pPr>
            <a:fld id="{B5EF2522-46F1-42BB-9815-81538E46C0FF}" type="slidenum">
              <a:rPr lang="ru-RU" altLang="ru-RU" smtClean="0"/>
              <a:pPr>
                <a:defRPr/>
              </a:pPr>
              <a:t>47</a:t>
            </a:fld>
            <a:endParaRPr lang="ru-RU" altLang="ru-RU"/>
          </a:p>
        </p:txBody>
      </p:sp>
      <p:sp>
        <p:nvSpPr>
          <p:cNvPr id="3" name="Прямоугольник 2"/>
          <p:cNvSpPr/>
          <p:nvPr/>
        </p:nvSpPr>
        <p:spPr>
          <a:xfrm>
            <a:off x="1622712" y="829682"/>
            <a:ext cx="8955233" cy="1754326"/>
          </a:xfrm>
          <a:prstGeom prst="rect">
            <a:avLst/>
          </a:prstGeom>
        </p:spPr>
        <p:txBody>
          <a:bodyPr wrap="square">
            <a:spAutoFit/>
          </a:bodyPr>
          <a:lstStyle/>
          <a:p>
            <a:r>
              <a:rPr lang="en-US" dirty="0"/>
              <a:t>Analyzes of serial simulations  permit to suggest </a:t>
            </a:r>
            <a:r>
              <a:rPr lang="en-US" b="1" dirty="0">
                <a:solidFill>
                  <a:srgbClr val="0033CC"/>
                </a:solidFill>
              </a:rPr>
              <a:t>scaling relations</a:t>
            </a:r>
            <a:r>
              <a:rPr lang="en-US" dirty="0"/>
              <a:t>, </a:t>
            </a:r>
          </a:p>
          <a:p>
            <a:r>
              <a:rPr lang="en-US" dirty="0"/>
              <a:t> -  allow to estimate radiation field  on the surface based only on impactor properties (D,V,</a:t>
            </a:r>
            <a:r>
              <a:rPr lang="el-GR" dirty="0"/>
              <a:t>α</a:t>
            </a:r>
            <a:r>
              <a:rPr lang="en-US" dirty="0"/>
              <a:t>, </a:t>
            </a:r>
            <a:r>
              <a:rPr lang="el-GR" dirty="0"/>
              <a:t>ρ</a:t>
            </a:r>
            <a:r>
              <a:rPr lang="en-US" dirty="0"/>
              <a:t>)</a:t>
            </a:r>
          </a:p>
          <a:p>
            <a:r>
              <a:rPr lang="en-US" dirty="0"/>
              <a:t> </a:t>
            </a:r>
          </a:p>
          <a:p>
            <a:r>
              <a:rPr lang="en-US" dirty="0"/>
              <a:t>To describe the thermal exposure Q [J/cm</a:t>
            </a:r>
            <a:r>
              <a:rPr lang="en-US" baseline="30000" dirty="0"/>
              <a:t>2</a:t>
            </a:r>
            <a:r>
              <a:rPr lang="en-US" dirty="0"/>
              <a:t>] the point source  approximation, corrected on  spatial heterogeneity  is suggested:</a:t>
            </a:r>
          </a:p>
        </p:txBody>
      </p:sp>
      <p:sp>
        <p:nvSpPr>
          <p:cNvPr id="4" name="Прямоугольник 3"/>
          <p:cNvSpPr/>
          <p:nvPr/>
        </p:nvSpPr>
        <p:spPr>
          <a:xfrm>
            <a:off x="1622712" y="3429001"/>
            <a:ext cx="9105901" cy="1200329"/>
          </a:xfrm>
          <a:prstGeom prst="rect">
            <a:avLst/>
          </a:prstGeom>
        </p:spPr>
        <p:txBody>
          <a:bodyPr wrap="square">
            <a:spAutoFit/>
          </a:bodyPr>
          <a:lstStyle/>
          <a:p>
            <a:r>
              <a:rPr lang="ru-RU" dirty="0"/>
              <a:t>х,</a:t>
            </a:r>
            <a:r>
              <a:rPr lang="en-US" dirty="0"/>
              <a:t>y – spatial coordinates (km)  (point of origin is under point of maximal thermal effect) ,  </a:t>
            </a:r>
          </a:p>
          <a:p>
            <a:r>
              <a:rPr lang="en-US" dirty="0" err="1"/>
              <a:t>H</a:t>
            </a:r>
            <a:r>
              <a:rPr lang="en-US" baseline="-25000" dirty="0" err="1"/>
              <a:t>rad</a:t>
            </a:r>
            <a:r>
              <a:rPr lang="en-US" dirty="0"/>
              <a:t>- radiative altitude (km), el - </a:t>
            </a:r>
            <a:r>
              <a:rPr lang="en-US" dirty="0" err="1"/>
              <a:t>ellipticity</a:t>
            </a:r>
            <a:r>
              <a:rPr lang="en-US" dirty="0"/>
              <a:t> parameter, </a:t>
            </a:r>
            <a:r>
              <a:rPr lang="en-US" dirty="0" err="1"/>
              <a:t>E</a:t>
            </a:r>
            <a:r>
              <a:rPr lang="en-US" baseline="-25000" dirty="0" err="1"/>
              <a:t>kt</a:t>
            </a:r>
            <a:r>
              <a:rPr lang="en-US" dirty="0"/>
              <a:t> – kinetic energy of impactor in </a:t>
            </a:r>
            <a:r>
              <a:rPr lang="en-US" dirty="0" err="1"/>
              <a:t>kt</a:t>
            </a:r>
            <a:r>
              <a:rPr lang="en-US" dirty="0"/>
              <a:t> TNT</a:t>
            </a:r>
          </a:p>
          <a:p>
            <a:r>
              <a:rPr lang="en-US" dirty="0"/>
              <a:t> </a:t>
            </a:r>
            <a:r>
              <a:rPr lang="el-GR" dirty="0"/>
              <a:t>η – </a:t>
            </a:r>
            <a:r>
              <a:rPr lang="en-US" dirty="0"/>
              <a:t>integral luminous efficiency in %</a:t>
            </a:r>
            <a:endParaRPr lang="ru-RU" dirty="0"/>
          </a:p>
        </p:txBody>
      </p:sp>
      <p:sp>
        <p:nvSpPr>
          <p:cNvPr id="6" name="Прямоугольник 5"/>
          <p:cNvSpPr/>
          <p:nvPr/>
        </p:nvSpPr>
        <p:spPr>
          <a:xfrm>
            <a:off x="342900" y="141374"/>
            <a:ext cx="11536926" cy="523220"/>
          </a:xfrm>
          <a:prstGeom prst="rect">
            <a:avLst/>
          </a:prstGeom>
        </p:spPr>
        <p:txBody>
          <a:bodyPr wrap="square">
            <a:spAutoFit/>
          </a:bodyPr>
          <a:lstStyle/>
          <a:p>
            <a:pPr lvl="0" algn="ctr"/>
            <a:r>
              <a:rPr lang="en-US" sz="2800" b="1" dirty="0">
                <a:solidFill>
                  <a:srgbClr val="FF0066"/>
                </a:solidFill>
                <a:latin typeface="Calibri" panose="020F0502020204030204" pitchFamily="34" charset="0"/>
                <a:cs typeface="Calibri" panose="020F0502020204030204" pitchFamily="34" charset="0"/>
              </a:rPr>
              <a:t>SCALING RELATION</a:t>
            </a:r>
            <a:r>
              <a:rPr lang="ru-RU" sz="2800" b="1" dirty="0">
                <a:solidFill>
                  <a:srgbClr val="FF0066"/>
                </a:solidFill>
                <a:latin typeface="Calibri" panose="020F0502020204030204" pitchFamily="34" charset="0"/>
                <a:cs typeface="Calibri" panose="020F0502020204030204" pitchFamily="34" charset="0"/>
              </a:rPr>
              <a:t> </a:t>
            </a:r>
            <a:r>
              <a:rPr lang="en-US" sz="2800" b="1" dirty="0">
                <a:solidFill>
                  <a:srgbClr val="FF0066"/>
                </a:solidFill>
                <a:latin typeface="Calibri" panose="020F0502020204030204" pitchFamily="34" charset="0"/>
                <a:cs typeface="Calibri" panose="020F0502020204030204" pitchFamily="34" charset="0"/>
              </a:rPr>
              <a:t>(SC) FOR THERMAL EXPOSURE</a:t>
            </a:r>
          </a:p>
        </p:txBody>
      </p:sp>
      <p:sp>
        <p:nvSpPr>
          <p:cNvPr id="5" name="Прямоугольник 4"/>
          <p:cNvSpPr/>
          <p:nvPr/>
        </p:nvSpPr>
        <p:spPr>
          <a:xfrm>
            <a:off x="1524000" y="4718388"/>
            <a:ext cx="9144000" cy="1754326"/>
          </a:xfrm>
          <a:prstGeom prst="rect">
            <a:avLst/>
          </a:prstGeom>
        </p:spPr>
        <p:txBody>
          <a:bodyPr wrap="square">
            <a:spAutoFit/>
          </a:bodyPr>
          <a:lstStyle/>
          <a:p>
            <a:r>
              <a:rPr lang="en-US" dirty="0"/>
              <a:t>The thermal exposure value of 10 J/cm</a:t>
            </a:r>
            <a:r>
              <a:rPr lang="en-US" baseline="30000" dirty="0"/>
              <a:t>2</a:t>
            </a:r>
            <a:r>
              <a:rPr lang="en-US" dirty="0"/>
              <a:t> roughly corresponds to the first degree burn. </a:t>
            </a:r>
          </a:p>
          <a:p>
            <a:r>
              <a:rPr lang="en-US" dirty="0"/>
              <a:t>The value of about 500 J/cm</a:t>
            </a:r>
            <a:r>
              <a:rPr lang="en-US" baseline="30000" dirty="0"/>
              <a:t>2</a:t>
            </a:r>
            <a:r>
              <a:rPr lang="en-US" dirty="0"/>
              <a:t>  essentially exceeds the amount needed to ignite most materials</a:t>
            </a:r>
          </a:p>
          <a:p>
            <a:pPr algn="r"/>
            <a:r>
              <a:rPr lang="en-US" dirty="0"/>
              <a:t>  (</a:t>
            </a:r>
            <a:r>
              <a:rPr lang="en-US" dirty="0" err="1"/>
              <a:t>Glasstone&amp;Dolan</a:t>
            </a:r>
            <a:r>
              <a:rPr lang="en-US" dirty="0"/>
              <a:t> 1977)</a:t>
            </a:r>
          </a:p>
          <a:p>
            <a:pPr algn="r"/>
            <a:endParaRPr lang="en-US" dirty="0"/>
          </a:p>
          <a:p>
            <a:r>
              <a:rPr lang="en-US" dirty="0"/>
              <a:t>Scaling relation  for Q was aimed to be applicable in the range 10-500 J/cm</a:t>
            </a:r>
            <a:r>
              <a:rPr lang="en-US" baseline="30000" dirty="0"/>
              <a:t>2</a:t>
            </a:r>
            <a:endParaRPr lang="ru-RU"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A8FF594-485B-4AA3-AF47-EE3EFE19B8E8}"/>
                  </a:ext>
                </a:extLst>
              </p:cNvPr>
              <p:cNvSpPr txBox="1"/>
              <p:nvPr/>
            </p:nvSpPr>
            <p:spPr>
              <a:xfrm>
                <a:off x="2447925" y="2584008"/>
                <a:ext cx="6896100" cy="7094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ru-RU" i="1" smtClean="0">
                          <a:latin typeface="Cambria Math" panose="02040503050406030204" pitchFamily="18" charset="0"/>
                        </a:rPr>
                        <m:t>𝑄</m:t>
                      </m:r>
                      <m:r>
                        <a:rPr lang="ru-RU" i="0">
                          <a:latin typeface="Cambria Math" panose="02040503050406030204" pitchFamily="18" charset="0"/>
                        </a:rPr>
                        <m:t>=</m:t>
                      </m:r>
                      <m:sSup>
                        <m:sSupPr>
                          <m:ctrlPr>
                            <a:rPr lang="ru-RU" i="1">
                              <a:solidFill>
                                <a:srgbClr val="836967"/>
                              </a:solidFill>
                              <a:latin typeface="Cambria Math" panose="02040503050406030204" pitchFamily="18" charset="0"/>
                            </a:rPr>
                          </m:ctrlPr>
                        </m:sSupPr>
                        <m:e>
                          <m:r>
                            <a:rPr lang="ru-RU" i="0">
                              <a:latin typeface="Cambria Math" panose="02040503050406030204" pitchFamily="18" charset="0"/>
                            </a:rPr>
                            <m:t>4.184∗10</m:t>
                          </m:r>
                        </m:e>
                        <m:sup>
                          <m:r>
                            <a:rPr lang="ru-RU" i="0">
                              <a:latin typeface="Cambria Math" panose="02040503050406030204" pitchFamily="18" charset="0"/>
                            </a:rPr>
                            <m:t>12</m:t>
                          </m:r>
                        </m:sup>
                      </m:sSup>
                      <m:r>
                        <a:rPr lang="ru-RU" i="0">
                          <a:latin typeface="Cambria Math" panose="02040503050406030204" pitchFamily="18" charset="0"/>
                        </a:rPr>
                        <m:t>∗</m:t>
                      </m:r>
                      <m:f>
                        <m:fPr>
                          <m:ctrlPr>
                            <a:rPr lang="ru-RU" i="1">
                              <a:solidFill>
                                <a:srgbClr val="836967"/>
                              </a:solidFill>
                              <a:latin typeface="Cambria Math" panose="02040503050406030204" pitchFamily="18" charset="0"/>
                            </a:rPr>
                          </m:ctrlPr>
                        </m:fPr>
                        <m:num>
                          <m:r>
                            <a:rPr lang="ru-RU" i="0">
                              <a:latin typeface="Cambria Math" panose="02040503050406030204" pitchFamily="18" charset="0"/>
                            </a:rPr>
                            <m:t>1</m:t>
                          </m:r>
                        </m:num>
                        <m:den>
                          <m:r>
                            <a:rPr lang="ru-RU" i="0">
                              <a:latin typeface="Cambria Math" panose="02040503050406030204" pitchFamily="18" charset="0"/>
                            </a:rPr>
                            <m:t>4</m:t>
                          </m:r>
                          <m:r>
                            <a:rPr lang="ru-RU" i="1">
                              <a:latin typeface="Cambria Math" panose="02040503050406030204" pitchFamily="18" charset="0"/>
                            </a:rPr>
                            <m:t>𝜋</m:t>
                          </m:r>
                        </m:den>
                      </m:f>
                      <m:r>
                        <a:rPr lang="ru-RU" i="0">
                          <a:latin typeface="Cambria Math" panose="02040503050406030204" pitchFamily="18" charset="0"/>
                        </a:rPr>
                        <m:t>∗</m:t>
                      </m:r>
                      <m:f>
                        <m:fPr>
                          <m:ctrlPr>
                            <a:rPr lang="ru-RU" i="1">
                              <a:solidFill>
                                <a:srgbClr val="836967"/>
                              </a:solidFill>
                              <a:latin typeface="Cambria Math" panose="02040503050406030204" pitchFamily="18" charset="0"/>
                            </a:rPr>
                          </m:ctrlPr>
                        </m:fPr>
                        <m:num>
                          <m:r>
                            <a:rPr lang="ru-RU" i="1">
                              <a:latin typeface="Cambria Math" panose="02040503050406030204" pitchFamily="18" charset="0"/>
                            </a:rPr>
                            <m:t>𝜂</m:t>
                          </m:r>
                        </m:num>
                        <m:den>
                          <m:r>
                            <a:rPr lang="ru-RU" i="0">
                              <a:latin typeface="Cambria Math" panose="02040503050406030204" pitchFamily="18" charset="0"/>
                            </a:rPr>
                            <m:t>100</m:t>
                          </m:r>
                        </m:den>
                      </m:f>
                      <m:r>
                        <a:rPr lang="ru-RU" i="0">
                          <a:latin typeface="Cambria Math" panose="02040503050406030204" pitchFamily="18" charset="0"/>
                        </a:rPr>
                        <m:t>∗</m:t>
                      </m:r>
                      <m:f>
                        <m:fPr>
                          <m:ctrlPr>
                            <a:rPr lang="ru-RU" i="1">
                              <a:solidFill>
                                <a:srgbClr val="836967"/>
                              </a:solidFill>
                              <a:latin typeface="Cambria Math" panose="02040503050406030204" pitchFamily="18" charset="0"/>
                            </a:rPr>
                          </m:ctrlPr>
                        </m:fPr>
                        <m:num>
                          <m:sSub>
                            <m:sSubPr>
                              <m:ctrlPr>
                                <a:rPr lang="ru-RU" i="1">
                                  <a:solidFill>
                                    <a:srgbClr val="836967"/>
                                  </a:solidFill>
                                  <a:latin typeface="Cambria Math" panose="02040503050406030204" pitchFamily="18" charset="0"/>
                                </a:rPr>
                              </m:ctrlPr>
                            </m:sSubPr>
                            <m:e>
                              <m:r>
                                <a:rPr lang="ru-RU" i="0">
                                  <a:latin typeface="Cambria Math" panose="02040503050406030204" pitchFamily="18" charset="0"/>
                                </a:rPr>
                                <m:t> </m:t>
                              </m:r>
                              <m:r>
                                <a:rPr lang="ru-RU" i="1">
                                  <a:latin typeface="Cambria Math" panose="02040503050406030204" pitchFamily="18" charset="0"/>
                                </a:rPr>
                                <m:t>𝐸</m:t>
                              </m:r>
                            </m:e>
                            <m:sub>
                              <m:r>
                                <a:rPr lang="ru-RU" i="1">
                                  <a:latin typeface="Cambria Math" panose="02040503050406030204" pitchFamily="18" charset="0"/>
                                </a:rPr>
                                <m:t>𝑘𝑡</m:t>
                              </m:r>
                            </m:sub>
                          </m:sSub>
                        </m:num>
                        <m:den>
                          <m:sSup>
                            <m:sSupPr>
                              <m:ctrlPr>
                                <a:rPr lang="ru-RU" i="1">
                                  <a:solidFill>
                                    <a:srgbClr val="836967"/>
                                  </a:solidFill>
                                  <a:latin typeface="Cambria Math" panose="02040503050406030204" pitchFamily="18" charset="0"/>
                                </a:rPr>
                              </m:ctrlPr>
                            </m:sSupPr>
                            <m:e>
                              <m:r>
                                <a:rPr lang="ru-RU" i="0">
                                  <a:latin typeface="Cambria Math" panose="02040503050406030204" pitchFamily="18" charset="0"/>
                                </a:rPr>
                                <m:t>10</m:t>
                              </m:r>
                            </m:e>
                            <m:sup>
                              <m:r>
                                <a:rPr lang="ru-RU" i="0">
                                  <a:latin typeface="Cambria Math" panose="02040503050406030204" pitchFamily="18" charset="0"/>
                                </a:rPr>
                                <m:t>10</m:t>
                              </m:r>
                            </m:sup>
                          </m:sSup>
                          <m:r>
                            <a:rPr lang="ru-RU" i="0">
                              <a:latin typeface="Cambria Math" panose="02040503050406030204" pitchFamily="18" charset="0"/>
                            </a:rPr>
                            <m:t>∗</m:t>
                          </m:r>
                          <m:d>
                            <m:dPr>
                              <m:ctrlPr>
                                <a:rPr lang="ru-RU" i="1">
                                  <a:solidFill>
                                    <a:srgbClr val="836967"/>
                                  </a:solidFill>
                                  <a:latin typeface="Cambria Math" panose="02040503050406030204" pitchFamily="18" charset="0"/>
                                </a:rPr>
                              </m:ctrlPr>
                            </m:dPr>
                            <m:e>
                              <m:sSup>
                                <m:sSupPr>
                                  <m:ctrlPr>
                                    <a:rPr lang="ru-RU" i="1">
                                      <a:solidFill>
                                        <a:srgbClr val="836967"/>
                                      </a:solidFill>
                                      <a:latin typeface="Cambria Math" panose="02040503050406030204" pitchFamily="18" charset="0"/>
                                    </a:rPr>
                                  </m:ctrlPr>
                                </m:sSupPr>
                                <m:e>
                                  <m:sSub>
                                    <m:sSubPr>
                                      <m:ctrlPr>
                                        <a:rPr lang="ru-RU" i="1">
                                          <a:solidFill>
                                            <a:srgbClr val="836967"/>
                                          </a:solidFill>
                                          <a:latin typeface="Cambria Math" panose="02040503050406030204" pitchFamily="18" charset="0"/>
                                        </a:rPr>
                                      </m:ctrlPr>
                                    </m:sSubPr>
                                    <m:e>
                                      <m:r>
                                        <a:rPr lang="ru-RU" i="1">
                                          <a:latin typeface="Cambria Math" panose="02040503050406030204" pitchFamily="18" charset="0"/>
                                        </a:rPr>
                                        <m:t>𝐻</m:t>
                                      </m:r>
                                    </m:e>
                                    <m:sub>
                                      <m:r>
                                        <a:rPr lang="ru-RU" i="1">
                                          <a:latin typeface="Cambria Math" panose="02040503050406030204" pitchFamily="18" charset="0"/>
                                        </a:rPr>
                                        <m:t>𝑟𝑎𝑑</m:t>
                                      </m:r>
                                    </m:sub>
                                  </m:sSub>
                                </m:e>
                                <m:sup>
                                  <m:r>
                                    <a:rPr lang="ru-RU" i="0">
                                      <a:latin typeface="Cambria Math" panose="02040503050406030204" pitchFamily="18" charset="0"/>
                                    </a:rPr>
                                    <m:t>2</m:t>
                                  </m:r>
                                </m:sup>
                              </m:sSup>
                              <m:r>
                                <a:rPr lang="ru-RU" i="0">
                                  <a:latin typeface="Cambria Math" panose="02040503050406030204" pitchFamily="18" charset="0"/>
                                </a:rPr>
                                <m:t>+</m:t>
                              </m:r>
                              <m:r>
                                <a:rPr lang="ru-RU" i="1">
                                  <a:latin typeface="Cambria Math" panose="02040503050406030204" pitchFamily="18" charset="0"/>
                                </a:rPr>
                                <m:t>𝑒𝑙</m:t>
                              </m:r>
                              <m:r>
                                <a:rPr lang="ru-RU" i="0">
                                  <a:latin typeface="Cambria Math" panose="02040503050406030204" pitchFamily="18" charset="0"/>
                                </a:rPr>
                                <m:t>∗</m:t>
                              </m:r>
                              <m:sSup>
                                <m:sSupPr>
                                  <m:ctrlPr>
                                    <a:rPr lang="ru-RU" i="1">
                                      <a:solidFill>
                                        <a:srgbClr val="836967"/>
                                      </a:solidFill>
                                      <a:latin typeface="Cambria Math" panose="02040503050406030204" pitchFamily="18" charset="0"/>
                                    </a:rPr>
                                  </m:ctrlPr>
                                </m:sSupPr>
                                <m:e>
                                  <m:d>
                                    <m:dPr>
                                      <m:ctrlPr>
                                        <a:rPr lang="ru-RU" i="1">
                                          <a:solidFill>
                                            <a:srgbClr val="836967"/>
                                          </a:solidFill>
                                          <a:latin typeface="Cambria Math" panose="02040503050406030204" pitchFamily="18" charset="0"/>
                                        </a:rPr>
                                      </m:ctrlPr>
                                    </m:dPr>
                                    <m:e>
                                      <m:r>
                                        <a:rPr lang="ru-RU" i="1">
                                          <a:latin typeface="Cambria Math" panose="02040503050406030204" pitchFamily="18" charset="0"/>
                                        </a:rPr>
                                        <m:t>𝑦</m:t>
                                      </m:r>
                                    </m:e>
                                  </m:d>
                                </m:e>
                                <m:sup>
                                  <m:r>
                                    <a:rPr lang="ru-RU" i="0">
                                      <a:latin typeface="Cambria Math" panose="02040503050406030204" pitchFamily="18" charset="0"/>
                                    </a:rPr>
                                    <m:t>2</m:t>
                                  </m:r>
                                </m:sup>
                              </m:sSup>
                              <m:r>
                                <a:rPr lang="ru-RU" i="0">
                                  <a:latin typeface="Cambria Math" panose="02040503050406030204" pitchFamily="18" charset="0"/>
                                </a:rPr>
                                <m:t>+</m:t>
                              </m:r>
                              <m:sSup>
                                <m:sSupPr>
                                  <m:ctrlPr>
                                    <a:rPr lang="ru-RU" i="1">
                                      <a:solidFill>
                                        <a:srgbClr val="836967"/>
                                      </a:solidFill>
                                      <a:latin typeface="Cambria Math" panose="02040503050406030204" pitchFamily="18" charset="0"/>
                                    </a:rPr>
                                  </m:ctrlPr>
                                </m:sSupPr>
                                <m:e>
                                  <m:r>
                                    <a:rPr lang="ru-RU" i="1">
                                      <a:latin typeface="Cambria Math" panose="02040503050406030204" pitchFamily="18" charset="0"/>
                                    </a:rPr>
                                    <m:t>𝑥</m:t>
                                  </m:r>
                                </m:e>
                                <m:sup>
                                  <m:r>
                                    <a:rPr lang="ru-RU" i="0">
                                      <a:latin typeface="Cambria Math" panose="02040503050406030204" pitchFamily="18" charset="0"/>
                                    </a:rPr>
                                    <m:t>2</m:t>
                                  </m:r>
                                </m:sup>
                              </m:sSup>
                            </m:e>
                          </m:d>
                        </m:den>
                      </m:f>
                    </m:oMath>
                  </m:oMathPara>
                </a14:m>
                <a:endParaRPr lang="ru-RU" dirty="0"/>
              </a:p>
            </p:txBody>
          </p:sp>
        </mc:Choice>
        <mc:Fallback xmlns="">
          <p:sp>
            <p:nvSpPr>
              <p:cNvPr id="8" name="TextBox 7">
                <a:extLst>
                  <a:ext uri="{FF2B5EF4-FFF2-40B4-BE49-F238E27FC236}">
                    <a16:creationId xmlns:a16="http://schemas.microsoft.com/office/drawing/2014/main" id="{7A8FF594-485B-4AA3-AF47-EE3EFE19B8E8}"/>
                  </a:ext>
                </a:extLst>
              </p:cNvPr>
              <p:cNvSpPr txBox="1">
                <a:spLocks noRot="1" noChangeAspect="1" noMove="1" noResize="1" noEditPoints="1" noAdjustHandles="1" noChangeArrowheads="1" noChangeShapeType="1" noTextEdit="1"/>
              </p:cNvSpPr>
              <p:nvPr/>
            </p:nvSpPr>
            <p:spPr>
              <a:xfrm>
                <a:off x="2447925" y="2584008"/>
                <a:ext cx="6896100" cy="709490"/>
              </a:xfrm>
              <a:prstGeom prst="rect">
                <a:avLst/>
              </a:prstGeom>
              <a:blipFill>
                <a:blip r:embed="rId3"/>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3098876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8">
            <a:extLst>
              <a:ext uri="{FF2B5EF4-FFF2-40B4-BE49-F238E27FC236}">
                <a16:creationId xmlns:a16="http://schemas.microsoft.com/office/drawing/2014/main" id="{F56A29DC-5FCC-4F3B-9D32-4362A1D09055}"/>
              </a:ext>
            </a:extLst>
          </p:cNvPr>
          <p:cNvGrpSpPr/>
          <p:nvPr/>
        </p:nvGrpSpPr>
        <p:grpSpPr>
          <a:xfrm>
            <a:off x="-323851" y="-65798"/>
            <a:ext cx="12515851" cy="6923798"/>
            <a:chOff x="-329674" y="-51881"/>
            <a:chExt cx="12515851" cy="6923798"/>
          </a:xfrm>
        </p:grpSpPr>
        <p:sp>
          <p:nvSpPr>
            <p:cNvPr id="10" name="Freeform 5">
              <a:extLst>
                <a:ext uri="{FF2B5EF4-FFF2-40B4-BE49-F238E27FC236}">
                  <a16:creationId xmlns:a16="http://schemas.microsoft.com/office/drawing/2014/main" id="{F852EE40-5C49-4208-B265-DEE744B37F29}"/>
                </a:ext>
              </a:extLst>
            </p:cNvPr>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D63AF9D4-B07B-436F-ACD5-97F0EB15FA1A}"/>
                </a:ext>
              </a:extLst>
            </p:cNvPr>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EEF82FE4-C458-4AF3-BFE4-5A4833953121}"/>
                </a:ext>
              </a:extLst>
            </p:cNvPr>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6CA13A9C-1B68-4B68-B7FF-D381ABCA1EDD}"/>
                </a:ext>
              </a:extLst>
            </p:cNvPr>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89296C3E-1E2B-472C-A57A-A1A7D5A00517}"/>
                </a:ext>
              </a:extLst>
            </p:cNvPr>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03FF3CA0-474D-4023-8BF0-EBFA0A69DF60}"/>
                </a:ext>
              </a:extLst>
            </p:cNvPr>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43FADC74-3D00-4965-B823-CC9283F9DA9B}"/>
                </a:ext>
              </a:extLst>
            </p:cNvPr>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B1EF8B86-8E5D-42A1-A69C-3988261ACB6E}"/>
                </a:ext>
              </a:extLst>
            </p:cNvPr>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F9D33804-4E8F-4346-8005-181CEABF5D08}"/>
                </a:ext>
              </a:extLst>
            </p:cNvPr>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89CFF512-45D0-43F3-99D5-4C8C1069E1D1}"/>
                </a:ext>
              </a:extLst>
            </p:cNvPr>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29C418A0-1951-4235-B660-D5C8F7E82628}"/>
                </a:ext>
              </a:extLst>
            </p:cNvPr>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ACAC6658-9C06-448E-9F95-DA3E84102355}"/>
                </a:ext>
              </a:extLst>
            </p:cNvPr>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CD86086A-A307-4F6E-A7C7-469D859E1232}"/>
                </a:ext>
              </a:extLst>
            </p:cNvPr>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51788C71-E47B-4EE6-95C4-D951707B0FBE}"/>
                </a:ext>
              </a:extLst>
            </p:cNvPr>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9D53864F-C5BB-406C-951C-DD7B88ED9F44}"/>
                </a:ext>
              </a:extLst>
            </p:cNvPr>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D6B47541-B6F4-4920-9483-D1FF9C881094}"/>
                </a:ext>
              </a:extLst>
            </p:cNvPr>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869CA6FE-2B5A-4D3A-89E4-5C20E542A7CD}"/>
                </a:ext>
              </a:extLst>
            </p:cNvPr>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D432ABB9-DAAB-469E-B7B0-924F2DC38AFD}"/>
                </a:ext>
              </a:extLst>
            </p:cNvPr>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D41ECF24-F44D-4E36-A86E-6899DA12170F}"/>
                </a:ext>
              </a:extLst>
            </p:cNvPr>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9" name="TextBox 28">
            <a:extLst>
              <a:ext uri="{FF2B5EF4-FFF2-40B4-BE49-F238E27FC236}">
                <a16:creationId xmlns:a16="http://schemas.microsoft.com/office/drawing/2014/main" id="{132E73F0-2C46-4D10-8387-6729535610D6}"/>
              </a:ext>
            </a:extLst>
          </p:cNvPr>
          <p:cNvSpPr txBox="1"/>
          <p:nvPr/>
        </p:nvSpPr>
        <p:spPr>
          <a:xfrm>
            <a:off x="675482" y="1444570"/>
            <a:ext cx="10834688" cy="3785652"/>
          </a:xfrm>
          <a:prstGeom prst="rect">
            <a:avLst/>
          </a:prstGeom>
          <a:noFill/>
        </p:spPr>
        <p:txBody>
          <a:bodyPr wrap="square" rtlCol="0">
            <a:spAutoFit/>
          </a:bodyPr>
          <a:lstStyle/>
          <a:p>
            <a:pPr algn="ctr"/>
            <a:r>
              <a:rPr lang="ru-RU" sz="4000" dirty="0"/>
              <a:t>Спасибо за внимание</a:t>
            </a:r>
            <a:endParaRPr lang="en-US" sz="4000" dirty="0"/>
          </a:p>
          <a:p>
            <a:pPr algn="ctr"/>
            <a:endParaRPr lang="ru-RU" sz="4000" dirty="0"/>
          </a:p>
          <a:p>
            <a:pPr algn="ctr"/>
            <a:endParaRPr lang="en-US" sz="4000" dirty="0"/>
          </a:p>
          <a:p>
            <a:pPr algn="ctr"/>
            <a:r>
              <a:rPr lang="ru-RU" sz="4000" dirty="0"/>
              <a:t>и</a:t>
            </a:r>
          </a:p>
          <a:p>
            <a:pPr algn="ctr"/>
            <a:r>
              <a:rPr lang="ru-RU" sz="4000" dirty="0"/>
              <a:t>посмотрите наш сайт </a:t>
            </a:r>
            <a:r>
              <a:rPr lang="ru-RU" sz="4000" dirty="0">
                <a:sym typeface="Wingdings" panose="05000000000000000000" pitchFamily="2" charset="2"/>
              </a:rPr>
              <a:t></a:t>
            </a:r>
            <a:endParaRPr lang="en-US" sz="4000" dirty="0"/>
          </a:p>
          <a:p>
            <a:pPr algn="ctr"/>
            <a:r>
              <a:rPr lang="en-US" sz="4000" dirty="0">
                <a:solidFill>
                  <a:srgbClr val="0070C0"/>
                </a:solidFill>
              </a:rPr>
              <a:t>http://AsteroidHazard.pro</a:t>
            </a:r>
            <a:endParaRPr lang="ru-RU" sz="4000" dirty="0">
              <a:solidFill>
                <a:srgbClr val="0070C0"/>
              </a:solidFill>
            </a:endParaRPr>
          </a:p>
        </p:txBody>
      </p:sp>
    </p:spTree>
    <p:extLst>
      <p:ext uri="{BB962C8B-B14F-4D97-AF65-F5344CB8AC3E}">
        <p14:creationId xmlns:p14="http://schemas.microsoft.com/office/powerpoint/2010/main" val="648466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AE774D-0ED4-4566-92FE-0C80482F0DF8}"/>
              </a:ext>
            </a:extLst>
          </p:cNvPr>
          <p:cNvSpPr>
            <a:spLocks noGrp="1"/>
          </p:cNvSpPr>
          <p:nvPr>
            <p:ph type="sldNum" sz="quarter" idx="4294967295"/>
          </p:nvPr>
        </p:nvSpPr>
        <p:spPr/>
        <p:txBody>
          <a:bodyPr/>
          <a:lstStyle/>
          <a:p>
            <a:fld id="{6D22F896-40B5-4ADD-8801-0D06FADFA095}" type="slidenum">
              <a:rPr lang="en-US" smtClean="0"/>
              <a:t>49</a:t>
            </a:fld>
            <a:endParaRPr lang="en-US" dirty="0"/>
          </a:p>
        </p:txBody>
      </p:sp>
      <p:sp>
        <p:nvSpPr>
          <p:cNvPr id="3" name="Rectangle 2"/>
          <p:cNvSpPr/>
          <p:nvPr/>
        </p:nvSpPr>
        <p:spPr>
          <a:xfrm>
            <a:off x="3554691" y="0"/>
            <a:ext cx="4622419" cy="523220"/>
          </a:xfrm>
          <a:prstGeom prst="rect">
            <a:avLst/>
          </a:prstGeom>
        </p:spPr>
        <p:txBody>
          <a:bodyPr wrap="none">
            <a:spAutoFit/>
          </a:bodyPr>
          <a:lstStyle/>
          <a:p>
            <a:pPr lvl="0"/>
            <a:r>
              <a:rPr lang="en-US" sz="2800" b="1" dirty="0">
                <a:solidFill>
                  <a:srgbClr val="FF0066"/>
                </a:solidFill>
                <a:latin typeface="Calibri" panose="020F0502020204030204" pitchFamily="34" charset="0"/>
                <a:cs typeface="Calibri" panose="020F0502020204030204" pitchFamily="34" charset="0"/>
              </a:rPr>
              <a:t>IONOSPHERIC DISTURBANCES</a:t>
            </a:r>
          </a:p>
        </p:txBody>
      </p:sp>
      <p:sp>
        <p:nvSpPr>
          <p:cNvPr id="4" name="Прямоугольник 3"/>
          <p:cNvSpPr/>
          <p:nvPr/>
        </p:nvSpPr>
        <p:spPr>
          <a:xfrm>
            <a:off x="275897" y="646211"/>
            <a:ext cx="7441324" cy="2185214"/>
          </a:xfrm>
          <a:prstGeom prst="rect">
            <a:avLst/>
          </a:prstGeom>
        </p:spPr>
        <p:txBody>
          <a:bodyPr wrap="square">
            <a:spAutoFit/>
          </a:bodyPr>
          <a:lstStyle/>
          <a:p>
            <a:r>
              <a:rPr lang="en-US" dirty="0"/>
              <a:t>Disturbances parameter </a:t>
            </a:r>
            <a:r>
              <a:rPr lang="el-GR" dirty="0"/>
              <a:t>ξ</a:t>
            </a:r>
            <a:r>
              <a:rPr lang="en-US" dirty="0"/>
              <a:t> - </a:t>
            </a:r>
            <a:r>
              <a:rPr lang="en-US" altLang="en-US" dirty="0"/>
              <a:t>relative density 	</a:t>
            </a:r>
            <a:r>
              <a:rPr lang="ru-RU" dirty="0">
                <a:solidFill>
                  <a:srgbClr val="000000"/>
                </a:solidFill>
                <a:latin typeface="Arial"/>
              </a:rPr>
              <a:t>ξ=</a:t>
            </a:r>
            <a:r>
              <a:rPr lang="ru-RU" dirty="0" err="1">
                <a:solidFill>
                  <a:srgbClr val="000000"/>
                </a:solidFill>
                <a:latin typeface="Arial"/>
              </a:rPr>
              <a:t>max</a:t>
            </a:r>
            <a:r>
              <a:rPr lang="ru-RU" dirty="0">
                <a:solidFill>
                  <a:srgbClr val="000000"/>
                </a:solidFill>
                <a:latin typeface="Arial"/>
              </a:rPr>
              <a:t>(</a:t>
            </a:r>
            <a:r>
              <a:rPr lang="ru-RU" dirty="0" err="1">
                <a:solidFill>
                  <a:srgbClr val="000000"/>
                </a:solidFill>
                <a:latin typeface="Arial"/>
              </a:rPr>
              <a:t>abs</a:t>
            </a:r>
            <a:r>
              <a:rPr lang="ru-RU" dirty="0">
                <a:solidFill>
                  <a:srgbClr val="000000"/>
                </a:solidFill>
                <a:latin typeface="Arial"/>
              </a:rPr>
              <a:t>(</a:t>
            </a:r>
            <a:r>
              <a:rPr lang="el-GR" dirty="0">
                <a:solidFill>
                  <a:srgbClr val="000000"/>
                </a:solidFill>
                <a:latin typeface="Arial"/>
              </a:rPr>
              <a:t>ρ</a:t>
            </a:r>
            <a:r>
              <a:rPr lang="ru-RU" dirty="0">
                <a:solidFill>
                  <a:srgbClr val="000000"/>
                </a:solidFill>
                <a:latin typeface="Arial"/>
              </a:rPr>
              <a:t>/</a:t>
            </a:r>
            <a:r>
              <a:rPr lang="el-GR" dirty="0">
                <a:solidFill>
                  <a:srgbClr val="000000"/>
                </a:solidFill>
                <a:latin typeface="Arial"/>
              </a:rPr>
              <a:t>ρ</a:t>
            </a:r>
            <a:r>
              <a:rPr lang="en-US" baseline="30000" dirty="0">
                <a:solidFill>
                  <a:srgbClr val="000000"/>
                </a:solidFill>
                <a:latin typeface="Arial"/>
              </a:rPr>
              <a:t>*</a:t>
            </a:r>
            <a:r>
              <a:rPr lang="el-GR" dirty="0">
                <a:solidFill>
                  <a:srgbClr val="000000"/>
                </a:solidFill>
                <a:latin typeface="Arial"/>
              </a:rPr>
              <a:t> </a:t>
            </a:r>
            <a:r>
              <a:rPr lang="ru-RU" dirty="0">
                <a:solidFill>
                  <a:srgbClr val="000000"/>
                </a:solidFill>
                <a:latin typeface="Arial"/>
              </a:rPr>
              <a:t>-1))</a:t>
            </a:r>
            <a:r>
              <a:rPr lang="en-US" dirty="0"/>
              <a:t>  - asymmetric:</a:t>
            </a:r>
          </a:p>
          <a:p>
            <a:r>
              <a:rPr lang="en-US" dirty="0"/>
              <a:t> </a:t>
            </a:r>
            <a:r>
              <a:rPr lang="en-US" sz="1400" dirty="0"/>
              <a:t>Two factors: - asymmetry of the initial disturbances; - maximum H reached by plumes.</a:t>
            </a:r>
          </a:p>
          <a:p>
            <a:r>
              <a:rPr lang="en-US" dirty="0"/>
              <a:t>Asymmetry is the most prominent in the 45° scenario</a:t>
            </a:r>
          </a:p>
          <a:p>
            <a:endParaRPr lang="en-US" sz="1400" dirty="0"/>
          </a:p>
          <a:p>
            <a:r>
              <a:rPr lang="en-US" dirty="0"/>
              <a:t>Maximum </a:t>
            </a:r>
            <a:r>
              <a:rPr lang="el-GR" dirty="0"/>
              <a:t>ξ</a:t>
            </a:r>
            <a:r>
              <a:rPr lang="en-US" dirty="0"/>
              <a:t> is largest in the vicinity of the epicenter and  decreases at the scale of thousands km. </a:t>
            </a:r>
          </a:p>
          <a:p>
            <a:endParaRPr lang="en-US" sz="1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038" y="2831425"/>
            <a:ext cx="5479042" cy="2715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75897" y="5578872"/>
            <a:ext cx="7181193" cy="738664"/>
          </a:xfrm>
          <a:prstGeom prst="rect">
            <a:avLst/>
          </a:prstGeom>
        </p:spPr>
        <p:txBody>
          <a:bodyPr wrap="square">
            <a:spAutoFit/>
          </a:bodyPr>
          <a:lstStyle/>
          <a:p>
            <a:r>
              <a:rPr lang="en-US" sz="1400" dirty="0"/>
              <a:t>Distributions of disturbances parameter </a:t>
            </a:r>
            <a:r>
              <a:rPr lang="el-GR" sz="1400" dirty="0"/>
              <a:t>ξ</a:t>
            </a:r>
            <a:r>
              <a:rPr lang="en-US" sz="1400" dirty="0"/>
              <a:t> : (a)13 Mt spherical explosion at H~ 10 km </a:t>
            </a:r>
          </a:p>
          <a:p>
            <a:r>
              <a:rPr lang="en-US" sz="1400" dirty="0"/>
              <a:t>(b) 13 Mt impact (</a:t>
            </a:r>
            <a:r>
              <a:rPr lang="el-GR" sz="1400" dirty="0"/>
              <a:t>α</a:t>
            </a:r>
            <a:r>
              <a:rPr lang="en-US" sz="1400" dirty="0"/>
              <a:t>=45</a:t>
            </a:r>
            <a:r>
              <a:rPr lang="en-US" sz="1400" baseline="30000" dirty="0"/>
              <a:t>0</a:t>
            </a:r>
            <a:r>
              <a:rPr lang="en-US" sz="1400" dirty="0"/>
              <a:t>, D=80 m, V=30 km/s, comet)</a:t>
            </a:r>
          </a:p>
          <a:p>
            <a:r>
              <a:rPr lang="en-US" sz="1400" dirty="0"/>
              <a:t> The explosion produces smaller disturbances than a real impact.</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3783" y="430024"/>
            <a:ext cx="3292330" cy="318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9265843" y="5686594"/>
            <a:ext cx="2387170" cy="523220"/>
          </a:xfrm>
          <a:prstGeom prst="rect">
            <a:avLst/>
          </a:prstGeom>
        </p:spPr>
        <p:txBody>
          <a:bodyPr wrap="square">
            <a:spAutoFit/>
          </a:bodyPr>
          <a:lstStyle/>
          <a:p>
            <a:r>
              <a:rPr lang="en-US" sz="1400" dirty="0" err="1"/>
              <a:t>Shuvalov&amp;Khazins</a:t>
            </a:r>
            <a:r>
              <a:rPr lang="en-US" sz="1400" dirty="0"/>
              <a:t> 2017; </a:t>
            </a:r>
          </a:p>
          <a:p>
            <a:r>
              <a:rPr lang="en-US" sz="1400" dirty="0" err="1"/>
              <a:t>Artemieva</a:t>
            </a:r>
            <a:r>
              <a:rPr lang="en-US" sz="1400" dirty="0"/>
              <a:t> et al.2018</a:t>
            </a:r>
          </a:p>
        </p:txBody>
      </p:sp>
      <p:sp>
        <p:nvSpPr>
          <p:cNvPr id="10" name="TextBox 9">
            <a:extLst>
              <a:ext uri="{FF2B5EF4-FFF2-40B4-BE49-F238E27FC236}">
                <a16:creationId xmlns:a16="http://schemas.microsoft.com/office/drawing/2014/main" id="{8CC31085-C103-48F3-80EC-A05877EAAD04}"/>
              </a:ext>
            </a:extLst>
          </p:cNvPr>
          <p:cNvSpPr txBox="1"/>
          <p:nvPr/>
        </p:nvSpPr>
        <p:spPr>
          <a:xfrm>
            <a:off x="8260080" y="3613399"/>
            <a:ext cx="3746637" cy="1815882"/>
          </a:xfrm>
          <a:prstGeom prst="rect">
            <a:avLst/>
          </a:prstGeom>
          <a:noFill/>
        </p:spPr>
        <p:txBody>
          <a:bodyPr wrap="square">
            <a:spAutoFit/>
          </a:bodyPr>
          <a:lstStyle/>
          <a:p>
            <a:r>
              <a:rPr lang="ru-RU" sz="1600" dirty="0"/>
              <a:t>Распределение ξ в плоскости, перпендикулярной поверхности Земли и проходящей через траекторию космического тела. Сплошные – численное моделирование, </a:t>
            </a:r>
          </a:p>
          <a:p>
            <a:r>
              <a:rPr lang="ru-RU" sz="1600" dirty="0"/>
              <a:t>пунктирные кривые – интерполяция.</a:t>
            </a:r>
          </a:p>
        </p:txBody>
      </p:sp>
    </p:spTree>
    <p:extLst>
      <p:ext uri="{BB962C8B-B14F-4D97-AF65-F5344CB8AC3E}">
        <p14:creationId xmlns:p14="http://schemas.microsoft.com/office/powerpoint/2010/main" val="2222531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2977" y="780338"/>
            <a:ext cx="1915909" cy="523220"/>
          </a:xfrm>
          <a:prstGeom prst="rect">
            <a:avLst/>
          </a:prstGeom>
          <a:noFill/>
        </p:spPr>
        <p:txBody>
          <a:bodyPr wrap="none" rtlCol="0">
            <a:spAutoFit/>
          </a:bodyPr>
          <a:lstStyle/>
          <a:p>
            <a:r>
              <a:rPr lang="en-US" sz="2800" dirty="0"/>
              <a:t> D-30-45-20</a:t>
            </a:r>
            <a:endParaRPr lang="ru-RU" sz="2800" dirty="0"/>
          </a:p>
        </p:txBody>
      </p:sp>
      <p:sp>
        <p:nvSpPr>
          <p:cNvPr id="4" name="TextBox 3"/>
          <p:cNvSpPr txBox="1"/>
          <p:nvPr/>
        </p:nvSpPr>
        <p:spPr>
          <a:xfrm>
            <a:off x="575337" y="1169129"/>
            <a:ext cx="1723549" cy="646331"/>
          </a:xfrm>
          <a:prstGeom prst="rect">
            <a:avLst/>
          </a:prstGeom>
          <a:noFill/>
        </p:spPr>
        <p:txBody>
          <a:bodyPr wrap="none" rtlCol="0">
            <a:spAutoFit/>
          </a:bodyPr>
          <a:lstStyle/>
          <a:p>
            <a:r>
              <a:rPr lang="en-US" dirty="0"/>
              <a:t>𝜌 : 3320 kg/m</a:t>
            </a:r>
            <a:r>
              <a:rPr lang="en-US" baseline="30000" dirty="0"/>
              <a:t>3</a:t>
            </a:r>
          </a:p>
          <a:p>
            <a:r>
              <a:rPr lang="en-US" dirty="0"/>
              <a:t>D: 30 m</a:t>
            </a:r>
          </a:p>
        </p:txBody>
      </p:sp>
      <p:sp>
        <p:nvSpPr>
          <p:cNvPr id="5" name="TextBox 4"/>
          <p:cNvSpPr txBox="1"/>
          <p:nvPr/>
        </p:nvSpPr>
        <p:spPr>
          <a:xfrm>
            <a:off x="575337" y="1815460"/>
            <a:ext cx="1743426" cy="923330"/>
          </a:xfrm>
          <a:prstGeom prst="rect">
            <a:avLst/>
          </a:prstGeom>
          <a:noFill/>
        </p:spPr>
        <p:txBody>
          <a:bodyPr wrap="none" rtlCol="0">
            <a:spAutoFit/>
          </a:bodyPr>
          <a:lstStyle/>
          <a:p>
            <a:r>
              <a:rPr lang="el-GR" dirty="0"/>
              <a:t>α </a:t>
            </a:r>
            <a:r>
              <a:rPr lang="en-US" dirty="0"/>
              <a:t>: 45</a:t>
            </a:r>
            <a:r>
              <a:rPr lang="ru-RU" dirty="0"/>
              <a:t>°</a:t>
            </a:r>
            <a:endParaRPr lang="en-US" dirty="0"/>
          </a:p>
          <a:p>
            <a:r>
              <a:rPr lang="en-US" dirty="0"/>
              <a:t>V: 20 km/s</a:t>
            </a:r>
          </a:p>
          <a:p>
            <a:r>
              <a:rPr lang="en-US" dirty="0" err="1"/>
              <a:t>E</a:t>
            </a:r>
            <a:r>
              <a:rPr lang="en-US" baseline="-25000" dirty="0" err="1"/>
              <a:t>kt</a:t>
            </a:r>
            <a:r>
              <a:rPr lang="en-US" dirty="0"/>
              <a:t>=2.2 Mt TNT</a:t>
            </a:r>
          </a:p>
        </p:txBody>
      </p:sp>
      <p:sp>
        <p:nvSpPr>
          <p:cNvPr id="14" name="Slide Number Placeholder 13">
            <a:extLst>
              <a:ext uri="{FF2B5EF4-FFF2-40B4-BE49-F238E27FC236}">
                <a16:creationId xmlns:a16="http://schemas.microsoft.com/office/drawing/2014/main" id="{412B31AC-B1AA-42C7-9FF6-8722A22D6886}"/>
              </a:ext>
            </a:extLst>
          </p:cNvPr>
          <p:cNvSpPr>
            <a:spLocks noGrp="1"/>
          </p:cNvSpPr>
          <p:nvPr>
            <p:ph type="sldNum" sz="quarter" idx="12"/>
          </p:nvPr>
        </p:nvSpPr>
        <p:spPr/>
        <p:txBody>
          <a:bodyPr/>
          <a:lstStyle/>
          <a:p>
            <a:fld id="{6D22F896-40B5-4ADD-8801-0D06FADFA095}" type="slidenum">
              <a:rPr lang="en-US" smtClean="0"/>
              <a:t>5</a:t>
            </a:fld>
            <a:endParaRPr lang="en-US" dirty="0"/>
          </a:p>
        </p:txBody>
      </p:sp>
      <p:pic>
        <p:nvPicPr>
          <p:cNvPr id="17" name="Graphic 16">
            <a:extLst>
              <a:ext uri="{FF2B5EF4-FFF2-40B4-BE49-F238E27FC236}">
                <a16:creationId xmlns:a16="http://schemas.microsoft.com/office/drawing/2014/main" id="{302D5702-8BF5-420E-B01E-1ACACF2B73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2009" y="570451"/>
            <a:ext cx="6041321" cy="5939406"/>
          </a:xfrm>
          <a:prstGeom prst="rect">
            <a:avLst/>
          </a:prstGeom>
        </p:spPr>
      </p:pic>
      <p:pic>
        <p:nvPicPr>
          <p:cNvPr id="19" name="Picture 18">
            <a:extLst>
              <a:ext uri="{FF2B5EF4-FFF2-40B4-BE49-F238E27FC236}">
                <a16:creationId xmlns:a16="http://schemas.microsoft.com/office/drawing/2014/main" id="{05B2DAE6-7A41-4338-B58D-F3C638E8A226}"/>
              </a:ext>
            </a:extLst>
          </p:cNvPr>
          <p:cNvPicPr>
            <a:picLocks noChangeAspect="1"/>
          </p:cNvPicPr>
          <p:nvPr/>
        </p:nvPicPr>
        <p:blipFill>
          <a:blip r:embed="rId5"/>
          <a:stretch>
            <a:fillRect/>
          </a:stretch>
        </p:blipFill>
        <p:spPr>
          <a:xfrm>
            <a:off x="9245804" y="2828925"/>
            <a:ext cx="1200150" cy="1200150"/>
          </a:xfrm>
          <a:prstGeom prst="rect">
            <a:avLst/>
          </a:prstGeom>
        </p:spPr>
      </p:pic>
      <p:sp>
        <p:nvSpPr>
          <p:cNvPr id="20" name="TextBox 19">
            <a:extLst>
              <a:ext uri="{FF2B5EF4-FFF2-40B4-BE49-F238E27FC236}">
                <a16:creationId xmlns:a16="http://schemas.microsoft.com/office/drawing/2014/main" id="{BF6B174B-7C41-42F6-A764-6715632BA53F}"/>
              </a:ext>
            </a:extLst>
          </p:cNvPr>
          <p:cNvSpPr txBox="1"/>
          <p:nvPr/>
        </p:nvSpPr>
        <p:spPr>
          <a:xfrm>
            <a:off x="291402" y="70913"/>
            <a:ext cx="11545555" cy="523220"/>
          </a:xfrm>
          <a:prstGeom prst="rect">
            <a:avLst/>
          </a:prstGeom>
          <a:solidFill>
            <a:schemeClr val="bg1"/>
          </a:solidFill>
        </p:spPr>
        <p:txBody>
          <a:bodyPr wrap="square" rtlCol="0">
            <a:spAutoFit/>
          </a:bodyPr>
          <a:lstStyle/>
          <a:p>
            <a:pPr algn="ctr"/>
            <a:r>
              <a:rPr lang="ru-RU" sz="2800" dirty="0">
                <a:solidFill>
                  <a:srgbClr val="C00000"/>
                </a:solidFill>
              </a:rPr>
              <a:t>Распределение избыточного давления для одного варианта</a:t>
            </a:r>
            <a:endParaRPr lang="en-US" sz="2800" dirty="0">
              <a:solidFill>
                <a:srgbClr val="C00000"/>
              </a:solidFill>
            </a:endParaRPr>
          </a:p>
        </p:txBody>
      </p:sp>
      <p:sp>
        <p:nvSpPr>
          <p:cNvPr id="21" name="TextBox 20">
            <a:extLst>
              <a:ext uri="{FF2B5EF4-FFF2-40B4-BE49-F238E27FC236}">
                <a16:creationId xmlns:a16="http://schemas.microsoft.com/office/drawing/2014/main" id="{5E620ED1-4FAD-40BF-BCA7-D0ABB9515103}"/>
              </a:ext>
            </a:extLst>
          </p:cNvPr>
          <p:cNvSpPr txBox="1"/>
          <p:nvPr/>
        </p:nvSpPr>
        <p:spPr>
          <a:xfrm>
            <a:off x="248382" y="3624044"/>
            <a:ext cx="3271327" cy="1200329"/>
          </a:xfrm>
          <a:prstGeom prst="rect">
            <a:avLst/>
          </a:prstGeom>
          <a:noFill/>
        </p:spPr>
        <p:txBody>
          <a:bodyPr wrap="square" rtlCol="0">
            <a:spAutoFit/>
          </a:bodyPr>
          <a:lstStyle/>
          <a:p>
            <a:r>
              <a:rPr lang="en-US" dirty="0"/>
              <a:t>y=0 – </a:t>
            </a:r>
            <a:r>
              <a:rPr lang="ru-RU" dirty="0"/>
              <a:t>точка пересечения</a:t>
            </a:r>
          </a:p>
          <a:p>
            <a:r>
              <a:rPr lang="ru-RU" dirty="0"/>
              <a:t>проекции траектории </a:t>
            </a:r>
          </a:p>
          <a:p>
            <a:r>
              <a:rPr lang="ru-RU" dirty="0"/>
              <a:t>с поверхностью</a:t>
            </a:r>
          </a:p>
          <a:p>
            <a:r>
              <a:rPr lang="ru-RU" dirty="0"/>
              <a:t>Земли</a:t>
            </a:r>
          </a:p>
        </p:txBody>
      </p:sp>
      <p:cxnSp>
        <p:nvCxnSpPr>
          <p:cNvPr id="23" name="Straight Arrow Connector 22">
            <a:extLst>
              <a:ext uri="{FF2B5EF4-FFF2-40B4-BE49-F238E27FC236}">
                <a16:creationId xmlns:a16="http://schemas.microsoft.com/office/drawing/2014/main" id="{F90A1A05-3C4F-400F-8825-B0F5A0F7EEA1}"/>
              </a:ext>
            </a:extLst>
          </p:cNvPr>
          <p:cNvCxnSpPr/>
          <p:nvPr/>
        </p:nvCxnSpPr>
        <p:spPr>
          <a:xfrm>
            <a:off x="9555061" y="1048624"/>
            <a:ext cx="0" cy="1057013"/>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874FE198-2C2B-43B6-AAF5-658938211901}"/>
              </a:ext>
            </a:extLst>
          </p:cNvPr>
          <p:cNvSpPr txBox="1"/>
          <p:nvPr/>
        </p:nvSpPr>
        <p:spPr>
          <a:xfrm>
            <a:off x="9734673" y="1169128"/>
            <a:ext cx="1690976" cy="646331"/>
          </a:xfrm>
          <a:prstGeom prst="rect">
            <a:avLst/>
          </a:prstGeom>
          <a:noFill/>
        </p:spPr>
        <p:txBody>
          <a:bodyPr wrap="none" rtlCol="0">
            <a:spAutoFit/>
          </a:bodyPr>
          <a:lstStyle/>
          <a:p>
            <a:r>
              <a:rPr lang="ru-RU" dirty="0"/>
              <a:t>Направление </a:t>
            </a:r>
          </a:p>
          <a:p>
            <a:r>
              <a:rPr lang="ru-RU" dirty="0"/>
              <a:t>полета</a:t>
            </a:r>
          </a:p>
        </p:txBody>
      </p:sp>
    </p:spTree>
    <p:extLst>
      <p:ext uri="{BB962C8B-B14F-4D97-AF65-F5344CB8AC3E}">
        <p14:creationId xmlns:p14="http://schemas.microsoft.com/office/powerpoint/2010/main" val="3285613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AE774D-0ED4-4566-92FE-0C80482F0DF8}"/>
              </a:ext>
            </a:extLst>
          </p:cNvPr>
          <p:cNvSpPr>
            <a:spLocks noGrp="1"/>
          </p:cNvSpPr>
          <p:nvPr>
            <p:ph type="sldNum" sz="quarter" idx="4294967295"/>
          </p:nvPr>
        </p:nvSpPr>
        <p:spPr/>
        <p:txBody>
          <a:bodyPr/>
          <a:lstStyle/>
          <a:p>
            <a:fld id="{6D22F896-40B5-4ADD-8801-0D06FADFA095}" type="slidenum">
              <a:rPr lang="en-US" smtClean="0"/>
              <a:t>50</a:t>
            </a:fld>
            <a:endParaRPr lang="en-US" dirty="0"/>
          </a:p>
        </p:txBody>
      </p:sp>
      <p:sp>
        <p:nvSpPr>
          <p:cNvPr id="3" name="Rectangle 2"/>
          <p:cNvSpPr/>
          <p:nvPr/>
        </p:nvSpPr>
        <p:spPr>
          <a:xfrm>
            <a:off x="3554691" y="0"/>
            <a:ext cx="4622419" cy="523220"/>
          </a:xfrm>
          <a:prstGeom prst="rect">
            <a:avLst/>
          </a:prstGeom>
        </p:spPr>
        <p:txBody>
          <a:bodyPr wrap="none">
            <a:spAutoFit/>
          </a:bodyPr>
          <a:lstStyle/>
          <a:p>
            <a:pPr lvl="0"/>
            <a:r>
              <a:rPr lang="en-US" sz="2800" b="1" dirty="0">
                <a:solidFill>
                  <a:srgbClr val="FF0066"/>
                </a:solidFill>
                <a:latin typeface="Calibri" panose="020F0502020204030204" pitchFamily="34" charset="0"/>
                <a:cs typeface="Calibri" panose="020F0502020204030204" pitchFamily="34" charset="0"/>
              </a:rPr>
              <a:t>IONOSPHERIC DISTURBANCES</a:t>
            </a:r>
          </a:p>
        </p:txBody>
      </p:sp>
      <p:sp>
        <p:nvSpPr>
          <p:cNvPr id="4" name="Прямоугольник 3"/>
          <p:cNvSpPr/>
          <p:nvPr/>
        </p:nvSpPr>
        <p:spPr>
          <a:xfrm>
            <a:off x="275897" y="646211"/>
            <a:ext cx="7441324" cy="2185214"/>
          </a:xfrm>
          <a:prstGeom prst="rect">
            <a:avLst/>
          </a:prstGeom>
        </p:spPr>
        <p:txBody>
          <a:bodyPr wrap="square">
            <a:spAutoFit/>
          </a:bodyPr>
          <a:lstStyle/>
          <a:p>
            <a:r>
              <a:rPr lang="en-US" dirty="0"/>
              <a:t>Disturbances parameter </a:t>
            </a:r>
            <a:r>
              <a:rPr lang="el-GR" dirty="0"/>
              <a:t>ξ</a:t>
            </a:r>
            <a:r>
              <a:rPr lang="en-US" dirty="0"/>
              <a:t> - </a:t>
            </a:r>
            <a:r>
              <a:rPr lang="en-US" altLang="en-US" dirty="0"/>
              <a:t>relative density 	</a:t>
            </a:r>
            <a:r>
              <a:rPr lang="ru-RU" dirty="0">
                <a:solidFill>
                  <a:srgbClr val="000000"/>
                </a:solidFill>
                <a:latin typeface="Arial"/>
              </a:rPr>
              <a:t>ξ=</a:t>
            </a:r>
            <a:r>
              <a:rPr lang="ru-RU" dirty="0" err="1">
                <a:solidFill>
                  <a:srgbClr val="000000"/>
                </a:solidFill>
                <a:latin typeface="Arial"/>
              </a:rPr>
              <a:t>max</a:t>
            </a:r>
            <a:r>
              <a:rPr lang="ru-RU" dirty="0">
                <a:solidFill>
                  <a:srgbClr val="000000"/>
                </a:solidFill>
                <a:latin typeface="Arial"/>
              </a:rPr>
              <a:t>(</a:t>
            </a:r>
            <a:r>
              <a:rPr lang="ru-RU" dirty="0" err="1">
                <a:solidFill>
                  <a:srgbClr val="000000"/>
                </a:solidFill>
                <a:latin typeface="Arial"/>
              </a:rPr>
              <a:t>abs</a:t>
            </a:r>
            <a:r>
              <a:rPr lang="ru-RU" dirty="0">
                <a:solidFill>
                  <a:srgbClr val="000000"/>
                </a:solidFill>
                <a:latin typeface="Arial"/>
              </a:rPr>
              <a:t>(</a:t>
            </a:r>
            <a:r>
              <a:rPr lang="el-GR" dirty="0">
                <a:solidFill>
                  <a:srgbClr val="000000"/>
                </a:solidFill>
                <a:latin typeface="Arial"/>
              </a:rPr>
              <a:t>ρ</a:t>
            </a:r>
            <a:r>
              <a:rPr lang="ru-RU" dirty="0">
                <a:solidFill>
                  <a:srgbClr val="000000"/>
                </a:solidFill>
                <a:latin typeface="Arial"/>
              </a:rPr>
              <a:t>/</a:t>
            </a:r>
            <a:r>
              <a:rPr lang="el-GR" dirty="0">
                <a:solidFill>
                  <a:srgbClr val="000000"/>
                </a:solidFill>
                <a:latin typeface="Arial"/>
              </a:rPr>
              <a:t>ρ</a:t>
            </a:r>
            <a:r>
              <a:rPr lang="en-US" baseline="30000" dirty="0">
                <a:solidFill>
                  <a:srgbClr val="000000"/>
                </a:solidFill>
                <a:latin typeface="Arial"/>
              </a:rPr>
              <a:t>*</a:t>
            </a:r>
            <a:r>
              <a:rPr lang="el-GR" dirty="0">
                <a:solidFill>
                  <a:srgbClr val="000000"/>
                </a:solidFill>
                <a:latin typeface="Arial"/>
              </a:rPr>
              <a:t> </a:t>
            </a:r>
            <a:r>
              <a:rPr lang="ru-RU" dirty="0">
                <a:solidFill>
                  <a:srgbClr val="000000"/>
                </a:solidFill>
                <a:latin typeface="Arial"/>
              </a:rPr>
              <a:t>-1))</a:t>
            </a:r>
            <a:r>
              <a:rPr lang="en-US" dirty="0"/>
              <a:t>  - asymmetric:</a:t>
            </a:r>
          </a:p>
          <a:p>
            <a:r>
              <a:rPr lang="en-US" dirty="0"/>
              <a:t> </a:t>
            </a:r>
            <a:r>
              <a:rPr lang="en-US" sz="1400" dirty="0"/>
              <a:t>Two factors: - asymmetry of the initial disturbances; - maximum H reached by plumes.</a:t>
            </a:r>
          </a:p>
          <a:p>
            <a:r>
              <a:rPr lang="en-US" dirty="0"/>
              <a:t>Asymmetry is the most prominent in the 45° scenario</a:t>
            </a:r>
          </a:p>
          <a:p>
            <a:endParaRPr lang="en-US" sz="1400" dirty="0"/>
          </a:p>
          <a:p>
            <a:r>
              <a:rPr lang="en-US" dirty="0"/>
              <a:t>Maximum </a:t>
            </a:r>
            <a:r>
              <a:rPr lang="el-GR" dirty="0"/>
              <a:t>ξ</a:t>
            </a:r>
            <a:r>
              <a:rPr lang="en-US" dirty="0"/>
              <a:t> is largest in the vicinity of the epicenter and  decreases at the scale of thousands km. </a:t>
            </a:r>
          </a:p>
          <a:p>
            <a:endParaRPr lang="en-US" sz="1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038" y="2831425"/>
            <a:ext cx="5479042" cy="2715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75897" y="5578872"/>
            <a:ext cx="7181193" cy="738664"/>
          </a:xfrm>
          <a:prstGeom prst="rect">
            <a:avLst/>
          </a:prstGeom>
        </p:spPr>
        <p:txBody>
          <a:bodyPr wrap="square">
            <a:spAutoFit/>
          </a:bodyPr>
          <a:lstStyle/>
          <a:p>
            <a:r>
              <a:rPr lang="en-US" sz="1400" dirty="0"/>
              <a:t>Distributions of disturbances parameter </a:t>
            </a:r>
            <a:r>
              <a:rPr lang="el-GR" sz="1400" dirty="0"/>
              <a:t>ξ</a:t>
            </a:r>
            <a:r>
              <a:rPr lang="en-US" sz="1400" dirty="0"/>
              <a:t> : (a)13 Mt spherical explosion at H~ 10 km </a:t>
            </a:r>
          </a:p>
          <a:p>
            <a:r>
              <a:rPr lang="en-US" sz="1400" dirty="0"/>
              <a:t>(b) 13 Mt impact (</a:t>
            </a:r>
            <a:r>
              <a:rPr lang="el-GR" sz="1400" dirty="0"/>
              <a:t>α</a:t>
            </a:r>
            <a:r>
              <a:rPr lang="en-US" sz="1400" dirty="0"/>
              <a:t>=45</a:t>
            </a:r>
            <a:r>
              <a:rPr lang="en-US" sz="1400" baseline="30000" dirty="0"/>
              <a:t>0</a:t>
            </a:r>
            <a:r>
              <a:rPr lang="en-US" sz="1400" dirty="0"/>
              <a:t>, D=80 m, V=30 km/s, comet)</a:t>
            </a:r>
          </a:p>
          <a:p>
            <a:r>
              <a:rPr lang="en-US" sz="1400" dirty="0"/>
              <a:t> The explosion produces smaller disturbances than a real impact.</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3783" y="430024"/>
            <a:ext cx="3292330" cy="318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9265843" y="5686594"/>
            <a:ext cx="2387170" cy="523220"/>
          </a:xfrm>
          <a:prstGeom prst="rect">
            <a:avLst/>
          </a:prstGeom>
        </p:spPr>
        <p:txBody>
          <a:bodyPr wrap="square">
            <a:spAutoFit/>
          </a:bodyPr>
          <a:lstStyle/>
          <a:p>
            <a:r>
              <a:rPr lang="en-US" sz="1400" dirty="0" err="1"/>
              <a:t>Shuvalov&amp;Khazins</a:t>
            </a:r>
            <a:r>
              <a:rPr lang="en-US" sz="1400" dirty="0"/>
              <a:t> 2017; </a:t>
            </a:r>
          </a:p>
          <a:p>
            <a:r>
              <a:rPr lang="en-US" sz="1400" dirty="0" err="1"/>
              <a:t>Artemieva</a:t>
            </a:r>
            <a:r>
              <a:rPr lang="en-US" sz="1400" dirty="0"/>
              <a:t> et al.2018</a:t>
            </a:r>
          </a:p>
        </p:txBody>
      </p:sp>
      <p:sp>
        <p:nvSpPr>
          <p:cNvPr id="10" name="TextBox 9">
            <a:extLst>
              <a:ext uri="{FF2B5EF4-FFF2-40B4-BE49-F238E27FC236}">
                <a16:creationId xmlns:a16="http://schemas.microsoft.com/office/drawing/2014/main" id="{8CC31085-C103-48F3-80EC-A05877EAAD04}"/>
              </a:ext>
            </a:extLst>
          </p:cNvPr>
          <p:cNvSpPr txBox="1"/>
          <p:nvPr/>
        </p:nvSpPr>
        <p:spPr>
          <a:xfrm>
            <a:off x="8177110" y="3613399"/>
            <a:ext cx="3829608" cy="1323439"/>
          </a:xfrm>
          <a:prstGeom prst="rect">
            <a:avLst/>
          </a:prstGeom>
          <a:noFill/>
        </p:spPr>
        <p:txBody>
          <a:bodyPr wrap="square">
            <a:spAutoFit/>
          </a:bodyPr>
          <a:lstStyle/>
          <a:p>
            <a:r>
              <a:rPr lang="en-US" sz="1600" dirty="0"/>
              <a:t>Distribution</a:t>
            </a:r>
            <a:r>
              <a:rPr lang="ru-RU" sz="1600" dirty="0"/>
              <a:t> ξ </a:t>
            </a:r>
            <a:r>
              <a:rPr lang="en-US" sz="1600" dirty="0"/>
              <a:t>on the plane</a:t>
            </a:r>
            <a:r>
              <a:rPr lang="ru-RU" sz="1600" dirty="0"/>
              <a:t>, </a:t>
            </a:r>
            <a:r>
              <a:rPr lang="en-US" sz="1600" dirty="0"/>
              <a:t>perpendicular to the Earth surface</a:t>
            </a:r>
            <a:r>
              <a:rPr lang="ru-RU" sz="1600" dirty="0"/>
              <a:t> </a:t>
            </a:r>
            <a:r>
              <a:rPr lang="en-US" sz="1600" dirty="0"/>
              <a:t>and</a:t>
            </a:r>
            <a:r>
              <a:rPr lang="ru-RU" sz="1600" dirty="0"/>
              <a:t> </a:t>
            </a:r>
            <a:r>
              <a:rPr lang="en-US" sz="1600" dirty="0"/>
              <a:t>passes</a:t>
            </a:r>
            <a:r>
              <a:rPr lang="ru-RU" sz="1600" dirty="0"/>
              <a:t> </a:t>
            </a:r>
            <a:r>
              <a:rPr lang="en-US" sz="1600" dirty="0"/>
              <a:t>through the trajectory of cosmic body</a:t>
            </a:r>
            <a:r>
              <a:rPr lang="ru-RU" sz="1600" dirty="0"/>
              <a:t>. </a:t>
            </a:r>
            <a:r>
              <a:rPr lang="en-US" sz="1600" dirty="0"/>
              <a:t>Solid lines</a:t>
            </a:r>
            <a:r>
              <a:rPr lang="ru-RU" sz="1600" dirty="0"/>
              <a:t> – </a:t>
            </a:r>
            <a:r>
              <a:rPr lang="en-US" sz="1600" dirty="0"/>
              <a:t>numerical simulation</a:t>
            </a:r>
            <a:r>
              <a:rPr lang="ru-RU" sz="1600" dirty="0"/>
              <a:t>, </a:t>
            </a:r>
            <a:r>
              <a:rPr lang="en-US" sz="1600" dirty="0"/>
              <a:t> dashed lines</a:t>
            </a:r>
            <a:r>
              <a:rPr lang="ru-RU" sz="1600" dirty="0"/>
              <a:t> – </a:t>
            </a:r>
            <a:r>
              <a:rPr lang="en-US" sz="1600" dirty="0"/>
              <a:t>interpolation</a:t>
            </a:r>
            <a:r>
              <a:rPr lang="ru-RU" sz="1600" dirty="0"/>
              <a:t>.</a:t>
            </a:r>
          </a:p>
        </p:txBody>
      </p:sp>
    </p:spTree>
    <p:extLst>
      <p:ext uri="{BB962C8B-B14F-4D97-AF65-F5344CB8AC3E}">
        <p14:creationId xmlns:p14="http://schemas.microsoft.com/office/powerpoint/2010/main" val="775589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52D355-1753-4BC4-8F7C-5C6171951C8A}"/>
              </a:ext>
            </a:extLst>
          </p:cNvPr>
          <p:cNvSpPr>
            <a:spLocks noGrp="1"/>
          </p:cNvSpPr>
          <p:nvPr>
            <p:ph type="sldNum" sz="quarter" idx="19"/>
          </p:nvPr>
        </p:nvSpPr>
        <p:spPr/>
        <p:txBody>
          <a:bodyPr/>
          <a:lstStyle/>
          <a:p>
            <a:fld id="{DCB4E619-4CA9-4A22-920F-20396BF50470}" type="slidenum">
              <a:rPr lang="en-US" noProof="0" smtClean="0"/>
              <a:pPr/>
              <a:t>51</a:t>
            </a:fld>
            <a:endParaRPr lang="en-US" noProof="0" dirty="0"/>
          </a:p>
        </p:txBody>
      </p:sp>
      <p:grpSp>
        <p:nvGrpSpPr>
          <p:cNvPr id="4" name="Group 79">
            <a:extLst>
              <a:ext uri="{FF2B5EF4-FFF2-40B4-BE49-F238E27FC236}">
                <a16:creationId xmlns:a16="http://schemas.microsoft.com/office/drawing/2014/main" id="{90C238A6-6311-4536-ABAF-A5BB6DFAB4A6}"/>
              </a:ext>
            </a:extLst>
          </p:cNvPr>
          <p:cNvGrpSpPr/>
          <p:nvPr/>
        </p:nvGrpSpPr>
        <p:grpSpPr>
          <a:xfrm>
            <a:off x="-392114" y="4762"/>
            <a:ext cx="12584114" cy="6853238"/>
            <a:chOff x="-417513" y="0"/>
            <a:chExt cx="12584114" cy="6853238"/>
          </a:xfrm>
        </p:grpSpPr>
        <p:sp>
          <p:nvSpPr>
            <p:cNvPr id="5" name="Freeform 5">
              <a:extLst>
                <a:ext uri="{FF2B5EF4-FFF2-40B4-BE49-F238E27FC236}">
                  <a16:creationId xmlns:a16="http://schemas.microsoft.com/office/drawing/2014/main" id="{A402E1A0-9BB2-40F4-B93F-A15C9033D4B4}"/>
                </a:ext>
              </a:extLst>
            </p:cNvPr>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 name="Freeform 6">
              <a:extLst>
                <a:ext uri="{FF2B5EF4-FFF2-40B4-BE49-F238E27FC236}">
                  <a16:creationId xmlns:a16="http://schemas.microsoft.com/office/drawing/2014/main" id="{57AA0C1C-613D-4439-811A-61C784A55675}"/>
                </a:ext>
              </a:extLst>
            </p:cNvPr>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 name="Freeform 7">
              <a:extLst>
                <a:ext uri="{FF2B5EF4-FFF2-40B4-BE49-F238E27FC236}">
                  <a16:creationId xmlns:a16="http://schemas.microsoft.com/office/drawing/2014/main" id="{159DF8A2-1CCC-4966-8CB3-7747E2B66A6E}"/>
                </a:ext>
              </a:extLst>
            </p:cNvPr>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 name="Freeform 8">
              <a:extLst>
                <a:ext uri="{FF2B5EF4-FFF2-40B4-BE49-F238E27FC236}">
                  <a16:creationId xmlns:a16="http://schemas.microsoft.com/office/drawing/2014/main" id="{B1EF44FD-5395-4421-B68D-0E1AF901A062}"/>
                </a:ext>
              </a:extLst>
            </p:cNvPr>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 name="Freeform 9">
              <a:extLst>
                <a:ext uri="{FF2B5EF4-FFF2-40B4-BE49-F238E27FC236}">
                  <a16:creationId xmlns:a16="http://schemas.microsoft.com/office/drawing/2014/main" id="{BD0B2150-C725-4BAF-8AA6-B41B3CC53EAA}"/>
                </a:ext>
              </a:extLst>
            </p:cNvPr>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 name="Freeform 10">
              <a:extLst>
                <a:ext uri="{FF2B5EF4-FFF2-40B4-BE49-F238E27FC236}">
                  <a16:creationId xmlns:a16="http://schemas.microsoft.com/office/drawing/2014/main" id="{6D32153A-ED92-4337-A826-F7AA177B6764}"/>
                </a:ext>
              </a:extLst>
            </p:cNvPr>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 name="Freeform 11">
              <a:extLst>
                <a:ext uri="{FF2B5EF4-FFF2-40B4-BE49-F238E27FC236}">
                  <a16:creationId xmlns:a16="http://schemas.microsoft.com/office/drawing/2014/main" id="{376B81DA-D4E8-4ADD-99EF-518FECFB2B7B}"/>
                </a:ext>
              </a:extLst>
            </p:cNvPr>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12">
              <a:extLst>
                <a:ext uri="{FF2B5EF4-FFF2-40B4-BE49-F238E27FC236}">
                  <a16:creationId xmlns:a16="http://schemas.microsoft.com/office/drawing/2014/main" id="{81F97545-FE34-471F-9B02-0907EEC32516}"/>
                </a:ext>
              </a:extLst>
            </p:cNvPr>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13">
              <a:extLst>
                <a:ext uri="{FF2B5EF4-FFF2-40B4-BE49-F238E27FC236}">
                  <a16:creationId xmlns:a16="http://schemas.microsoft.com/office/drawing/2014/main" id="{8057BA90-FC4F-4932-9B67-CC046621541F}"/>
                </a:ext>
              </a:extLst>
            </p:cNvPr>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14">
              <a:extLst>
                <a:ext uri="{FF2B5EF4-FFF2-40B4-BE49-F238E27FC236}">
                  <a16:creationId xmlns:a16="http://schemas.microsoft.com/office/drawing/2014/main" id="{70C43611-43BB-431C-909A-DC3A513D78C2}"/>
                </a:ext>
              </a:extLst>
            </p:cNvPr>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5">
              <a:extLst>
                <a:ext uri="{FF2B5EF4-FFF2-40B4-BE49-F238E27FC236}">
                  <a16:creationId xmlns:a16="http://schemas.microsoft.com/office/drawing/2014/main" id="{209EFCFF-BA31-47CD-A46B-4FB3AC8F6F46}"/>
                </a:ext>
              </a:extLst>
            </p:cNvPr>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6">
              <a:extLst>
                <a:ext uri="{FF2B5EF4-FFF2-40B4-BE49-F238E27FC236}">
                  <a16:creationId xmlns:a16="http://schemas.microsoft.com/office/drawing/2014/main" id="{40DA430D-D3D5-41C7-818A-A25E564AA192}"/>
                </a:ext>
              </a:extLst>
            </p:cNvPr>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7">
              <a:extLst>
                <a:ext uri="{FF2B5EF4-FFF2-40B4-BE49-F238E27FC236}">
                  <a16:creationId xmlns:a16="http://schemas.microsoft.com/office/drawing/2014/main" id="{C9A34941-1365-4CE2-8E4D-18396E67DE01}"/>
                </a:ext>
              </a:extLst>
            </p:cNvPr>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8">
              <a:extLst>
                <a:ext uri="{FF2B5EF4-FFF2-40B4-BE49-F238E27FC236}">
                  <a16:creationId xmlns:a16="http://schemas.microsoft.com/office/drawing/2014/main" id="{6460F57E-EC05-4030-8ABE-9369F9ABF601}"/>
                </a:ext>
              </a:extLst>
            </p:cNvPr>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9">
              <a:extLst>
                <a:ext uri="{FF2B5EF4-FFF2-40B4-BE49-F238E27FC236}">
                  <a16:creationId xmlns:a16="http://schemas.microsoft.com/office/drawing/2014/main" id="{EC513571-F80E-47BE-98A8-70BBFC345E4C}"/>
                </a:ext>
              </a:extLst>
            </p:cNvPr>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20">
              <a:extLst>
                <a:ext uri="{FF2B5EF4-FFF2-40B4-BE49-F238E27FC236}">
                  <a16:creationId xmlns:a16="http://schemas.microsoft.com/office/drawing/2014/main" id="{058B0245-A67C-4232-B65D-ECAD6B736C9A}"/>
                </a:ext>
              </a:extLst>
            </p:cNvPr>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21">
              <a:extLst>
                <a:ext uri="{FF2B5EF4-FFF2-40B4-BE49-F238E27FC236}">
                  <a16:creationId xmlns:a16="http://schemas.microsoft.com/office/drawing/2014/main" id="{0E318E4A-B7A0-406A-9D7B-1E765E12AB3E}"/>
                </a:ext>
              </a:extLst>
            </p:cNvPr>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2" name="Freeform 22">
              <a:extLst>
                <a:ext uri="{FF2B5EF4-FFF2-40B4-BE49-F238E27FC236}">
                  <a16:creationId xmlns:a16="http://schemas.microsoft.com/office/drawing/2014/main" id="{F9C5E4D7-9311-46BB-A821-3049AE15F706}"/>
                </a:ext>
              </a:extLst>
            </p:cNvPr>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3">
              <a:extLst>
                <a:ext uri="{FF2B5EF4-FFF2-40B4-BE49-F238E27FC236}">
                  <a16:creationId xmlns:a16="http://schemas.microsoft.com/office/drawing/2014/main" id="{CC40FCB1-2B60-4D71-84A2-7B475A54FDE7}"/>
                </a:ext>
              </a:extLst>
            </p:cNvPr>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4">
              <a:extLst>
                <a:ext uri="{FF2B5EF4-FFF2-40B4-BE49-F238E27FC236}">
                  <a16:creationId xmlns:a16="http://schemas.microsoft.com/office/drawing/2014/main" id="{33D4A5AA-705A-45BC-BA65-1498D87A32A5}"/>
                </a:ext>
              </a:extLst>
            </p:cNvPr>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5">
              <a:extLst>
                <a:ext uri="{FF2B5EF4-FFF2-40B4-BE49-F238E27FC236}">
                  <a16:creationId xmlns:a16="http://schemas.microsoft.com/office/drawing/2014/main" id="{C173AA46-6931-4606-A0B4-3EF7B78776A4}"/>
                </a:ext>
              </a:extLst>
            </p:cNvPr>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6" name="TextBox 25">
            <a:extLst>
              <a:ext uri="{FF2B5EF4-FFF2-40B4-BE49-F238E27FC236}">
                <a16:creationId xmlns:a16="http://schemas.microsoft.com/office/drawing/2014/main" id="{2A67A554-2FBB-4124-9A0F-1DC818490631}"/>
              </a:ext>
            </a:extLst>
          </p:cNvPr>
          <p:cNvSpPr txBox="1"/>
          <p:nvPr/>
        </p:nvSpPr>
        <p:spPr>
          <a:xfrm>
            <a:off x="150938" y="211854"/>
            <a:ext cx="11886282" cy="584775"/>
          </a:xfrm>
          <a:prstGeom prst="rect">
            <a:avLst/>
          </a:prstGeom>
          <a:noFill/>
        </p:spPr>
        <p:txBody>
          <a:bodyPr wrap="square" rtlCol="0">
            <a:spAutoFit/>
          </a:bodyPr>
          <a:lstStyle/>
          <a:p>
            <a:pPr algn="ctr"/>
            <a:r>
              <a:rPr lang="en-US" sz="3200" dirty="0">
                <a:solidFill>
                  <a:srgbClr val="C00000"/>
                </a:solidFill>
              </a:rPr>
              <a:t>CONCLUDING REMARKS</a:t>
            </a:r>
          </a:p>
        </p:txBody>
      </p:sp>
      <p:sp>
        <p:nvSpPr>
          <p:cNvPr id="27" name="TextBox 26">
            <a:extLst>
              <a:ext uri="{FF2B5EF4-FFF2-40B4-BE49-F238E27FC236}">
                <a16:creationId xmlns:a16="http://schemas.microsoft.com/office/drawing/2014/main" id="{00F8B7B0-4211-471D-BFAE-CB836B6FD205}"/>
              </a:ext>
            </a:extLst>
          </p:cNvPr>
          <p:cNvSpPr txBox="1"/>
          <p:nvPr/>
        </p:nvSpPr>
        <p:spPr>
          <a:xfrm>
            <a:off x="1027112" y="1105444"/>
            <a:ext cx="10122693" cy="46115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Serial numerical calculations of the cosmic objects impacts were conducted in a frame of special </a:t>
            </a:r>
            <a:r>
              <a:rPr lang="en-US" dirty="0" err="1"/>
              <a:t>gasdynamic</a:t>
            </a:r>
            <a:r>
              <a:rPr lang="en-US" dirty="0"/>
              <a:t> model with radiative transfer. </a:t>
            </a:r>
          </a:p>
          <a:p>
            <a:pPr marL="285750" indent="-285750">
              <a:lnSpc>
                <a:spcPct val="150000"/>
              </a:lnSpc>
              <a:buFont typeface="Arial" panose="020B0604020202020204" pitchFamily="34" charset="0"/>
              <a:buChar char="•"/>
            </a:pPr>
            <a:r>
              <a:rPr lang="en-US" dirty="0"/>
              <a:t>Results of these simulations allowed us to construct scaling relations, which permit one to quickly assess different dangerous consequences of impacts  based  on impactor parameters. </a:t>
            </a:r>
          </a:p>
          <a:p>
            <a:pPr marL="285750" indent="-285750">
              <a:lnSpc>
                <a:spcPct val="150000"/>
              </a:lnSpc>
              <a:buFont typeface="Arial" panose="020B0604020202020204" pitchFamily="34" charset="0"/>
              <a:buChar char="•"/>
            </a:pPr>
            <a:r>
              <a:rPr lang="en-US" dirty="0"/>
              <a:t>First time  modeling and </a:t>
            </a:r>
            <a:r>
              <a:rPr lang="en-US" dirty="0" err="1"/>
              <a:t>scalings</a:t>
            </a:r>
            <a:r>
              <a:rPr lang="en-US" dirty="0"/>
              <a:t> for </a:t>
            </a:r>
            <a:r>
              <a:rPr lang="en-US" dirty="0" err="1"/>
              <a:t>airbust</a:t>
            </a:r>
            <a:r>
              <a:rPr lang="en-US" dirty="0"/>
              <a:t> radiation are suggested and demonstrated satisfactory agreement with existing observational data and other modeling.</a:t>
            </a:r>
          </a:p>
          <a:p>
            <a:pPr marL="285750" indent="-285750">
              <a:lnSpc>
                <a:spcPct val="150000"/>
              </a:lnSpc>
              <a:buFont typeface="Arial" panose="020B0604020202020204" pitchFamily="34" charset="0"/>
              <a:buChar char="•"/>
            </a:pPr>
            <a:r>
              <a:rPr lang="en-US" dirty="0"/>
              <a:t>First time modeling and </a:t>
            </a:r>
            <a:r>
              <a:rPr lang="en-US" dirty="0" err="1"/>
              <a:t>scalings</a:t>
            </a:r>
            <a:r>
              <a:rPr lang="en-US" dirty="0"/>
              <a:t> for </a:t>
            </a:r>
            <a:r>
              <a:rPr lang="en-US" dirty="0" err="1"/>
              <a:t>ionispheric</a:t>
            </a:r>
            <a:r>
              <a:rPr lang="en-US" dirty="0"/>
              <a:t> disturbances are suggested.</a:t>
            </a:r>
          </a:p>
          <a:p>
            <a:pPr marL="285750" indent="-285750">
              <a:lnSpc>
                <a:spcPct val="150000"/>
              </a:lnSpc>
              <a:buFont typeface="Arial" panose="020B0604020202020204" pitchFamily="34" charset="0"/>
              <a:buChar char="•"/>
            </a:pPr>
            <a:r>
              <a:rPr lang="en-US" dirty="0" err="1"/>
              <a:t>Scalings</a:t>
            </a:r>
            <a:r>
              <a:rPr lang="en-US" dirty="0"/>
              <a:t> for seismic efficiency are improved based on impact modeling, the  efficiency  essentially differ from seismic efficiency for explosions. </a:t>
            </a:r>
            <a:endParaRPr lang="ru-RU" dirty="0"/>
          </a:p>
          <a:p>
            <a:pPr marL="285750" indent="-285750">
              <a:lnSpc>
                <a:spcPct val="150000"/>
              </a:lnSpc>
              <a:buFont typeface="Arial" panose="020B0604020202020204" pitchFamily="34" charset="0"/>
              <a:buChar char="•"/>
            </a:pPr>
            <a:r>
              <a:rPr lang="en-US" dirty="0" err="1"/>
              <a:t>Scalings</a:t>
            </a:r>
            <a:r>
              <a:rPr lang="en-US" dirty="0"/>
              <a:t> for shock wave effects are suggested</a:t>
            </a:r>
            <a:r>
              <a:rPr lang="ru-RU" dirty="0"/>
              <a:t>.</a:t>
            </a:r>
          </a:p>
          <a:p>
            <a:pPr marL="285750" indent="-285750">
              <a:lnSpc>
                <a:spcPct val="150000"/>
              </a:lnSpc>
              <a:buFont typeface="Arial" panose="020B0604020202020204" pitchFamily="34" charset="0"/>
              <a:buChar char="•"/>
            </a:pPr>
            <a:r>
              <a:rPr lang="en-US" dirty="0"/>
              <a:t>Described scaling relations are implemented into web-based calculator. </a:t>
            </a:r>
          </a:p>
        </p:txBody>
      </p:sp>
    </p:spTree>
    <p:extLst>
      <p:ext uri="{BB962C8B-B14F-4D97-AF65-F5344CB8AC3E}">
        <p14:creationId xmlns:p14="http://schemas.microsoft.com/office/powerpoint/2010/main" val="3145453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Прямоугольник 5"/>
          <p:cNvSpPr/>
          <p:nvPr/>
        </p:nvSpPr>
        <p:spPr>
          <a:xfrm>
            <a:off x="1" y="1"/>
            <a:ext cx="83057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Эффективная высота энерговыделения</a:t>
            </a:r>
            <a:endParaRPr kumimoji="0" lang="en-US" sz="2400" b="0"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sp>
        <p:nvSpPr>
          <p:cNvPr id="8" name="Прямоугольник 7"/>
          <p:cNvSpPr/>
          <p:nvPr/>
        </p:nvSpPr>
        <p:spPr>
          <a:xfrm>
            <a:off x="266238" y="4257512"/>
            <a:ext cx="381416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1600" dirty="0">
                <a:solidFill>
                  <a:srgbClr val="000000"/>
                </a:solidFill>
                <a:latin typeface="Arial" pitchFamily="34" charset="0"/>
                <a:ea typeface="Times New Roman" pitchFamily="18" charset="0"/>
              </a:rPr>
              <a:t>Зависимость эффективной высоты энерговыделения от размера и плотности ударника</a:t>
            </a:r>
            <a:endParaRPr kumimoji="0" lang="en-US" sz="1600" b="0" i="0" u="none" strike="noStrike" kern="1200" cap="none" spc="0" normalizeH="0" baseline="0" noProof="0" dirty="0">
              <a:ln>
                <a:noFill/>
              </a:ln>
              <a:solidFill>
                <a:srgbClr val="000000"/>
              </a:solidFill>
              <a:effectLst/>
              <a:uLnTx/>
              <a:uFillTx/>
              <a:latin typeface="Arial" pitchFamily="34" charset="0"/>
              <a:ea typeface="Times New Roman" pitchFamily="18" charset="0"/>
              <a:cs typeface="+mn-cs"/>
            </a:endParaRPr>
          </a:p>
        </p:txBody>
      </p:sp>
      <p:sp>
        <p:nvSpPr>
          <p:cNvPr id="11" name="Прямоугольник 10"/>
          <p:cNvSpPr/>
          <p:nvPr/>
        </p:nvSpPr>
        <p:spPr>
          <a:xfrm>
            <a:off x="0" y="5982419"/>
            <a:ext cx="4554645" cy="523220"/>
          </a:xfrm>
          <a:prstGeom prst="rect">
            <a:avLst/>
          </a:prstGeom>
        </p:spPr>
        <p:txBody>
          <a:bodyPr wrap="none">
            <a:spAutoFit/>
          </a:bodyPr>
          <a:lstStyle/>
          <a:p>
            <a:r>
              <a:rPr lang="en-US" sz="1400" i="1" dirty="0">
                <a:solidFill>
                  <a:srgbClr val="333333"/>
                </a:solidFill>
                <a:latin typeface="Calibri Light" panose="020F0302020204030204" pitchFamily="34" charset="0"/>
                <a:cs typeface="Calibri Light" panose="020F0302020204030204" pitchFamily="34" charset="0"/>
              </a:rPr>
              <a:t>Determination of the height of the “meteoric explosion”</a:t>
            </a:r>
          </a:p>
          <a:p>
            <a:r>
              <a:rPr lang="en-US" sz="1400" i="1" dirty="0" err="1">
                <a:latin typeface="Calibri Light" panose="020F0302020204030204" pitchFamily="34" charset="0"/>
                <a:cs typeface="Calibri Light" panose="020F0302020204030204" pitchFamily="34" charset="0"/>
              </a:rPr>
              <a:t>Shuvalov</a:t>
            </a:r>
            <a:r>
              <a:rPr lang="en-US" sz="1400" i="1" dirty="0">
                <a:solidFill>
                  <a:srgbClr val="333333"/>
                </a:solidFill>
                <a:latin typeface="Calibri Light" panose="020F0302020204030204" pitchFamily="34" charset="0"/>
                <a:cs typeface="Calibri Light" panose="020F0302020204030204" pitchFamily="34" charset="0"/>
              </a:rPr>
              <a:t> et al. Solar System Research 2016, V.50, I.1, pp 1-12</a:t>
            </a:r>
            <a:endParaRPr lang="en-US" sz="1400" i="1" dirty="0">
              <a:latin typeface="Calibri Light" panose="020F0302020204030204" pitchFamily="34" charset="0"/>
              <a:cs typeface="Calibri Light" panose="020F0302020204030204" pitchFamily="34" charset="0"/>
            </a:endParaRPr>
          </a:p>
        </p:txBody>
      </p:sp>
      <mc:AlternateContent xmlns:mc="http://schemas.openxmlformats.org/markup-compatibility/2006" xmlns:a14="http://schemas.microsoft.com/office/drawing/2010/main">
        <mc:Choice Requires="a14">
          <p:sp>
            <p:nvSpPr>
              <p:cNvPr id="12" name="Прямоугольник 11"/>
              <p:cNvSpPr/>
              <p:nvPr/>
            </p:nvSpPr>
            <p:spPr>
              <a:xfrm>
                <a:off x="266236" y="5427602"/>
                <a:ext cx="5907792" cy="37927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ru-RU" sz="1600" i="1" smtClean="0">
                              <a:solidFill>
                                <a:schemeClr val="tx1"/>
                              </a:solidFill>
                              <a:latin typeface="Cambria Math" panose="02040503050406030204" pitchFamily="18" charset="0"/>
                            </a:rPr>
                          </m:ctrlPr>
                        </m:sSubPr>
                        <m:e>
                          <m:r>
                            <m:rPr>
                              <m:sty m:val="p"/>
                            </m:rPr>
                            <a:rPr lang="ru-RU" sz="1600">
                              <a:solidFill>
                                <a:schemeClr val="tx1"/>
                              </a:solidFill>
                              <a:latin typeface="Cambria Math" panose="02040503050406030204" pitchFamily="18" charset="0"/>
                            </a:rPr>
                            <m:t>H</m:t>
                          </m:r>
                        </m:e>
                        <m:sub>
                          <m:r>
                            <a:rPr lang="ru-RU" sz="1600" i="1">
                              <a:solidFill>
                                <a:schemeClr val="tx1"/>
                              </a:solidFill>
                              <a:latin typeface="Cambria Math" panose="02040503050406030204" pitchFamily="18" charset="0"/>
                            </a:rPr>
                            <m:t>𝑒𝑓𝑓</m:t>
                          </m:r>
                        </m:sub>
                      </m:sSub>
                      <m:r>
                        <a:rPr lang="ru-RU" sz="1600" i="0">
                          <a:solidFill>
                            <a:schemeClr val="tx1"/>
                          </a:solidFill>
                          <a:latin typeface="Cambria Math" panose="02040503050406030204" pitchFamily="18" charset="0"/>
                        </a:rPr>
                        <m:t>=(−1.3∗</m:t>
                      </m:r>
                      <m:r>
                        <a:rPr lang="ru-RU" sz="1600" i="1">
                          <a:solidFill>
                            <a:schemeClr val="tx1"/>
                          </a:solidFill>
                          <a:latin typeface="Cambria Math" panose="02040503050406030204" pitchFamily="18" charset="0"/>
                        </a:rPr>
                        <m:t>𝐻</m:t>
                      </m:r>
                      <m:r>
                        <a:rPr lang="ru-RU" sz="1600" i="0">
                          <a:solidFill>
                            <a:schemeClr val="tx1"/>
                          </a:solidFill>
                          <a:latin typeface="Cambria Math" panose="02040503050406030204" pitchFamily="18" charset="0"/>
                        </a:rPr>
                        <m:t>∗</m:t>
                      </m:r>
                      <m:r>
                        <m:rPr>
                          <m:sty m:val="p"/>
                        </m:rPr>
                        <a:rPr lang="ru-RU" sz="1600" i="0">
                          <a:solidFill>
                            <a:schemeClr val="tx1"/>
                          </a:solidFill>
                          <a:latin typeface="Cambria Math" panose="02040503050406030204" pitchFamily="18" charset="0"/>
                        </a:rPr>
                        <m:t>Ln</m:t>
                      </m:r>
                      <m:r>
                        <a:rPr lang="ru-RU" sz="1600" i="0">
                          <a:solidFill>
                            <a:schemeClr val="tx1"/>
                          </a:solidFill>
                          <a:latin typeface="Cambria Math" panose="02040503050406030204" pitchFamily="18" charset="0"/>
                        </a:rPr>
                        <m:t>(</m:t>
                      </m:r>
                      <m:r>
                        <m:rPr>
                          <m:sty m:val="p"/>
                        </m:rPr>
                        <a:rPr lang="ru-RU" sz="1600" i="0">
                          <a:solidFill>
                            <a:schemeClr val="tx1"/>
                          </a:solidFill>
                          <a:latin typeface="Cambria Math" panose="02040503050406030204" pitchFamily="18" charset="0"/>
                        </a:rPr>
                        <m:t>D</m:t>
                      </m:r>
                      <m:r>
                        <a:rPr lang="ru-RU" sz="1600" i="0">
                          <a:solidFill>
                            <a:schemeClr val="tx1"/>
                          </a:solidFill>
                          <a:latin typeface="Cambria Math" panose="02040503050406030204" pitchFamily="18" charset="0"/>
                        </a:rPr>
                        <m:t>∗(</m:t>
                      </m:r>
                      <m:f>
                        <m:fPr>
                          <m:type m:val="lin"/>
                          <m:ctrlPr>
                            <a:rPr lang="ru-RU" sz="1600" i="1">
                              <a:solidFill>
                                <a:schemeClr val="tx1"/>
                              </a:solidFill>
                              <a:latin typeface="Cambria Math" panose="02040503050406030204" pitchFamily="18" charset="0"/>
                            </a:rPr>
                          </m:ctrlPr>
                        </m:fPr>
                        <m:num>
                          <m:r>
                            <m:rPr>
                              <m:sty m:val="p"/>
                            </m:rPr>
                            <a:rPr lang="ru-RU" sz="1600" i="0">
                              <a:solidFill>
                                <a:schemeClr val="tx1"/>
                              </a:solidFill>
                              <a:latin typeface="Cambria Math" panose="02040503050406030204" pitchFamily="18" charset="0"/>
                            </a:rPr>
                            <m:t>Sin</m:t>
                          </m:r>
                          <m:d>
                            <m:dPr>
                              <m:begChr m:val="["/>
                              <m:endChr m:val="]"/>
                              <m:ctrlPr>
                                <a:rPr lang="ru-RU" sz="1600" i="1">
                                  <a:solidFill>
                                    <a:schemeClr val="tx1"/>
                                  </a:solidFill>
                                  <a:latin typeface="Cambria Math" panose="02040503050406030204" pitchFamily="18" charset="0"/>
                                </a:rPr>
                              </m:ctrlPr>
                            </m:dPr>
                            <m:e>
                              <m:r>
                                <a:rPr lang="ru-RU" sz="1600" i="1">
                                  <a:solidFill>
                                    <a:schemeClr val="tx1"/>
                                  </a:solidFill>
                                  <a:latin typeface="Cambria Math" panose="02040503050406030204" pitchFamily="18" charset="0"/>
                                </a:rPr>
                                <m:t>𝛼</m:t>
                              </m:r>
                            </m:e>
                          </m:d>
                        </m:num>
                        <m:den>
                          <m:r>
                            <a:rPr lang="ru-RU" sz="1600" i="1">
                              <a:solidFill>
                                <a:schemeClr val="tx1"/>
                              </a:solidFill>
                              <a:latin typeface="Cambria Math" panose="02040503050406030204" pitchFamily="18" charset="0"/>
                            </a:rPr>
                            <m:t>𝐻</m:t>
                          </m:r>
                        </m:den>
                      </m:f>
                      <m:r>
                        <a:rPr lang="ru-RU" sz="1600" i="0">
                          <a:solidFill>
                            <a:schemeClr val="tx1"/>
                          </a:solidFill>
                          <a:latin typeface="Cambria Math" panose="02040503050406030204" pitchFamily="18" charset="0"/>
                        </a:rPr>
                        <m:t>)∗</m:t>
                      </m:r>
                      <m:sSup>
                        <m:sSupPr>
                          <m:ctrlPr>
                            <a:rPr lang="ru-RU" sz="1600" i="1">
                              <a:solidFill>
                                <a:schemeClr val="tx1"/>
                              </a:solidFill>
                              <a:latin typeface="Cambria Math" panose="02040503050406030204" pitchFamily="18" charset="0"/>
                            </a:rPr>
                          </m:ctrlPr>
                        </m:sSupPr>
                        <m:e>
                          <m:d>
                            <m:dPr>
                              <m:ctrlPr>
                                <a:rPr lang="ru-RU" sz="1600" i="1">
                                  <a:solidFill>
                                    <a:schemeClr val="tx1"/>
                                  </a:solidFill>
                                  <a:latin typeface="Cambria Math" panose="02040503050406030204" pitchFamily="18" charset="0"/>
                                </a:rPr>
                              </m:ctrlPr>
                            </m:dPr>
                            <m:e>
                              <m:f>
                                <m:fPr>
                                  <m:type m:val="lin"/>
                                  <m:ctrlPr>
                                    <a:rPr lang="ru-RU" sz="1600" i="1">
                                      <a:solidFill>
                                        <a:schemeClr val="tx1"/>
                                      </a:solidFill>
                                      <a:latin typeface="Cambria Math" panose="02040503050406030204" pitchFamily="18" charset="0"/>
                                    </a:rPr>
                                  </m:ctrlPr>
                                </m:fPr>
                                <m:num>
                                  <m:r>
                                    <m:rPr>
                                      <m:sty m:val="p"/>
                                    </m:rPr>
                                    <a:rPr lang="ru-RU" sz="1600" i="0">
                                      <a:solidFill>
                                        <a:schemeClr val="tx1"/>
                                      </a:solidFill>
                                      <a:latin typeface="Cambria Math" panose="02040503050406030204" pitchFamily="18" charset="0"/>
                                    </a:rPr>
                                    <m:t>ρ</m:t>
                                  </m:r>
                                </m:num>
                                <m:den>
                                  <m:r>
                                    <m:rPr>
                                      <m:sty m:val="p"/>
                                    </m:rPr>
                                    <a:rPr lang="ru-RU" sz="1600" i="0">
                                      <a:solidFill>
                                        <a:schemeClr val="tx1"/>
                                      </a:solidFill>
                                      <a:latin typeface="Cambria Math" panose="02040503050406030204" pitchFamily="18" charset="0"/>
                                    </a:rPr>
                                    <m:t>ρ</m:t>
                                  </m:r>
                                  <m:r>
                                    <a:rPr lang="ru-RU" sz="1600" i="0">
                                      <a:solidFill>
                                        <a:schemeClr val="tx1"/>
                                      </a:solidFill>
                                      <a:latin typeface="Cambria Math" panose="02040503050406030204" pitchFamily="18" charset="0"/>
                                    </a:rPr>
                                    <m:t>0</m:t>
                                  </m:r>
                                </m:den>
                              </m:f>
                            </m:e>
                          </m:d>
                        </m:e>
                        <m:sup>
                          <m:f>
                            <m:fPr>
                              <m:type m:val="lin"/>
                              <m:ctrlPr>
                                <a:rPr lang="ru-RU" sz="1600" i="1">
                                  <a:solidFill>
                                    <a:schemeClr val="tx1"/>
                                  </a:solidFill>
                                  <a:latin typeface="Cambria Math" panose="02040503050406030204" pitchFamily="18" charset="0"/>
                                </a:rPr>
                              </m:ctrlPr>
                            </m:fPr>
                            <m:num>
                              <m:r>
                                <a:rPr lang="ru-RU" sz="1600" i="0">
                                  <a:solidFill>
                                    <a:schemeClr val="tx1"/>
                                  </a:solidFill>
                                  <a:latin typeface="Cambria Math" panose="02040503050406030204" pitchFamily="18" charset="0"/>
                                </a:rPr>
                                <m:t>2</m:t>
                              </m:r>
                            </m:num>
                            <m:den>
                              <m:r>
                                <a:rPr lang="ru-RU" sz="1600" i="0">
                                  <a:solidFill>
                                    <a:schemeClr val="tx1"/>
                                  </a:solidFill>
                                  <a:latin typeface="Cambria Math" panose="02040503050406030204" pitchFamily="18" charset="0"/>
                                </a:rPr>
                                <m:t>3</m:t>
                              </m:r>
                            </m:den>
                          </m:f>
                        </m:sup>
                      </m:sSup>
                      <m:r>
                        <a:rPr lang="ru-RU" sz="1600" i="0">
                          <a:solidFill>
                            <a:schemeClr val="tx1"/>
                          </a:solidFill>
                          <a:latin typeface="Cambria Math" panose="02040503050406030204" pitchFamily="18" charset="0"/>
                        </a:rPr>
                        <m:t>)+</m:t>
                      </m:r>
                      <m:r>
                        <a:rPr lang="ru-RU" sz="1600" i="1">
                          <a:solidFill>
                            <a:schemeClr val="tx1"/>
                          </a:solidFill>
                          <a:latin typeface="Cambria Math" panose="02040503050406030204" pitchFamily="18" charset="0"/>
                        </a:rPr>
                        <m:t>𝐻</m:t>
                      </m:r>
                      <m:f>
                        <m:fPr>
                          <m:type m:val="lin"/>
                          <m:ctrlPr>
                            <a:rPr lang="ru-RU" sz="1600" i="1">
                              <a:solidFill>
                                <a:schemeClr val="tx1"/>
                              </a:solidFill>
                              <a:latin typeface="Cambria Math" panose="02040503050406030204" pitchFamily="18" charset="0"/>
                            </a:rPr>
                          </m:ctrlPr>
                        </m:fPr>
                        <m:num>
                          <m:r>
                            <a:rPr lang="ru-RU" sz="1600" i="0">
                              <a:solidFill>
                                <a:schemeClr val="tx1"/>
                              </a:solidFill>
                              <a:latin typeface="Cambria Math" panose="02040503050406030204" pitchFamily="18" charset="0"/>
                            </a:rPr>
                            <m:t>)</m:t>
                          </m:r>
                        </m:num>
                        <m:den>
                          <m:r>
                            <a:rPr lang="ru-RU" sz="1600" i="0">
                              <a:solidFill>
                                <a:schemeClr val="tx1"/>
                              </a:solidFill>
                              <a:latin typeface="Cambria Math" panose="02040503050406030204" pitchFamily="18" charset="0"/>
                            </a:rPr>
                            <m:t>1000</m:t>
                          </m:r>
                        </m:den>
                      </m:f>
                    </m:oMath>
                  </m:oMathPara>
                </a14:m>
                <a:endParaRPr lang="ru-RU" sz="1600" dirty="0">
                  <a:solidFill>
                    <a:schemeClr val="tx1"/>
                  </a:solidFill>
                </a:endParaRPr>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266236" y="5427602"/>
                <a:ext cx="5907792" cy="379271"/>
              </a:xfrm>
              <a:prstGeom prst="rect">
                <a:avLst/>
              </a:prstGeom>
              <a:blipFill>
                <a:blip r:embed="rId5"/>
                <a:stretch>
                  <a:fillRect t="-84127" b="-139683"/>
                </a:stretch>
              </a:blipFill>
            </p:spPr>
            <p:txBody>
              <a:bodyPr/>
              <a:lstStyle/>
              <a:p>
                <a:r>
                  <a:rPr lang="ru-RU">
                    <a:noFill/>
                  </a:rPr>
                  <a:t> </a:t>
                </a:r>
              </a:p>
            </p:txBody>
          </p:sp>
        </mc:Fallback>
      </mc:AlternateContent>
      <p:pic>
        <p:nvPicPr>
          <p:cNvPr id="4" name="Рисунок 3"/>
          <p:cNvPicPr>
            <a:picLocks noChangeAspect="1"/>
          </p:cNvPicPr>
          <p:nvPr/>
        </p:nvPicPr>
        <p:blipFill>
          <a:blip r:embed="rId6"/>
          <a:stretch>
            <a:fillRect/>
          </a:stretch>
        </p:blipFill>
        <p:spPr>
          <a:xfrm>
            <a:off x="266237" y="484944"/>
            <a:ext cx="3814160" cy="3814160"/>
          </a:xfrm>
          <a:prstGeom prst="rect">
            <a:avLst/>
          </a:prstGeom>
        </p:spPr>
      </p:pic>
      <p:sp>
        <p:nvSpPr>
          <p:cNvPr id="2" name="Slide Number Placeholder 1">
            <a:extLst>
              <a:ext uri="{FF2B5EF4-FFF2-40B4-BE49-F238E27FC236}">
                <a16:creationId xmlns:a16="http://schemas.microsoft.com/office/drawing/2014/main" id="{4F1953D8-1B36-4432-8563-32B59E4214FB}"/>
              </a:ext>
            </a:extLst>
          </p:cNvPr>
          <p:cNvSpPr>
            <a:spLocks noGrp="1"/>
          </p:cNvSpPr>
          <p:nvPr>
            <p:ph type="sldNum" sz="quarter" idx="12"/>
          </p:nvPr>
        </p:nvSpPr>
        <p:spPr/>
        <p:txBody>
          <a:bodyPr/>
          <a:lstStyle/>
          <a:p>
            <a:fld id="{6D22F896-40B5-4ADD-8801-0D06FADFA095}" type="slidenum">
              <a:rPr lang="en-US" smtClean="0"/>
              <a:t>6</a:t>
            </a:fld>
            <a:endParaRPr lang="en-US" dirty="0"/>
          </a:p>
        </p:txBody>
      </p:sp>
      <p:sp>
        <p:nvSpPr>
          <p:cNvPr id="7" name="Прямоугольник 6"/>
          <p:cNvSpPr/>
          <p:nvPr/>
        </p:nvSpPr>
        <p:spPr>
          <a:xfrm>
            <a:off x="4191001" y="446634"/>
            <a:ext cx="3920604" cy="17235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Для быстрой оценки последствий</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ru-RU"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уровень</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ru-RU"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площадь повреждений</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ru-RU"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и др.</a:t>
            </a: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на больших расстояниях от эпицентра разумно использовать приближение сферического источника</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7" name="Прямоугольник 16"/>
          <p:cNvSpPr/>
          <p:nvPr/>
        </p:nvSpPr>
        <p:spPr>
          <a:xfrm>
            <a:off x="4191001" y="2030962"/>
            <a:ext cx="2056925" cy="1754326"/>
          </a:xfrm>
          <a:prstGeom prst="rect">
            <a:avLst/>
          </a:prstGeom>
        </p:spPr>
        <p:txBody>
          <a:bodyPr wrap="square">
            <a:spAutoFit/>
          </a:bodyPr>
          <a:lstStyle/>
          <a:p>
            <a:pPr lvl="0">
              <a:defRPr/>
            </a:pPr>
            <a:r>
              <a:rPr lang="ru-RU" dirty="0">
                <a:solidFill>
                  <a:srgbClr val="000000"/>
                </a:solidFill>
                <a:latin typeface="Arial" pitchFamily="34" charset="0"/>
                <a:cs typeface="Arial" pitchFamily="34" charset="0"/>
              </a:rPr>
              <a:t>если правильно определена высота </a:t>
            </a:r>
            <a:r>
              <a:rPr lang="en-US" i="1" dirty="0" err="1">
                <a:solidFill>
                  <a:srgbClr val="000000"/>
                </a:solidFill>
                <a:latin typeface="Arial" pitchFamily="34" charset="0"/>
                <a:cs typeface="Arial" pitchFamily="34" charset="0"/>
              </a:rPr>
              <a:t>H</a:t>
            </a:r>
            <a:r>
              <a:rPr lang="en-US" i="1" baseline="-25000" dirty="0" err="1">
                <a:solidFill>
                  <a:srgbClr val="000000"/>
                </a:solidFill>
                <a:latin typeface="Arial" pitchFamily="34" charset="0"/>
                <a:cs typeface="Arial" pitchFamily="34" charset="0"/>
              </a:rPr>
              <a:t>eff</a:t>
            </a:r>
            <a:r>
              <a:rPr lang="en-US" baseline="-25000" dirty="0">
                <a:solidFill>
                  <a:srgbClr val="000000"/>
                </a:solidFill>
                <a:latin typeface="Arial" pitchFamily="34" charset="0"/>
                <a:cs typeface="Arial" pitchFamily="34" charset="0"/>
              </a:rPr>
              <a:t> </a:t>
            </a:r>
            <a:r>
              <a:rPr lang="ru-RU" dirty="0">
                <a:solidFill>
                  <a:srgbClr val="000000"/>
                </a:solidFill>
                <a:latin typeface="Arial" pitchFamily="34" charset="0"/>
                <a:cs typeface="Arial" pitchFamily="34" charset="0"/>
              </a:rPr>
              <a:t>эквивалентного точечного источника</a:t>
            </a:r>
            <a:endParaRPr lang="en-US" dirty="0">
              <a:solidFill>
                <a:srgbClr val="000000"/>
              </a:solidFill>
              <a:latin typeface="Arial" pitchFamily="34" charset="0"/>
              <a:cs typeface="Arial" pitchFamily="34" charset="0"/>
            </a:endParaRPr>
          </a:p>
        </p:txBody>
      </p:sp>
      <p:sp>
        <p:nvSpPr>
          <p:cNvPr id="18" name="Прямоугольник 17"/>
          <p:cNvSpPr/>
          <p:nvPr/>
        </p:nvSpPr>
        <p:spPr>
          <a:xfrm>
            <a:off x="266236" y="5067390"/>
            <a:ext cx="6142175" cy="369332"/>
          </a:xfrm>
          <a:prstGeom prst="rect">
            <a:avLst/>
          </a:prstGeom>
        </p:spPr>
        <p:txBody>
          <a:bodyPr wrap="square">
            <a:spAutoFit/>
          </a:bodyPr>
          <a:lstStyle/>
          <a:p>
            <a:pPr lvl="0" algn="ctr">
              <a:defRPr/>
            </a:pPr>
            <a:r>
              <a:rPr lang="ru-RU" dirty="0">
                <a:latin typeface="Arial" pitchFamily="34" charset="0"/>
                <a:cs typeface="Arial" pitchFamily="34" charset="0"/>
              </a:rPr>
              <a:t>Для оценки</a:t>
            </a:r>
            <a:r>
              <a:rPr lang="en-US" i="1" dirty="0">
                <a:solidFill>
                  <a:srgbClr val="000000"/>
                </a:solidFill>
                <a:latin typeface="Arial" pitchFamily="34" charset="0"/>
                <a:cs typeface="Arial" pitchFamily="34" charset="0"/>
              </a:rPr>
              <a:t> </a:t>
            </a:r>
            <a:r>
              <a:rPr lang="en-US" i="1" dirty="0" err="1">
                <a:solidFill>
                  <a:srgbClr val="000000"/>
                </a:solidFill>
                <a:latin typeface="Arial" pitchFamily="34" charset="0"/>
                <a:cs typeface="Arial" pitchFamily="34" charset="0"/>
              </a:rPr>
              <a:t>H</a:t>
            </a:r>
            <a:r>
              <a:rPr lang="en-US" i="1" baseline="-25000" dirty="0" err="1">
                <a:solidFill>
                  <a:srgbClr val="000000"/>
                </a:solidFill>
                <a:latin typeface="Arial" pitchFamily="34" charset="0"/>
                <a:cs typeface="Arial" pitchFamily="34" charset="0"/>
              </a:rPr>
              <a:t>eff</a:t>
            </a:r>
            <a:r>
              <a:rPr lang="ru-RU" i="1" baseline="-25000" dirty="0">
                <a:solidFill>
                  <a:srgbClr val="000000"/>
                </a:solidFill>
                <a:latin typeface="Arial" pitchFamily="34" charset="0"/>
                <a:cs typeface="Arial" pitchFamily="34" charset="0"/>
              </a:rPr>
              <a:t> </a:t>
            </a:r>
            <a:r>
              <a:rPr lang="ru-RU" dirty="0">
                <a:solidFill>
                  <a:srgbClr val="000000"/>
                </a:solidFill>
                <a:latin typeface="Arial" pitchFamily="34" charset="0"/>
                <a:cs typeface="Arial" pitchFamily="34" charset="0"/>
              </a:rPr>
              <a:t>использовалась</a:t>
            </a:r>
            <a:r>
              <a:rPr lang="ru-RU" dirty="0">
                <a:latin typeface="Arial" pitchFamily="34" charset="0"/>
                <a:cs typeface="Arial" pitchFamily="34" charset="0"/>
              </a:rPr>
              <a:t> </a:t>
            </a:r>
            <a:r>
              <a:rPr lang="en-US" dirty="0">
                <a:solidFill>
                  <a:srgbClr val="C00000"/>
                </a:solidFill>
                <a:latin typeface="Arial" pitchFamily="34" charset="0"/>
                <a:cs typeface="Arial" pitchFamily="34" charset="0"/>
              </a:rPr>
              <a:t>QL</a:t>
            </a:r>
            <a:r>
              <a:rPr lang="en-US" dirty="0">
                <a:latin typeface="Arial" pitchFamily="34" charset="0"/>
                <a:cs typeface="Arial" pitchFamily="34" charset="0"/>
              </a:rPr>
              <a:t> </a:t>
            </a:r>
            <a:r>
              <a:rPr lang="ru-RU" dirty="0">
                <a:latin typeface="Arial" pitchFamily="34" charset="0"/>
                <a:cs typeface="Arial" pitchFamily="34" charset="0"/>
              </a:rPr>
              <a:t>модель</a:t>
            </a:r>
            <a:endParaRPr lang="en-US" dirty="0">
              <a:latin typeface="Arial" pitchFamily="34" charset="0"/>
              <a:cs typeface="Arial" pitchFamily="34" charset="0"/>
            </a:endParaRPr>
          </a:p>
        </p:txBody>
      </p:sp>
      <p:sp>
        <p:nvSpPr>
          <p:cNvPr id="25" name="Прямоугольник 7">
            <a:extLst>
              <a:ext uri="{FF2B5EF4-FFF2-40B4-BE49-F238E27FC236}">
                <a16:creationId xmlns:a16="http://schemas.microsoft.com/office/drawing/2014/main" id="{091544A5-AA8D-4E67-9D2A-0F7199C10B87}"/>
              </a:ext>
            </a:extLst>
          </p:cNvPr>
          <p:cNvSpPr/>
          <p:nvPr/>
        </p:nvSpPr>
        <p:spPr>
          <a:xfrm>
            <a:off x="5876925" y="5951641"/>
            <a:ext cx="5105400" cy="58477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1600" dirty="0">
                <a:solidFill>
                  <a:srgbClr val="000000"/>
                </a:solidFill>
                <a:latin typeface="Arial" pitchFamily="34" charset="0"/>
                <a:ea typeface="Times New Roman" pitchFamily="18" charset="0"/>
              </a:rPr>
              <a:t>Зависимость эффективной высоты энерговыделения от размера и угла входа</a:t>
            </a:r>
            <a:endParaRPr kumimoji="0" lang="en-US" sz="1600" b="0" i="0" u="none" strike="noStrike" kern="1200" cap="none" spc="0" normalizeH="0" baseline="0" noProof="0" dirty="0">
              <a:ln>
                <a:noFill/>
              </a:ln>
              <a:solidFill>
                <a:srgbClr val="000000"/>
              </a:solidFill>
              <a:effectLst/>
              <a:uLnTx/>
              <a:uFillTx/>
              <a:latin typeface="Arial" pitchFamily="34" charset="0"/>
              <a:ea typeface="Times New Roman" pitchFamily="18" charset="0"/>
              <a:cs typeface="+mn-cs"/>
            </a:endParaRPr>
          </a:p>
        </p:txBody>
      </p:sp>
      <p:pic>
        <p:nvPicPr>
          <p:cNvPr id="10" name="Picture 9">
            <a:extLst>
              <a:ext uri="{FF2B5EF4-FFF2-40B4-BE49-F238E27FC236}">
                <a16:creationId xmlns:a16="http://schemas.microsoft.com/office/drawing/2014/main" id="{91B7A952-4A3B-4809-A57C-A8A017BA146C}"/>
              </a:ext>
            </a:extLst>
          </p:cNvPr>
          <p:cNvPicPr>
            <a:picLocks noChangeAspect="1"/>
          </p:cNvPicPr>
          <p:nvPr/>
        </p:nvPicPr>
        <p:blipFill>
          <a:blip r:embed="rId7"/>
          <a:stretch>
            <a:fillRect/>
          </a:stretch>
        </p:blipFill>
        <p:spPr>
          <a:xfrm>
            <a:off x="6174028" y="0"/>
            <a:ext cx="5924634" cy="5951641"/>
          </a:xfrm>
          <a:prstGeom prst="rect">
            <a:avLst/>
          </a:prstGeom>
        </p:spPr>
      </p:pic>
    </p:spTree>
    <p:extLst>
      <p:ext uri="{BB962C8B-B14F-4D97-AF65-F5344CB8AC3E}">
        <p14:creationId xmlns:p14="http://schemas.microsoft.com/office/powerpoint/2010/main" val="3899340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E30344-E585-4557-9D61-9352BFBD236F}"/>
              </a:ext>
            </a:extLst>
          </p:cNvPr>
          <p:cNvSpPr>
            <a:spLocks noGrp="1"/>
          </p:cNvSpPr>
          <p:nvPr>
            <p:ph type="sldNum" sz="quarter" idx="12"/>
          </p:nvPr>
        </p:nvSpPr>
        <p:spPr/>
        <p:txBody>
          <a:bodyPr/>
          <a:lstStyle/>
          <a:p>
            <a:fld id="{6D22F896-40B5-4ADD-8801-0D06FADFA095}" type="slidenum">
              <a:rPr lang="en-US" smtClean="0"/>
              <a:t>7</a:t>
            </a:fld>
            <a:endParaRPr lang="en-US" dirty="0"/>
          </a:p>
        </p:txBody>
      </p:sp>
      <p:sp>
        <p:nvSpPr>
          <p:cNvPr id="6" name="TextBox 5">
            <a:extLst>
              <a:ext uri="{FF2B5EF4-FFF2-40B4-BE49-F238E27FC236}">
                <a16:creationId xmlns:a16="http://schemas.microsoft.com/office/drawing/2014/main" id="{DCEA4FA2-6332-421C-B737-8C3DA370BE9E}"/>
              </a:ext>
            </a:extLst>
          </p:cNvPr>
          <p:cNvSpPr txBox="1"/>
          <p:nvPr/>
        </p:nvSpPr>
        <p:spPr>
          <a:xfrm>
            <a:off x="0" y="70913"/>
            <a:ext cx="12191999" cy="584775"/>
          </a:xfrm>
          <a:prstGeom prst="rect">
            <a:avLst/>
          </a:prstGeom>
          <a:solidFill>
            <a:schemeClr val="bg1"/>
          </a:solidFill>
        </p:spPr>
        <p:txBody>
          <a:bodyPr wrap="square" rtlCol="0">
            <a:spAutoFit/>
          </a:bodyPr>
          <a:lstStyle/>
          <a:p>
            <a:pPr algn="ctr"/>
            <a:r>
              <a:rPr lang="ru-RU" sz="3200" dirty="0">
                <a:solidFill>
                  <a:srgbClr val="C00000"/>
                </a:solidFill>
              </a:rPr>
              <a:t>Точка максимального эффекта</a:t>
            </a:r>
            <a:endParaRPr lang="en-US" sz="3200" dirty="0">
              <a:solidFill>
                <a:srgbClr val="C00000"/>
              </a:solidFill>
            </a:endParaRPr>
          </a:p>
        </p:txBody>
      </p:sp>
      <p:sp>
        <p:nvSpPr>
          <p:cNvPr id="9" name="TextBox 8">
            <a:extLst>
              <a:ext uri="{FF2B5EF4-FFF2-40B4-BE49-F238E27FC236}">
                <a16:creationId xmlns:a16="http://schemas.microsoft.com/office/drawing/2014/main" id="{1D501FA1-BE65-4203-8118-31673D57CD9B}"/>
              </a:ext>
            </a:extLst>
          </p:cNvPr>
          <p:cNvSpPr txBox="1"/>
          <p:nvPr/>
        </p:nvSpPr>
        <p:spPr>
          <a:xfrm>
            <a:off x="201863" y="5080852"/>
            <a:ext cx="5780787" cy="830997"/>
          </a:xfrm>
          <a:prstGeom prst="rect">
            <a:avLst/>
          </a:prstGeom>
          <a:noFill/>
        </p:spPr>
        <p:txBody>
          <a:bodyPr wrap="square">
            <a:spAutoFit/>
          </a:bodyPr>
          <a:lstStyle/>
          <a:p>
            <a:r>
              <a:rPr lang="ru-RU" sz="1600" dirty="0">
                <a:effectLst/>
                <a:latin typeface="Times New Roman" panose="02020603050405020304" pitchFamily="18" charset="0"/>
                <a:ea typeface="Times New Roman" panose="02020603050405020304" pitchFamily="18" charset="0"/>
              </a:rPr>
              <a:t>Траектория космического тела (КТ) и возможное положение эффективного точечного источника, который используется при построении соотношений подобия для избыточного давления.</a:t>
            </a:r>
            <a:endParaRPr lang="ru-RU" sz="1600" dirty="0"/>
          </a:p>
        </p:txBody>
      </p:sp>
      <p:sp>
        <p:nvSpPr>
          <p:cNvPr id="13" name="TextBox 12">
            <a:extLst>
              <a:ext uri="{FF2B5EF4-FFF2-40B4-BE49-F238E27FC236}">
                <a16:creationId xmlns:a16="http://schemas.microsoft.com/office/drawing/2014/main" id="{259D73EB-B1F6-4AB2-B0B8-DA5EC6C8B6D4}"/>
              </a:ext>
            </a:extLst>
          </p:cNvPr>
          <p:cNvSpPr txBox="1"/>
          <p:nvPr/>
        </p:nvSpPr>
        <p:spPr>
          <a:xfrm>
            <a:off x="6209352" y="4100464"/>
            <a:ext cx="5609268" cy="2585323"/>
          </a:xfrm>
          <a:prstGeom prst="rect">
            <a:avLst/>
          </a:prstGeom>
          <a:noFill/>
        </p:spPr>
        <p:txBody>
          <a:bodyPr wrap="square">
            <a:spAutoFit/>
          </a:bodyPr>
          <a:lstStyle/>
          <a:p>
            <a:r>
              <a:rPr lang="ru-RU" sz="1800" dirty="0">
                <a:effectLst/>
                <a:latin typeface="Times New Roman" panose="02020603050405020304" pitchFamily="18" charset="0"/>
                <a:ea typeface="Times New Roman" panose="02020603050405020304" pitchFamily="18" charset="0"/>
              </a:rPr>
              <a:t>Вертикальное смещение эффективного точечного источника относительно траектории движения метеороида (для возможных вариантов D ~ 15- 400 м и α~15-90°). </a:t>
            </a:r>
            <a:endParaRPr lang="en-US" sz="1800" dirty="0">
              <a:effectLst/>
              <a:latin typeface="Times New Roman" panose="02020603050405020304" pitchFamily="18" charset="0"/>
              <a:ea typeface="Times New Roman" panose="02020603050405020304" pitchFamily="18" charset="0"/>
            </a:endParaRPr>
          </a:p>
          <a:p>
            <a:r>
              <a:rPr lang="ru-RU" sz="1800" dirty="0">
                <a:effectLst/>
                <a:latin typeface="Times New Roman" panose="02020603050405020304" pitchFamily="18" charset="0"/>
                <a:ea typeface="Times New Roman" panose="02020603050405020304" pitchFamily="18" charset="0"/>
              </a:rPr>
              <a:t>Теплые тона – над траекторией, </a:t>
            </a:r>
            <a:endParaRPr lang="en-US" sz="1800" dirty="0">
              <a:effectLst/>
              <a:latin typeface="Times New Roman" panose="02020603050405020304" pitchFamily="18" charset="0"/>
              <a:ea typeface="Times New Roman" panose="02020603050405020304" pitchFamily="18" charset="0"/>
            </a:endParaRPr>
          </a:p>
          <a:p>
            <a:r>
              <a:rPr lang="ru-RU" sz="1800" dirty="0">
                <a:effectLst/>
                <a:latin typeface="Times New Roman" panose="02020603050405020304" pitchFamily="18" charset="0"/>
                <a:ea typeface="Times New Roman" panose="02020603050405020304" pitchFamily="18" charset="0"/>
              </a:rPr>
              <a:t>Холодные тона – под траекторией. </a:t>
            </a:r>
            <a:endParaRPr lang="en-US" sz="1800" dirty="0">
              <a:effectLst/>
              <a:latin typeface="Times New Roman" panose="02020603050405020304" pitchFamily="18" charset="0"/>
              <a:ea typeface="Times New Roman" panose="02020603050405020304" pitchFamily="18" charset="0"/>
            </a:endParaRPr>
          </a:p>
          <a:p>
            <a:r>
              <a:rPr lang="ru-RU" sz="1800" dirty="0">
                <a:effectLst/>
                <a:latin typeface="Times New Roman" panose="02020603050405020304" pitchFamily="18" charset="0"/>
                <a:ea typeface="Times New Roman" panose="02020603050405020304" pitchFamily="18" charset="0"/>
              </a:rPr>
              <a:t>заштрихованная область</a:t>
            </a:r>
            <a:r>
              <a:rPr lang="en-US" sz="1800" dirty="0">
                <a:effectLst/>
                <a:latin typeface="Times New Roman" panose="02020603050405020304" pitchFamily="18" charset="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0&lt; </a:t>
            </a:r>
            <a:r>
              <a:rPr lang="ru-RU" sz="1800" i="1" dirty="0" err="1">
                <a:effectLst/>
                <a:latin typeface="Times New Roman" panose="02020603050405020304" pitchFamily="18" charset="0"/>
                <a:ea typeface="Times New Roman" panose="02020603050405020304" pitchFamily="18" charset="0"/>
              </a:rPr>
              <a:t>H</a:t>
            </a:r>
            <a:r>
              <a:rPr lang="ru-RU" sz="1800" i="1" baseline="-25000" dirty="0" err="1">
                <a:effectLst/>
                <a:latin typeface="Times New Roman" panose="02020603050405020304" pitchFamily="18" charset="0"/>
                <a:ea typeface="Times New Roman" panose="02020603050405020304" pitchFamily="18" charset="0"/>
              </a:rPr>
              <a:t>eff</a:t>
            </a:r>
            <a:r>
              <a:rPr lang="ru-RU"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&lt; </a:t>
            </a:r>
            <a:r>
              <a:rPr lang="ru-RU" sz="1800" dirty="0">
                <a:effectLst/>
                <a:latin typeface="Times New Roman" panose="02020603050405020304" pitchFamily="18" charset="0"/>
                <a:ea typeface="Times New Roman" panose="02020603050405020304" pitchFamily="18" charset="0"/>
              </a:rPr>
              <a:t>3 км</a:t>
            </a:r>
            <a:endParaRPr lang="en-US" sz="1800" dirty="0">
              <a:effectLst/>
              <a:latin typeface="Times New Roman" panose="02020603050405020304" pitchFamily="18" charset="0"/>
              <a:ea typeface="Times New Roman" panose="02020603050405020304" pitchFamily="18" charset="0"/>
            </a:endParaRPr>
          </a:p>
          <a:p>
            <a:r>
              <a:rPr lang="ru-RU" sz="1800" dirty="0">
                <a:effectLst/>
                <a:latin typeface="Times New Roman" panose="02020603050405020304" pitchFamily="18" charset="0"/>
                <a:ea typeface="Times New Roman" panose="02020603050405020304" pitchFamily="18" charset="0"/>
              </a:rPr>
              <a:t>белая область – кратерообразующий удар </a:t>
            </a:r>
            <a:r>
              <a:rPr lang="ru-RU" sz="1800" i="1" dirty="0" err="1">
                <a:effectLst/>
                <a:latin typeface="Times New Roman" panose="02020603050405020304" pitchFamily="18" charset="0"/>
                <a:ea typeface="Times New Roman" panose="02020603050405020304" pitchFamily="18" charset="0"/>
              </a:rPr>
              <a:t>H</a:t>
            </a:r>
            <a:r>
              <a:rPr lang="ru-RU" sz="1800" i="1" baseline="-25000" dirty="0" err="1">
                <a:effectLst/>
                <a:latin typeface="Times New Roman" panose="02020603050405020304" pitchFamily="18" charset="0"/>
                <a:ea typeface="Times New Roman" panose="02020603050405020304" pitchFamily="18" charset="0"/>
              </a:rPr>
              <a:t>eff</a:t>
            </a:r>
            <a:r>
              <a:rPr lang="ru-RU" sz="1800" dirty="0">
                <a:effectLst/>
                <a:latin typeface="Times New Roman" panose="02020603050405020304" pitchFamily="18" charset="0"/>
                <a:ea typeface="Times New Roman" panose="02020603050405020304" pitchFamily="18" charset="0"/>
              </a:rPr>
              <a:t> = 0 км.</a:t>
            </a:r>
            <a:endParaRPr lang="ru-RU" sz="1800" dirty="0">
              <a:effectLst/>
              <a:latin typeface="Calibri" panose="020F0502020204030204" pitchFamily="34" charset="0"/>
              <a:ea typeface="Calibri" panose="020F0502020204030204" pitchFamily="34" charset="0"/>
            </a:endParaRPr>
          </a:p>
          <a:p>
            <a:endParaRPr lang="ru-RU"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605D536-2982-4F92-BF50-E5F4700A01C4}"/>
                  </a:ext>
                </a:extLst>
              </p:cNvPr>
              <p:cNvSpPr txBox="1"/>
              <p:nvPr/>
            </p:nvSpPr>
            <p:spPr>
              <a:xfrm>
                <a:off x="201863" y="5930566"/>
                <a:ext cx="5703987" cy="6223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0</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i="1">
                              <a:latin typeface="Cambria Math" panose="02040503050406030204" pitchFamily="18" charset="0"/>
                            </a:rPr>
                            <m:t>0.33</m:t>
                          </m:r>
                          <m:f>
                            <m:fPr>
                              <m:ctrlPr>
                                <a:rPr lang="ru-RU" i="1">
                                  <a:latin typeface="Cambria Math" panose="02040503050406030204" pitchFamily="18" charset="0"/>
                                </a:rPr>
                              </m:ctrlPr>
                            </m:fPr>
                            <m:num>
                              <m:r>
                                <a:rPr lang="ru-RU" i="1">
                                  <a:latin typeface="Cambria Math" panose="02040503050406030204" pitchFamily="18" charset="0"/>
                                </a:rPr>
                                <m:t>3320−</m:t>
                              </m:r>
                              <m:r>
                                <a:rPr lang="ru-RU" i="1">
                                  <a:latin typeface="Cambria Math" panose="02040503050406030204" pitchFamily="18" charset="0"/>
                                  <a:ea typeface="Cambria Math" panose="02040503050406030204" pitchFamily="18" charset="0"/>
                                </a:rPr>
                                <m:t>𝜌</m:t>
                              </m:r>
                            </m:num>
                            <m:den>
                              <m:r>
                                <a:rPr lang="ru-RU" i="1">
                                  <a:latin typeface="Cambria Math" panose="02040503050406030204" pitchFamily="18" charset="0"/>
                                </a:rPr>
                                <m:t>2320</m:t>
                              </m:r>
                            </m:den>
                          </m:f>
                          <m:r>
                            <a:rPr lang="en-US" i="1">
                              <a:latin typeface="Cambria Math" panose="02040503050406030204" pitchFamily="18" charset="0"/>
                            </a:rPr>
                            <m:t>+0.4</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−1000</m:t>
                              </m:r>
                            </m:num>
                            <m:den>
                              <m:r>
                                <a:rPr lang="en-US" i="1">
                                  <a:latin typeface="Cambria Math" panose="02040503050406030204" pitchFamily="18" charset="0"/>
                                </a:rPr>
                                <m:t>2320</m:t>
                              </m:r>
                            </m:den>
                          </m:f>
                        </m:e>
                      </m:d>
                      <m:sSup>
                        <m:sSupPr>
                          <m:ctrlPr>
                            <a:rPr lang="en-US" b="0" i="1" smtClean="0">
                              <a:latin typeface="Cambria Math" panose="02040503050406030204" pitchFamily="18" charset="0"/>
                            </a:rPr>
                          </m:ctrlPr>
                        </m:sSup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𝑒𝑓𝑓</m:t>
                              </m:r>
                            </m:sub>
                          </m:sSub>
                        </m:e>
                        <m:sup>
                          <m:r>
                            <a:rPr lang="en-US" b="0" i="1" smtClean="0">
                              <a:latin typeface="Cambria Math" panose="02040503050406030204" pitchFamily="18" charset="0"/>
                            </a:rPr>
                            <m:t>1.5</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𝐶𝑜𝑡</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𝛼</m:t>
                          </m:r>
                        </m:e>
                        <m:sup>
                          <m:r>
                            <a:rPr lang="en-US" b="0" i="1" smtClean="0">
                              <a:latin typeface="Cambria Math" panose="02040503050406030204" pitchFamily="18" charset="0"/>
                            </a:rPr>
                            <m:t>0.62</m:t>
                          </m:r>
                        </m:sup>
                      </m:sSup>
                    </m:oMath>
                  </m:oMathPara>
                </a14:m>
                <a:endParaRPr lang="ru-RU" dirty="0"/>
              </a:p>
            </p:txBody>
          </p:sp>
        </mc:Choice>
        <mc:Fallback xmlns="">
          <p:sp>
            <p:nvSpPr>
              <p:cNvPr id="4" name="TextBox 3">
                <a:extLst>
                  <a:ext uri="{FF2B5EF4-FFF2-40B4-BE49-F238E27FC236}">
                    <a16:creationId xmlns:a16="http://schemas.microsoft.com/office/drawing/2014/main" id="{1605D536-2982-4F92-BF50-E5F4700A01C4}"/>
                  </a:ext>
                </a:extLst>
              </p:cNvPr>
              <p:cNvSpPr txBox="1">
                <a:spLocks noRot="1" noChangeAspect="1" noMove="1" noResize="1" noEditPoints="1" noAdjustHandles="1" noChangeArrowheads="1" noChangeShapeType="1" noTextEdit="1"/>
              </p:cNvSpPr>
              <p:nvPr/>
            </p:nvSpPr>
            <p:spPr>
              <a:xfrm>
                <a:off x="201863" y="5930566"/>
                <a:ext cx="5703987" cy="622350"/>
              </a:xfrm>
              <a:prstGeom prst="rect">
                <a:avLst/>
              </a:prstGeom>
              <a:blipFill>
                <a:blip r:embed="rId5"/>
                <a:stretch>
                  <a:fillRect/>
                </a:stretch>
              </a:blipFill>
            </p:spPr>
            <p:txBody>
              <a:bodyPr/>
              <a:lstStyle/>
              <a:p>
                <a:r>
                  <a:rPr lang="ru-RU">
                    <a:noFill/>
                  </a:rPr>
                  <a:t> </a:t>
                </a:r>
              </a:p>
            </p:txBody>
          </p:sp>
        </mc:Fallback>
      </mc:AlternateContent>
      <p:pic>
        <p:nvPicPr>
          <p:cNvPr id="16" name="Picture 15">
            <a:extLst>
              <a:ext uri="{FF2B5EF4-FFF2-40B4-BE49-F238E27FC236}">
                <a16:creationId xmlns:a16="http://schemas.microsoft.com/office/drawing/2014/main" id="{921EAF3B-C0BE-43C0-928A-E4535AA220B1}"/>
              </a:ext>
            </a:extLst>
          </p:cNvPr>
          <p:cNvPicPr>
            <a:picLocks noChangeAspect="1"/>
          </p:cNvPicPr>
          <p:nvPr/>
        </p:nvPicPr>
        <p:blipFill>
          <a:blip r:embed="rId6"/>
          <a:stretch>
            <a:fillRect/>
          </a:stretch>
        </p:blipFill>
        <p:spPr>
          <a:xfrm>
            <a:off x="5759118" y="758977"/>
            <a:ext cx="6432882" cy="3322770"/>
          </a:xfrm>
          <a:prstGeom prst="rect">
            <a:avLst/>
          </a:prstGeom>
        </p:spPr>
      </p:pic>
      <p:sp>
        <p:nvSpPr>
          <p:cNvPr id="17" name="TextBox 16">
            <a:extLst>
              <a:ext uri="{FF2B5EF4-FFF2-40B4-BE49-F238E27FC236}">
                <a16:creationId xmlns:a16="http://schemas.microsoft.com/office/drawing/2014/main" id="{D0F91544-AA96-454D-9132-EBD948AC3732}"/>
              </a:ext>
            </a:extLst>
          </p:cNvPr>
          <p:cNvSpPr txBox="1"/>
          <p:nvPr/>
        </p:nvSpPr>
        <p:spPr>
          <a:xfrm rot="4734517">
            <a:off x="8019489" y="1747966"/>
            <a:ext cx="1140056" cy="276999"/>
          </a:xfrm>
          <a:prstGeom prst="rect">
            <a:avLst/>
          </a:prstGeom>
          <a:noFill/>
        </p:spPr>
        <p:txBody>
          <a:bodyPr wrap="none" rtlCol="0">
            <a:spAutoFit/>
          </a:bodyPr>
          <a:lstStyle/>
          <a:p>
            <a:r>
              <a:rPr lang="en-US" sz="1200" dirty="0"/>
              <a:t>crater-forming</a:t>
            </a:r>
            <a:endParaRPr lang="ru-RU" sz="1200" dirty="0"/>
          </a:p>
        </p:txBody>
      </p:sp>
      <p:sp>
        <p:nvSpPr>
          <p:cNvPr id="20" name="TextBox 19">
            <a:extLst>
              <a:ext uri="{FF2B5EF4-FFF2-40B4-BE49-F238E27FC236}">
                <a16:creationId xmlns:a16="http://schemas.microsoft.com/office/drawing/2014/main" id="{A5A0561A-F705-41B3-A875-766B7494ADE1}"/>
              </a:ext>
            </a:extLst>
          </p:cNvPr>
          <p:cNvSpPr txBox="1"/>
          <p:nvPr/>
        </p:nvSpPr>
        <p:spPr>
          <a:xfrm rot="3925645">
            <a:off x="11050465" y="1747967"/>
            <a:ext cx="1140056" cy="276999"/>
          </a:xfrm>
          <a:prstGeom prst="rect">
            <a:avLst/>
          </a:prstGeom>
          <a:noFill/>
        </p:spPr>
        <p:txBody>
          <a:bodyPr wrap="none" rtlCol="0">
            <a:spAutoFit/>
          </a:bodyPr>
          <a:lstStyle/>
          <a:p>
            <a:r>
              <a:rPr lang="en-US" sz="1200" dirty="0"/>
              <a:t>crater-forming</a:t>
            </a:r>
            <a:endParaRPr lang="ru-RU" sz="1200" dirty="0"/>
          </a:p>
        </p:txBody>
      </p:sp>
      <p:pic>
        <p:nvPicPr>
          <p:cNvPr id="7" name="Picture 6">
            <a:extLst>
              <a:ext uri="{FF2B5EF4-FFF2-40B4-BE49-F238E27FC236}">
                <a16:creationId xmlns:a16="http://schemas.microsoft.com/office/drawing/2014/main" id="{C51DECAA-9A6D-49C8-AE8B-9A7E4FAA1556}"/>
              </a:ext>
            </a:extLst>
          </p:cNvPr>
          <p:cNvPicPr>
            <a:picLocks noChangeAspect="1"/>
          </p:cNvPicPr>
          <p:nvPr/>
        </p:nvPicPr>
        <p:blipFill>
          <a:blip r:embed="rId7"/>
          <a:stretch>
            <a:fillRect/>
          </a:stretch>
        </p:blipFill>
        <p:spPr>
          <a:xfrm>
            <a:off x="208508" y="589013"/>
            <a:ext cx="5444444" cy="4554487"/>
          </a:xfrm>
          <a:prstGeom prst="rect">
            <a:avLst/>
          </a:prstGeom>
        </p:spPr>
      </p:pic>
    </p:spTree>
    <p:extLst>
      <p:ext uri="{BB962C8B-B14F-4D97-AF65-F5344CB8AC3E}">
        <p14:creationId xmlns:p14="http://schemas.microsoft.com/office/powerpoint/2010/main" val="2275015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E8C3F4-12CD-49E1-BA99-AB7A6343CB1E}"/>
              </a:ext>
            </a:extLst>
          </p:cNvPr>
          <p:cNvSpPr>
            <a:spLocks noGrp="1"/>
          </p:cNvSpPr>
          <p:nvPr>
            <p:ph type="sldNum" sz="quarter" idx="12"/>
          </p:nvPr>
        </p:nvSpPr>
        <p:spPr/>
        <p:txBody>
          <a:bodyPr/>
          <a:lstStyle/>
          <a:p>
            <a:fld id="{6D22F896-40B5-4ADD-8801-0D06FADFA095}" type="slidenum">
              <a:rPr lang="en-US" smtClean="0"/>
              <a:t>8</a:t>
            </a:fld>
            <a:endParaRPr lang="en-US" dirty="0"/>
          </a:p>
        </p:txBody>
      </p:sp>
      <p:sp>
        <p:nvSpPr>
          <p:cNvPr id="3" name="TextBox 2">
            <a:extLst>
              <a:ext uri="{FF2B5EF4-FFF2-40B4-BE49-F238E27FC236}">
                <a16:creationId xmlns:a16="http://schemas.microsoft.com/office/drawing/2014/main" id="{C6970198-32F8-4BF7-861E-A41E4B443186}"/>
              </a:ext>
            </a:extLst>
          </p:cNvPr>
          <p:cNvSpPr txBox="1"/>
          <p:nvPr/>
        </p:nvSpPr>
        <p:spPr>
          <a:xfrm>
            <a:off x="0" y="70913"/>
            <a:ext cx="12191999" cy="584775"/>
          </a:xfrm>
          <a:prstGeom prst="rect">
            <a:avLst/>
          </a:prstGeom>
          <a:solidFill>
            <a:schemeClr val="bg1"/>
          </a:solidFill>
        </p:spPr>
        <p:txBody>
          <a:bodyPr wrap="square" rtlCol="0">
            <a:spAutoFit/>
          </a:bodyPr>
          <a:lstStyle/>
          <a:p>
            <a:pPr algn="ctr"/>
            <a:r>
              <a:rPr lang="ru-RU" sz="3200" dirty="0">
                <a:solidFill>
                  <a:srgbClr val="C00000"/>
                </a:solidFill>
              </a:rPr>
              <a:t>Точка максимального эффекта</a:t>
            </a:r>
            <a:endParaRPr lang="en-US" sz="3200" dirty="0">
              <a:solidFill>
                <a:srgbClr val="C00000"/>
              </a:solidFill>
            </a:endParaRPr>
          </a:p>
        </p:txBody>
      </p:sp>
      <p:sp>
        <p:nvSpPr>
          <p:cNvPr id="4" name="Rectangle 3">
            <a:extLst>
              <a:ext uri="{FF2B5EF4-FFF2-40B4-BE49-F238E27FC236}">
                <a16:creationId xmlns:a16="http://schemas.microsoft.com/office/drawing/2014/main" id="{190FDD23-7758-4AA5-B505-AA7CF640E34B}"/>
              </a:ext>
            </a:extLst>
          </p:cNvPr>
          <p:cNvSpPr/>
          <p:nvPr/>
        </p:nvSpPr>
        <p:spPr>
          <a:xfrm>
            <a:off x="335280" y="655688"/>
            <a:ext cx="11521440" cy="584775"/>
          </a:xfrm>
          <a:prstGeom prst="rect">
            <a:avLst/>
          </a:prstGeom>
          <a:solidFill>
            <a:srgbClr val="3F51B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5">
            <a:extLst>
              <a:ext uri="{FF2B5EF4-FFF2-40B4-BE49-F238E27FC236}">
                <a16:creationId xmlns:a16="http://schemas.microsoft.com/office/drawing/2014/main" id="{16209240-06AC-4599-B413-78358A2413A1}"/>
              </a:ext>
            </a:extLst>
          </p:cNvPr>
          <p:cNvPicPr>
            <a:picLocks noChangeAspect="1"/>
          </p:cNvPicPr>
          <p:nvPr/>
        </p:nvPicPr>
        <p:blipFill>
          <a:blip r:embed="rId3"/>
          <a:stretch>
            <a:fillRect/>
          </a:stretch>
        </p:blipFill>
        <p:spPr>
          <a:xfrm>
            <a:off x="616267" y="719475"/>
            <a:ext cx="2409825" cy="457200"/>
          </a:xfrm>
          <a:prstGeom prst="rect">
            <a:avLst/>
          </a:prstGeom>
        </p:spPr>
      </p:pic>
      <p:pic>
        <p:nvPicPr>
          <p:cNvPr id="8" name="Picture 7">
            <a:extLst>
              <a:ext uri="{FF2B5EF4-FFF2-40B4-BE49-F238E27FC236}">
                <a16:creationId xmlns:a16="http://schemas.microsoft.com/office/drawing/2014/main" id="{B92C72CB-0BD8-4C3C-B234-1DFDEE535ED6}"/>
              </a:ext>
            </a:extLst>
          </p:cNvPr>
          <p:cNvPicPr>
            <a:picLocks noChangeAspect="1"/>
          </p:cNvPicPr>
          <p:nvPr/>
        </p:nvPicPr>
        <p:blipFill>
          <a:blip r:embed="rId4"/>
          <a:stretch>
            <a:fillRect/>
          </a:stretch>
        </p:blipFill>
        <p:spPr>
          <a:xfrm>
            <a:off x="335281" y="1619296"/>
            <a:ext cx="5615940" cy="3430853"/>
          </a:xfrm>
          <a:prstGeom prst="rect">
            <a:avLst/>
          </a:prstGeom>
        </p:spPr>
      </p:pic>
      <p:pic>
        <p:nvPicPr>
          <p:cNvPr id="10" name="Picture 9">
            <a:extLst>
              <a:ext uri="{FF2B5EF4-FFF2-40B4-BE49-F238E27FC236}">
                <a16:creationId xmlns:a16="http://schemas.microsoft.com/office/drawing/2014/main" id="{A63E4C99-232D-4EC4-A04C-0C47BDE63E1C}"/>
              </a:ext>
            </a:extLst>
          </p:cNvPr>
          <p:cNvPicPr>
            <a:picLocks noChangeAspect="1"/>
          </p:cNvPicPr>
          <p:nvPr/>
        </p:nvPicPr>
        <p:blipFill>
          <a:blip r:embed="rId5"/>
          <a:stretch>
            <a:fillRect/>
          </a:stretch>
        </p:blipFill>
        <p:spPr>
          <a:xfrm>
            <a:off x="6403445" y="1386472"/>
            <a:ext cx="4827361" cy="4815840"/>
          </a:xfrm>
          <a:prstGeom prst="rect">
            <a:avLst/>
          </a:prstGeom>
        </p:spPr>
      </p:pic>
      <p:sp>
        <p:nvSpPr>
          <p:cNvPr id="11" name="TextBox 10">
            <a:extLst>
              <a:ext uri="{FF2B5EF4-FFF2-40B4-BE49-F238E27FC236}">
                <a16:creationId xmlns:a16="http://schemas.microsoft.com/office/drawing/2014/main" id="{CF9888FD-3ED5-4E4D-9CB4-3DDD6FFAA1F1}"/>
              </a:ext>
            </a:extLst>
          </p:cNvPr>
          <p:cNvSpPr txBox="1"/>
          <p:nvPr/>
        </p:nvSpPr>
        <p:spPr>
          <a:xfrm>
            <a:off x="201863" y="5080852"/>
            <a:ext cx="5780787" cy="830997"/>
          </a:xfrm>
          <a:prstGeom prst="rect">
            <a:avLst/>
          </a:prstGeom>
          <a:noFill/>
        </p:spPr>
        <p:txBody>
          <a:bodyPr wrap="square">
            <a:spAutoFit/>
          </a:bodyPr>
          <a:lstStyle/>
          <a:p>
            <a:r>
              <a:rPr lang="ru-RU" sz="1600" dirty="0">
                <a:effectLst/>
                <a:latin typeface="Times New Roman" panose="02020603050405020304" pitchFamily="18" charset="0"/>
                <a:ea typeface="Times New Roman" panose="02020603050405020304" pitchFamily="18" charset="0"/>
              </a:rPr>
              <a:t>Траектория космического тела (КТ) и возможное положение эффективного точечного источника</a:t>
            </a:r>
            <a:r>
              <a:rPr lang="ru-RU" sz="1600" dirty="0">
                <a:latin typeface="Times New Roman" panose="02020603050405020304" pitchFamily="18" charset="0"/>
                <a:ea typeface="Times New Roman" panose="02020603050405020304" pitchFamily="18" charset="0"/>
              </a:rPr>
              <a:t>.</a:t>
            </a:r>
          </a:p>
          <a:p>
            <a:r>
              <a:rPr lang="ru-RU" sz="1600" dirty="0">
                <a:latin typeface="Times New Roman" panose="02020603050405020304" pitchFamily="18" charset="0"/>
              </a:rPr>
              <a:t>Схема и карта на странице сайта калькулятора </a:t>
            </a:r>
            <a:r>
              <a:rPr lang="en-US" sz="1600" dirty="0">
                <a:latin typeface="Times New Roman" panose="02020603050405020304" pitchFamily="18" charset="0"/>
              </a:rPr>
              <a:t>Impact Effects</a:t>
            </a:r>
            <a:endParaRPr lang="ru-RU" sz="1600" dirty="0"/>
          </a:p>
        </p:txBody>
      </p:sp>
      <p:sp>
        <p:nvSpPr>
          <p:cNvPr id="9" name="Заголовок 1">
            <a:extLst>
              <a:ext uri="{FF2B5EF4-FFF2-40B4-BE49-F238E27FC236}">
                <a16:creationId xmlns:a16="http://schemas.microsoft.com/office/drawing/2014/main" id="{294DE499-E72F-4C19-8F56-B93DE95CB26D}"/>
              </a:ext>
            </a:extLst>
          </p:cNvPr>
          <p:cNvSpPr txBox="1">
            <a:spLocks/>
          </p:cNvSpPr>
          <p:nvPr/>
        </p:nvSpPr>
        <p:spPr>
          <a:xfrm>
            <a:off x="870218" y="6053035"/>
            <a:ext cx="4311747" cy="298890"/>
          </a:xfrm>
          <a:prstGeom prst="rect">
            <a:avLst/>
          </a:prstGeom>
          <a:solidFill>
            <a:schemeClr val="bg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0070C0"/>
                </a:solidFill>
                <a:latin typeface="+mn-lt"/>
              </a:rPr>
              <a:t>http://AsteroidHazard.pro</a:t>
            </a:r>
          </a:p>
        </p:txBody>
      </p:sp>
    </p:spTree>
    <p:extLst>
      <p:ext uri="{BB962C8B-B14F-4D97-AF65-F5344CB8AC3E}">
        <p14:creationId xmlns:p14="http://schemas.microsoft.com/office/powerpoint/2010/main" val="148247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39480B-FF39-4354-94B5-51F51C560F44}"/>
              </a:ext>
            </a:extLst>
          </p:cNvPr>
          <p:cNvSpPr>
            <a:spLocks noGrp="1"/>
          </p:cNvSpPr>
          <p:nvPr>
            <p:ph type="sldNum" sz="quarter" idx="12"/>
          </p:nvPr>
        </p:nvSpPr>
        <p:spPr/>
        <p:txBody>
          <a:bodyPr/>
          <a:lstStyle/>
          <a:p>
            <a:fld id="{6D22F896-40B5-4ADD-8801-0D06FADFA095}" type="slidenum">
              <a:rPr lang="en-US" smtClean="0"/>
              <a:t>9</a:t>
            </a:fld>
            <a:endParaRPr lang="en-US" dirty="0"/>
          </a:p>
        </p:txBody>
      </p:sp>
      <p:pic>
        <p:nvPicPr>
          <p:cNvPr id="3" name="Picture 2">
            <a:extLst>
              <a:ext uri="{FF2B5EF4-FFF2-40B4-BE49-F238E27FC236}">
                <a16:creationId xmlns:a16="http://schemas.microsoft.com/office/drawing/2014/main" id="{1136A80A-BA45-4E91-BBB9-C43CF221FE4C}"/>
              </a:ext>
            </a:extLst>
          </p:cNvPr>
          <p:cNvPicPr>
            <a:picLocks noChangeAspect="1"/>
          </p:cNvPicPr>
          <p:nvPr/>
        </p:nvPicPr>
        <p:blipFill rotWithShape="1">
          <a:blip r:embed="rId3"/>
          <a:srcRect t="13016"/>
          <a:stretch/>
        </p:blipFill>
        <p:spPr>
          <a:xfrm>
            <a:off x="4225649" y="53439"/>
            <a:ext cx="7560000" cy="3374984"/>
          </a:xfrm>
          <a:prstGeom prst="rect">
            <a:avLst/>
          </a:prstGeom>
        </p:spPr>
      </p:pic>
      <p:pic>
        <p:nvPicPr>
          <p:cNvPr id="6" name="Picture 5">
            <a:extLst>
              <a:ext uri="{FF2B5EF4-FFF2-40B4-BE49-F238E27FC236}">
                <a16:creationId xmlns:a16="http://schemas.microsoft.com/office/drawing/2014/main" id="{6818607F-93A1-4594-9739-BBBE636BC3D1}"/>
              </a:ext>
            </a:extLst>
          </p:cNvPr>
          <p:cNvPicPr>
            <a:picLocks noChangeAspect="1"/>
          </p:cNvPicPr>
          <p:nvPr/>
        </p:nvPicPr>
        <p:blipFill rotWithShape="1">
          <a:blip r:embed="rId4"/>
          <a:srcRect t="11168"/>
          <a:stretch/>
        </p:blipFill>
        <p:spPr>
          <a:xfrm>
            <a:off x="4225649" y="3483015"/>
            <a:ext cx="7560000" cy="3374985"/>
          </a:xfrm>
          <a:prstGeom prst="rect">
            <a:avLst/>
          </a:prstGeom>
        </p:spPr>
      </p:pic>
      <p:sp>
        <p:nvSpPr>
          <p:cNvPr id="8" name="TextBox 7">
            <a:extLst>
              <a:ext uri="{FF2B5EF4-FFF2-40B4-BE49-F238E27FC236}">
                <a16:creationId xmlns:a16="http://schemas.microsoft.com/office/drawing/2014/main" id="{98E950F0-546B-4D01-8C16-CF94896D2309}"/>
              </a:ext>
            </a:extLst>
          </p:cNvPr>
          <p:cNvSpPr txBox="1"/>
          <p:nvPr/>
        </p:nvSpPr>
        <p:spPr>
          <a:xfrm>
            <a:off x="122363" y="211854"/>
            <a:ext cx="3754312" cy="1077218"/>
          </a:xfrm>
          <a:prstGeom prst="rect">
            <a:avLst/>
          </a:prstGeom>
          <a:noFill/>
        </p:spPr>
        <p:txBody>
          <a:bodyPr wrap="square" rtlCol="0">
            <a:spAutoFit/>
          </a:bodyPr>
          <a:lstStyle/>
          <a:p>
            <a:r>
              <a:rPr lang="ru-RU" sz="3200" dirty="0">
                <a:solidFill>
                  <a:srgbClr val="C00000"/>
                </a:solidFill>
              </a:rPr>
              <a:t>Сравнение результатов</a:t>
            </a:r>
            <a:endParaRPr lang="en-US" sz="3200" dirty="0">
              <a:solidFill>
                <a:srgbClr val="C00000"/>
              </a:solidFill>
            </a:endParaRPr>
          </a:p>
        </p:txBody>
      </p:sp>
      <p:sp>
        <p:nvSpPr>
          <p:cNvPr id="9" name="TextBox 8">
            <a:extLst>
              <a:ext uri="{FF2B5EF4-FFF2-40B4-BE49-F238E27FC236}">
                <a16:creationId xmlns:a16="http://schemas.microsoft.com/office/drawing/2014/main" id="{7C1BC382-FE27-4D4F-B2A0-8A96B5E39EDB}"/>
              </a:ext>
            </a:extLst>
          </p:cNvPr>
          <p:cNvSpPr txBox="1"/>
          <p:nvPr/>
        </p:nvSpPr>
        <p:spPr>
          <a:xfrm>
            <a:off x="2654572" y="2926783"/>
            <a:ext cx="1816587" cy="954107"/>
          </a:xfrm>
          <a:prstGeom prst="rect">
            <a:avLst/>
          </a:prstGeom>
          <a:noFill/>
        </p:spPr>
        <p:txBody>
          <a:bodyPr wrap="none" rtlCol="0">
            <a:spAutoFit/>
          </a:bodyPr>
          <a:lstStyle/>
          <a:p>
            <a:pPr algn="r"/>
            <a:r>
              <a:rPr lang="en-US" sz="1400" dirty="0" err="1"/>
              <a:t>Scalings</a:t>
            </a:r>
            <a:r>
              <a:rPr lang="en-US" sz="1400" dirty="0"/>
              <a:t>-solid</a:t>
            </a:r>
          </a:p>
          <a:p>
            <a:pPr algn="r"/>
            <a:endParaRPr lang="en-US" sz="1400" dirty="0"/>
          </a:p>
          <a:p>
            <a:pPr algn="r"/>
            <a:r>
              <a:rPr lang="en-US" sz="1400" dirty="0"/>
              <a:t>Numerical modeling </a:t>
            </a:r>
          </a:p>
          <a:p>
            <a:pPr algn="r"/>
            <a:r>
              <a:rPr lang="en-US" sz="1400" dirty="0"/>
              <a:t>data - dashed</a:t>
            </a:r>
            <a:endParaRPr lang="ru-RU" sz="1400" dirty="0"/>
          </a:p>
        </p:txBody>
      </p:sp>
      <p:sp>
        <p:nvSpPr>
          <p:cNvPr id="10" name="TextBox 9">
            <a:extLst>
              <a:ext uri="{FF2B5EF4-FFF2-40B4-BE49-F238E27FC236}">
                <a16:creationId xmlns:a16="http://schemas.microsoft.com/office/drawing/2014/main" id="{6BD285E5-0765-49F0-BC8B-D4CE62E1A98F}"/>
              </a:ext>
            </a:extLst>
          </p:cNvPr>
          <p:cNvSpPr txBox="1"/>
          <p:nvPr/>
        </p:nvSpPr>
        <p:spPr>
          <a:xfrm>
            <a:off x="122363" y="2512299"/>
            <a:ext cx="2255746" cy="1692771"/>
          </a:xfrm>
          <a:prstGeom prst="rect">
            <a:avLst/>
          </a:prstGeom>
          <a:noFill/>
        </p:spPr>
        <p:txBody>
          <a:bodyPr wrap="none" rtlCol="0">
            <a:spAutoFit/>
          </a:bodyPr>
          <a:lstStyle/>
          <a:p>
            <a:r>
              <a:rPr lang="en-US" sz="3200" dirty="0"/>
              <a:t>D-50-30-15</a:t>
            </a:r>
          </a:p>
          <a:p>
            <a:r>
              <a:rPr lang="el-GR" dirty="0"/>
              <a:t>ρ </a:t>
            </a:r>
            <a:r>
              <a:rPr lang="en-US" dirty="0"/>
              <a:t>: 3320</a:t>
            </a:r>
            <a:r>
              <a:rPr lang="ru-RU" dirty="0"/>
              <a:t> кг</a:t>
            </a:r>
            <a:r>
              <a:rPr lang="en-US" dirty="0"/>
              <a:t>/</a:t>
            </a:r>
            <a:r>
              <a:rPr lang="ru-RU" dirty="0"/>
              <a:t>м</a:t>
            </a:r>
            <a:r>
              <a:rPr lang="en-US" baseline="30000" dirty="0"/>
              <a:t>3</a:t>
            </a:r>
            <a:endParaRPr lang="en-US" dirty="0"/>
          </a:p>
          <a:p>
            <a:r>
              <a:rPr lang="en-US" dirty="0"/>
              <a:t>D: 50 </a:t>
            </a:r>
            <a:r>
              <a:rPr lang="ru-RU" dirty="0"/>
              <a:t>м</a:t>
            </a:r>
            <a:endParaRPr lang="en-US" dirty="0"/>
          </a:p>
          <a:p>
            <a:r>
              <a:rPr lang="en-US" dirty="0"/>
              <a:t>a: 30°</a:t>
            </a:r>
          </a:p>
          <a:p>
            <a:r>
              <a:rPr lang="en-US" dirty="0"/>
              <a:t>V: 15 </a:t>
            </a:r>
            <a:r>
              <a:rPr lang="ru-RU" dirty="0"/>
              <a:t>км</a:t>
            </a:r>
            <a:r>
              <a:rPr lang="en-US" dirty="0"/>
              <a:t>/</a:t>
            </a:r>
            <a:r>
              <a:rPr lang="ru-RU" dirty="0"/>
              <a:t>с</a:t>
            </a:r>
            <a:endParaRPr lang="en-US" baseline="30000" dirty="0"/>
          </a:p>
        </p:txBody>
      </p:sp>
      <p:sp>
        <p:nvSpPr>
          <p:cNvPr id="11" name="TextBox 10">
            <a:extLst>
              <a:ext uri="{FF2B5EF4-FFF2-40B4-BE49-F238E27FC236}">
                <a16:creationId xmlns:a16="http://schemas.microsoft.com/office/drawing/2014/main" id="{1C604E09-DE8C-46E1-8C1C-0282E090086E}"/>
              </a:ext>
            </a:extLst>
          </p:cNvPr>
          <p:cNvSpPr txBox="1"/>
          <p:nvPr/>
        </p:nvSpPr>
        <p:spPr>
          <a:xfrm>
            <a:off x="2265707" y="4861836"/>
            <a:ext cx="1839350" cy="369332"/>
          </a:xfrm>
          <a:prstGeom prst="rect">
            <a:avLst/>
          </a:prstGeom>
          <a:noFill/>
        </p:spPr>
        <p:txBody>
          <a:bodyPr wrap="none" rtlCol="0">
            <a:spAutoFit/>
          </a:bodyPr>
          <a:lstStyle/>
          <a:p>
            <a:r>
              <a:rPr lang="en-US" dirty="0"/>
              <a:t>Collins et al. 2017</a:t>
            </a:r>
          </a:p>
        </p:txBody>
      </p:sp>
      <p:sp>
        <p:nvSpPr>
          <p:cNvPr id="12" name="TextBox 11">
            <a:extLst>
              <a:ext uri="{FF2B5EF4-FFF2-40B4-BE49-F238E27FC236}">
                <a16:creationId xmlns:a16="http://schemas.microsoft.com/office/drawing/2014/main" id="{4A1594E7-025F-4E53-9391-78914FC85A83}"/>
              </a:ext>
            </a:extLst>
          </p:cNvPr>
          <p:cNvSpPr txBox="1"/>
          <p:nvPr/>
        </p:nvSpPr>
        <p:spPr>
          <a:xfrm>
            <a:off x="1179802" y="1289072"/>
            <a:ext cx="3045847" cy="923330"/>
          </a:xfrm>
          <a:prstGeom prst="rect">
            <a:avLst/>
          </a:prstGeom>
          <a:noFill/>
        </p:spPr>
        <p:txBody>
          <a:bodyPr wrap="square" rtlCol="0">
            <a:spAutoFit/>
          </a:bodyPr>
          <a:lstStyle/>
          <a:p>
            <a:pPr algn="ctr"/>
            <a:r>
              <a:rPr lang="ru-RU" dirty="0"/>
              <a:t>Оценка калькулятора </a:t>
            </a:r>
            <a:r>
              <a:rPr lang="en-US" dirty="0"/>
              <a:t>Impact Effects</a:t>
            </a:r>
          </a:p>
          <a:p>
            <a:pPr algn="ctr"/>
            <a:r>
              <a:rPr lang="en-US" u="sng" dirty="0">
                <a:solidFill>
                  <a:srgbClr val="0070C0"/>
                </a:solidFill>
              </a:rPr>
              <a:t>http://AsteroidHazard.pro</a:t>
            </a:r>
          </a:p>
        </p:txBody>
      </p:sp>
      <p:pic>
        <p:nvPicPr>
          <p:cNvPr id="14" name="Picture 13">
            <a:extLst>
              <a:ext uri="{FF2B5EF4-FFF2-40B4-BE49-F238E27FC236}">
                <a16:creationId xmlns:a16="http://schemas.microsoft.com/office/drawing/2014/main" id="{619D5347-E1AC-42BE-812C-40A1826D4DD9}"/>
              </a:ext>
            </a:extLst>
          </p:cNvPr>
          <p:cNvPicPr>
            <a:picLocks noChangeAspect="1"/>
          </p:cNvPicPr>
          <p:nvPr/>
        </p:nvPicPr>
        <p:blipFill>
          <a:blip r:embed="rId5"/>
          <a:stretch>
            <a:fillRect/>
          </a:stretch>
        </p:blipFill>
        <p:spPr>
          <a:xfrm>
            <a:off x="505019" y="5285760"/>
            <a:ext cx="3746179" cy="670677"/>
          </a:xfrm>
          <a:prstGeom prst="rect">
            <a:avLst/>
          </a:prstGeom>
        </p:spPr>
      </p:pic>
      <p:pic>
        <p:nvPicPr>
          <p:cNvPr id="16" name="Picture 15">
            <a:extLst>
              <a:ext uri="{FF2B5EF4-FFF2-40B4-BE49-F238E27FC236}">
                <a16:creationId xmlns:a16="http://schemas.microsoft.com/office/drawing/2014/main" id="{67C36176-5227-4EE3-A53E-E48653087B15}"/>
              </a:ext>
            </a:extLst>
          </p:cNvPr>
          <p:cNvPicPr>
            <a:picLocks noChangeAspect="1"/>
          </p:cNvPicPr>
          <p:nvPr/>
        </p:nvPicPr>
        <p:blipFill>
          <a:blip r:embed="rId6"/>
          <a:stretch>
            <a:fillRect/>
          </a:stretch>
        </p:blipFill>
        <p:spPr>
          <a:xfrm>
            <a:off x="17745" y="5989565"/>
            <a:ext cx="4251198" cy="312202"/>
          </a:xfrm>
          <a:prstGeom prst="rect">
            <a:avLst/>
          </a:prstGeom>
        </p:spPr>
      </p:pic>
    </p:spTree>
    <p:extLst>
      <p:ext uri="{BB962C8B-B14F-4D97-AF65-F5344CB8AC3E}">
        <p14:creationId xmlns:p14="http://schemas.microsoft.com/office/powerpoint/2010/main" val="650308166"/>
      </p:ext>
    </p:extLst>
  </p:cSld>
  <p:clrMapOvr>
    <a:masterClrMapping/>
  </p:clrMapOvr>
</p:sld>
</file>

<file path=ppt/theme/theme1.xml><?xml version="1.0" encoding="utf-8"?>
<a:theme xmlns:a="http://schemas.openxmlformats.org/drawingml/2006/main" name="Office Theme">
  <a:themeElements>
    <a:clrScheme name="Custom 28">
      <a:dk1>
        <a:srgbClr val="000000"/>
      </a:dk1>
      <a:lt1>
        <a:srgbClr val="FFFFFF"/>
      </a:lt1>
      <a:dk2>
        <a:srgbClr val="44546A"/>
      </a:dk2>
      <a:lt2>
        <a:srgbClr val="D9D9D9"/>
      </a:lt2>
      <a:accent1>
        <a:srgbClr val="FFC000"/>
      </a:accent1>
      <a:accent2>
        <a:srgbClr val="C00000"/>
      </a:accent2>
      <a:accent3>
        <a:srgbClr val="8A0000"/>
      </a:accent3>
      <a:accent4>
        <a:srgbClr val="462340"/>
      </a:accent4>
      <a:accent5>
        <a:srgbClr val="4A7260"/>
      </a:accent5>
      <a:accent6>
        <a:srgbClr val="70AD47"/>
      </a:accent6>
      <a:hlink>
        <a:srgbClr val="0070C0"/>
      </a:hlink>
      <a:folHlink>
        <a:srgbClr val="954F72"/>
      </a:folHlink>
    </a:clrScheme>
    <a:fontScheme name="Custom 38">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580736_Creative red presentation_AAS_v4" id="{92D194E9-A401-43C6-BDAC-5124B887A5F9}" vid="{B9DD00D5-6552-49FD-AE3B-0CB170472141}"/>
    </a:ext>
  </a:extLst>
</a:theme>
</file>

<file path=ppt/theme/theme2.xml><?xml version="1.0" encoding="utf-8"?>
<a:theme xmlns:a="http://schemas.openxmlformats.org/drawingml/2006/main" name="1_Office Theme">
  <a:themeElements>
    <a:clrScheme name="Custom 28">
      <a:dk1>
        <a:srgbClr val="000000"/>
      </a:dk1>
      <a:lt1>
        <a:srgbClr val="FFFFFF"/>
      </a:lt1>
      <a:dk2>
        <a:srgbClr val="44546A"/>
      </a:dk2>
      <a:lt2>
        <a:srgbClr val="D9D9D9"/>
      </a:lt2>
      <a:accent1>
        <a:srgbClr val="FFC000"/>
      </a:accent1>
      <a:accent2>
        <a:srgbClr val="C00000"/>
      </a:accent2>
      <a:accent3>
        <a:srgbClr val="8A0000"/>
      </a:accent3>
      <a:accent4>
        <a:srgbClr val="462340"/>
      </a:accent4>
      <a:accent5>
        <a:srgbClr val="4A7260"/>
      </a:accent5>
      <a:accent6>
        <a:srgbClr val="70AD47"/>
      </a:accent6>
      <a:hlink>
        <a:srgbClr val="0070C0"/>
      </a:hlink>
      <a:folHlink>
        <a:srgbClr val="954F72"/>
      </a:folHlink>
    </a:clrScheme>
    <a:fontScheme name="Custom 38">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580736_Creative red presentation_AAS_v4" id="{92D194E9-A401-43C6-BDAC-5124B887A5F9}" vid="{B9DD00D5-6552-49FD-AE3B-0CB1704721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8F95F1-64A1-4047-9BA0-D956C2834297}">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5466AFDE-A9D6-4DD8-B471-43BFA03A3F3E}">
  <ds:schemaRefs>
    <ds:schemaRef ds:uri="http://schemas.microsoft.com/sharepoint/v3/contenttype/forms"/>
  </ds:schemaRefs>
</ds:datastoreItem>
</file>

<file path=customXml/itemProps3.xml><?xml version="1.0" encoding="utf-8"?>
<ds:datastoreItem xmlns:ds="http://schemas.openxmlformats.org/officeDocument/2006/customXml" ds:itemID="{0AAA3571-52B9-4794-9A69-E71F204CB9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TM04033927[[fn=Main Event]]</Template>
  <TotalTime>3730</TotalTime>
  <Words>6993</Words>
  <Application>Microsoft Office PowerPoint</Application>
  <PresentationFormat>Widescreen</PresentationFormat>
  <Paragraphs>827</Paragraphs>
  <Slides>51</Slides>
  <Notes>47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51</vt:i4>
      </vt:variant>
    </vt:vector>
  </HeadingPairs>
  <TitlesOfParts>
    <vt:vector size="61" baseType="lpstr">
      <vt:lpstr>Arial</vt:lpstr>
      <vt:lpstr>Calibri</vt:lpstr>
      <vt:lpstr>Calibri Light</vt:lpstr>
      <vt:lpstr>Cambria Math</vt:lpstr>
      <vt:lpstr>Century Gothic</vt:lpstr>
      <vt:lpstr>Roboto</vt:lpstr>
      <vt:lpstr>Times New Roman</vt:lpstr>
      <vt:lpstr>Wingdings</vt:lpstr>
      <vt:lpstr>Office Theme</vt:lpstr>
      <vt:lpstr>1_Office Theme</vt:lpstr>
      <vt:lpstr>Оценка последствий столкновений астероидов и комет с Землёй</vt:lpstr>
      <vt:lpstr>PowerPoint Presentation</vt:lpstr>
      <vt:lpstr>Мотивация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Уровни избыточного давления</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Dmitry Glazachev</dc:creator>
  <cp:lastModifiedBy>Dmitry Glazachev</cp:lastModifiedBy>
  <cp:revision>170</cp:revision>
  <dcterms:created xsi:type="dcterms:W3CDTF">2020-12-21T09:59:42Z</dcterms:created>
  <dcterms:modified xsi:type="dcterms:W3CDTF">2022-06-22T05:30:06Z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