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0"/>
    <p:restoredTop sz="94676"/>
  </p:normalViewPr>
  <p:slideViewPr>
    <p:cSldViewPr snapToGrid="0" snapToObjects="1">
      <p:cViewPr varScale="1">
        <p:scale>
          <a:sx n="77" d="100"/>
          <a:sy n="77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C6C75-4C5E-C54A-A5EE-FCDDA0A63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738C5E-9B74-8A48-A035-60D50961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35023-04CD-024A-8F0C-FF5FB4D2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71C8B-F4AD-9442-9547-06EDD8D4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7C25F-BBB8-7E4F-978F-6994C9AB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22364-11B8-9F4A-8211-F364E2DC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2261E-2F24-EC4F-9AC3-F70C8A2D8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D337D-097F-A54C-B771-43D9AFEFA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FA4D2-24DF-F44C-A809-ECCFCE72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E9426-5128-564C-A7CD-13D11DA71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DC5DC8C-E757-9549-9052-7C97CE361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F3269C-11E6-ED41-BE56-CB2732CCD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1180B-EC0D-4946-821B-EBE3AB22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3ED7D-07C1-7A42-A21A-3FEC7365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A4B9B-EAA0-7340-97D3-7D212500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2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22EDF-262E-3349-A1CA-34082167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69843-4026-1047-A7F3-B4F9CCE41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C3D2C-B700-4B43-A794-AA873AF6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B7417-0EE7-584E-9ECD-DA2FC4C8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74868-C5D5-2841-BF2E-DD7917ED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5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7B13C-8460-C94E-9400-4748DD13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DA8B0-23FC-1146-867C-0A4ECBAA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24592F-1751-0041-897A-70063FE9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32CCBE-227C-D045-A70B-9D7B893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91A36-BC76-754D-8652-C481462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8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AD102-E577-8A45-A368-CC6CC332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D1C55-CFCC-C543-99C4-377E8AE66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824EB4-7A23-C24B-AAB3-21522931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5D2FF9-3677-074F-940A-2515D8AD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297AC7-5DDC-6F40-9F61-76FBE994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C321A-2367-4249-980A-04E95B21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3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176D6-1A30-FC45-AB27-188EBE92C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26A118-B329-D34A-A86E-FCD1448FC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DF5C3-0BE2-6E4B-9C1F-3C1F349BA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2E519D-2442-304A-A1AE-DAA3AFA48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384B54-E2E6-C047-9540-EB477143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798842-FE85-C647-B57B-B99200BE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CE89DC-7448-A84A-9932-D19858CD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FEE097-9CED-8E47-B2A7-942FAC8D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3726C-BB21-1044-8FE0-DFC3A30E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541161-16F6-1B4A-B709-0447AB039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DDC57-D1FB-DB4F-B199-10EF4F26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4FF7F8-CA82-D54B-B23D-610F434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9924F3-DE9C-1A4A-9A46-21549646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042F92-5B8D-9645-84C6-F0123ABD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C596F7-1511-F441-9E95-535A6909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1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AA293-D159-C94B-AE91-D60F2F09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CE5081-B188-2C48-BEF2-FC3F56CA4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1AF77B-E0B5-4E40-8497-FBA4F02D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509C40-BF3B-C841-BF53-0FA57D7C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DD272-7F1C-3C41-9E28-2D19870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D2086-6D73-D043-A631-4806534B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A9AAA-02BD-EA46-9DDE-85B8EF82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1D5969-76CF-5243-B82E-815D7EEE7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D7793-562E-8445-87F7-547742F0B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D1EDF3-3749-454D-A03A-11FE9B7B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32CD4D-5026-0C46-B451-FF772FC7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7845DD-2C96-E24E-8615-57E677E3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3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5B51B-CBF7-F64C-8E0E-06D7CA28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7C836-83FB-F242-8984-BC6E27663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6A531F-5EC5-2947-A9DF-8AFF3D769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08BC-07D0-D948-A83D-3BB7C5335D00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F143D-3579-754F-A245-E5DB3A1DD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D81FA-ABEB-6640-8338-AE9756AC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EAEDD-FDE9-9F45-A2FC-FE25ABD548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4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3070C-210D-0F4F-BC72-F29A129F9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2286"/>
            <a:ext cx="12353365" cy="2387600"/>
          </a:xfrm>
        </p:spPr>
        <p:txBody>
          <a:bodyPr>
            <a:no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угледобывающих предприятий в пылегазовое загрязнение среды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4D7CC8-BB2F-484E-880A-DAA899AF9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Адушкин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РАН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конференции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Триггерные эффекты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геосистемах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21-24 июня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B8C743-ECB9-BD4B-A68B-39EE5450A633}"/>
              </a:ext>
            </a:extLst>
          </p:cNvPr>
          <p:cNvSpPr txBox="1"/>
          <p:nvPr/>
        </p:nvSpPr>
        <p:spPr>
          <a:xfrm>
            <a:off x="4715435" y="842682"/>
            <a:ext cx="7261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науки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ДИНАМИКИ ГЕОСФЕР имени академика М.А. Садовского РАН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32FB66-27DA-124D-A2C7-15A4EC5C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1" y="675012"/>
            <a:ext cx="3619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73D338-864D-4D42-9EB2-1B1017F6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3296"/>
            <a:ext cx="10515600" cy="1841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и участие в конференции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D7624-9009-CD4E-8D2C-FB0A61F3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97" y="2734796"/>
            <a:ext cx="7275606" cy="3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B7E91-2E22-D544-AFB4-F760AC52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45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угледобывающих предприятий в пылегазовое загрязнение окружающей среды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8A2DF-00E4-BD4C-881B-19941D8C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24570"/>
            <a:ext cx="12191999" cy="597114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Энергопроизводство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 экономического развития</a:t>
            </a:r>
          </a:p>
          <a:p>
            <a:pPr marL="0" indent="0" algn="ctr">
              <a:buNone/>
            </a:pPr>
            <a:r>
              <a:rPr lang="ru-RU" sz="3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среднемирового </a:t>
            </a:r>
            <a:r>
              <a:rPr lang="ru-RU" sz="33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энергопроизводства</a:t>
            </a:r>
            <a:endParaRPr lang="ru-RU" sz="33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Невозобновляемые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уголь – 22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ГЭС, ПЭС (приливные)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нефть – 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		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ветер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природный газ – 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солнечная энергия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ядерная – 6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геотремальная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итого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итого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каменного угля огромны и превосходят запасы нефти и газа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ресурсы угля в России 5300 млрд. т., 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разведанных 200 млрд. т. (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12%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мировых)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разведанных 48.5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каменные угли, 51.5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бурые угли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энергопроизводства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невозобновляемых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сопровождается триггерными эффектами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потеплением климата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кислотными дождями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запыленностью и загазованностью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239767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52C5-C88E-EE4A-9045-E62649DC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948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добытого угля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045FD3-F2F6-F54B-84F8-F1C04FF5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69484"/>
            <a:ext cx="12191999" cy="58885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качеству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энергообразующие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коксующие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месту потребления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– 25-30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потребление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70-75%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внутреннего потребления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 – 44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нужды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13%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25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46161-47FB-C74E-8998-52A18FE9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761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угля в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D4158-CBCC-C84E-9DD0-922F24D7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5416"/>
            <a:ext cx="12192000" cy="59325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1860 – 1988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1989 – 1993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Реорганизация угольной промышленности</a:t>
            </a: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 более 90 шахт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1995 – 2019 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Кузбассе добыто 250 млн. т. (57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добычи)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202C35A-33F0-504A-8E73-401C756A8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373493"/>
              </p:ext>
            </p:extLst>
          </p:nvPr>
        </p:nvGraphicFramePr>
        <p:xfrm>
          <a:off x="412377" y="1321894"/>
          <a:ext cx="11367246" cy="92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409">
                  <a:extLst>
                    <a:ext uri="{9D8B030D-6E8A-4147-A177-3AD203B41FA5}">
                      <a16:colId xmlns:a16="http://schemas.microsoft.com/office/drawing/2014/main" val="3719134151"/>
                    </a:ext>
                  </a:extLst>
                </a:gridCol>
                <a:gridCol w="1647951">
                  <a:extLst>
                    <a:ext uri="{9D8B030D-6E8A-4147-A177-3AD203B41FA5}">
                      <a16:colId xmlns:a16="http://schemas.microsoft.com/office/drawing/2014/main" val="682439652"/>
                    </a:ext>
                  </a:extLst>
                </a:gridCol>
                <a:gridCol w="1647951">
                  <a:extLst>
                    <a:ext uri="{9D8B030D-6E8A-4147-A177-3AD203B41FA5}">
                      <a16:colId xmlns:a16="http://schemas.microsoft.com/office/drawing/2014/main" val="28946868"/>
                    </a:ext>
                  </a:extLst>
                </a:gridCol>
                <a:gridCol w="1647951">
                  <a:extLst>
                    <a:ext uri="{9D8B030D-6E8A-4147-A177-3AD203B41FA5}">
                      <a16:colId xmlns:a16="http://schemas.microsoft.com/office/drawing/2014/main" val="1613600267"/>
                    </a:ext>
                  </a:extLst>
                </a:gridCol>
                <a:gridCol w="1647951">
                  <a:extLst>
                    <a:ext uri="{9D8B030D-6E8A-4147-A177-3AD203B41FA5}">
                      <a16:colId xmlns:a16="http://schemas.microsoft.com/office/drawing/2014/main" val="1166138223"/>
                    </a:ext>
                  </a:extLst>
                </a:gridCol>
                <a:gridCol w="1647951">
                  <a:extLst>
                    <a:ext uri="{9D8B030D-6E8A-4147-A177-3AD203B41FA5}">
                      <a16:colId xmlns:a16="http://schemas.microsoft.com/office/drawing/2014/main" val="1662220152"/>
                    </a:ext>
                  </a:extLst>
                </a:gridCol>
                <a:gridCol w="1649082">
                  <a:extLst>
                    <a:ext uri="{9D8B030D-6E8A-4147-A177-3AD203B41FA5}">
                      <a16:colId xmlns:a16="http://schemas.microsoft.com/office/drawing/2014/main" val="3683452195"/>
                    </a:ext>
                  </a:extLst>
                </a:gridCol>
              </a:tblGrid>
              <a:tr h="321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1860 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1922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1940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1958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1970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1988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339200"/>
                  </a:ext>
                </a:extLst>
              </a:tr>
              <a:tr h="604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310 тыс. т.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13.3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35.6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140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493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718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772 млн. т.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3058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570FFFB-720C-364D-8D34-2F663524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0" y="1525834"/>
            <a:ext cx="189288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2CD798-0033-D049-8A2B-90975DBA1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71608"/>
              </p:ext>
            </p:extLst>
          </p:nvPr>
        </p:nvGraphicFramePr>
        <p:xfrm>
          <a:off x="63302" y="4276580"/>
          <a:ext cx="12065395" cy="16560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92067">
                  <a:extLst>
                    <a:ext uri="{9D8B030D-6E8A-4147-A177-3AD203B41FA5}">
                      <a16:colId xmlns:a16="http://schemas.microsoft.com/office/drawing/2014/main" val="3366711389"/>
                    </a:ext>
                  </a:extLst>
                </a:gridCol>
                <a:gridCol w="829656">
                  <a:extLst>
                    <a:ext uri="{9D8B030D-6E8A-4147-A177-3AD203B41FA5}">
                      <a16:colId xmlns:a16="http://schemas.microsoft.com/office/drawing/2014/main" val="3700198641"/>
                    </a:ext>
                  </a:extLst>
                </a:gridCol>
                <a:gridCol w="829656">
                  <a:extLst>
                    <a:ext uri="{9D8B030D-6E8A-4147-A177-3AD203B41FA5}">
                      <a16:colId xmlns:a16="http://schemas.microsoft.com/office/drawing/2014/main" val="4208012576"/>
                    </a:ext>
                  </a:extLst>
                </a:gridCol>
                <a:gridCol w="829656">
                  <a:extLst>
                    <a:ext uri="{9D8B030D-6E8A-4147-A177-3AD203B41FA5}">
                      <a16:colId xmlns:a16="http://schemas.microsoft.com/office/drawing/2014/main" val="1527434931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1432839689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3071748660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3181021197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3855341975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1356660485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3557095977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412671429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2210097274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3866615789"/>
                    </a:ext>
                  </a:extLst>
                </a:gridCol>
                <a:gridCol w="828436">
                  <a:extLst>
                    <a:ext uri="{9D8B030D-6E8A-4147-A177-3AD203B41FA5}">
                      <a16:colId xmlns:a16="http://schemas.microsoft.com/office/drawing/2014/main" val="4260032903"/>
                    </a:ext>
                  </a:extLst>
                </a:gridCol>
              </a:tblGrid>
              <a:tr h="200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1995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2000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015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5738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Добыча,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млн. т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262</a:t>
                      </a: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.8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258.4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299.8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323.4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336.7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354.6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352,1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358.2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386.9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411.2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441.9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441.4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854898"/>
                  </a:ext>
                </a:extLst>
              </a:tr>
              <a:tr h="627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Открытый способ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152.2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167.5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195.1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221.3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236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248.9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250,8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252.9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270.4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282.6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305.7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332.5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334.1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007925"/>
                  </a:ext>
                </a:extLst>
              </a:tr>
              <a:tr h="4140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Подземный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110.6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90.9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104.7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102.1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100.7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105.7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101,3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105.3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103.6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104.3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105.5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109.4</a:t>
                      </a:r>
                      <a:endParaRPr lang="ru-RU" sz="12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107.3</a:t>
                      </a:r>
                      <a:endParaRPr lang="ru-RU" sz="12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49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9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EE695-4233-5B4B-BBB4-88D07A5C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78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Угольная промышленность России</a:t>
            </a:r>
          </a:p>
        </p:txBody>
      </p:sp>
      <p:pic>
        <p:nvPicPr>
          <p:cNvPr id="4" name="Объект 3" descr="Рис-Адушкин-Соловьев.tif">
            <a:extLst>
              <a:ext uri="{FF2B5EF4-FFF2-40B4-BE49-F238E27FC236}">
                <a16:creationId xmlns:a16="http://schemas.microsoft.com/office/drawing/2014/main" id="{F311B0EE-11FB-A24A-9729-384006BFE4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3746" y="1356733"/>
            <a:ext cx="9650076" cy="4266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65ADB-B70B-6C4B-A923-848E338BD7BC}"/>
              </a:ext>
            </a:extLst>
          </p:cNvPr>
          <p:cNvSpPr txBox="1"/>
          <p:nvPr/>
        </p:nvSpPr>
        <p:spPr>
          <a:xfrm>
            <a:off x="872358" y="710402"/>
            <a:ext cx="10447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22 угольных бассейна и 129 отдельных месторождений,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 предприятий,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130 угольных разрезов, 57 шахт (80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 опасны по взрывам метана)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B53A0-AB3F-414D-97BD-76E74AB419B1}"/>
              </a:ext>
            </a:extLst>
          </p:cNvPr>
          <p:cNvSpPr txBox="1"/>
          <p:nvPr/>
        </p:nvSpPr>
        <p:spPr>
          <a:xfrm>
            <a:off x="421341" y="5710058"/>
            <a:ext cx="11349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угольных бассейнов Российской Федерации. </a:t>
            </a:r>
          </a:p>
          <a:p>
            <a:pPr algn="ctr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Донецкий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Подмосковный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Южно-Уральский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Мурманская область – Архипелаг Шпицберген;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Печорский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Горловский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Кузнецкий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Минусинский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Канско-Ачинский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Тунгусский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Иркутский (Черемховский)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месторождения Бурятии и Забайкалья;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Южно-Якутский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Зырянский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Ленский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Сахалинский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Нижне-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Зейский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Буреинский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Бикино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-Уссурийский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Раздольненский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бассейн;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место рождения севера Дальнего Востока (адаптировано из [Григорьев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Курошев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2019])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3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2A77-3674-2E4A-B0BF-36A3E298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175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три фактора негативного воздействия на окружающую среду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D1B4B1-955C-3E4B-8A9B-92F69566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72055"/>
            <a:ext cx="10744200" cy="5104908"/>
          </a:xfrm>
        </p:spPr>
        <p:txBody>
          <a:bodyPr/>
          <a:lstStyle/>
          <a:p>
            <a:pPr marL="514350" indent="-514350" algn="ctr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метаном при добыче угля</a:t>
            </a:r>
          </a:p>
          <a:p>
            <a:pPr marL="514350" indent="-514350" algn="ctr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пылеватыми частицами при открытой добыче</a:t>
            </a:r>
          </a:p>
          <a:p>
            <a:pPr marL="514350" indent="-514350" algn="ctr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окружающей среды продуктами сжигания угля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7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BEA56-BDAF-CA40-8B56-DEF3D89A1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8178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при добыче угля парниковым газом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75FB83-B919-FF4A-8C25-5D6AC262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3585"/>
            <a:ext cx="12192000" cy="575441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Угольные месторождения содержат в среднем 40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метана на тонну (10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свободном состоянии,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связанном состоянии)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содержания в разных месторождениях от 10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 до 100 м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угольных шахтах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Воркуты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33.4 до 101.6 м3/т, </a:t>
            </a:r>
            <a:r>
              <a:rPr lang="ru-RU" sz="23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11.7 до 59.5 м</a:t>
            </a:r>
            <a:r>
              <a:rPr 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Геологические ресурсы угольного метана 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угольных бассейнах мира 180 млрд. т. 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угольных бассейнах России 1.6 млрд. т. (в разведанных)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Ю.Н. Малышева (министр угольной промышленности, академик РАН)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16.6 трлн. м</a:t>
            </a:r>
            <a:r>
              <a:rPr 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хорошо разведанных, 33 трлн. м</a:t>
            </a:r>
            <a:r>
              <a:rPr lang="ru-RU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слаборазведанных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пластах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метана в атмосферу при добыче угля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подземной добыче из шахт России 5-7 млн. т/год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открытой добыче 1-3 млн. т/год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итого, при добыче угля поступает в атмосферу от 7 до 10 млн. т. в год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справки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 масштабе мира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поток метана с поверхности Земли – 600 млн. т/год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выбросы метана (добыча газа, нефти, угля и др.) – 250 млн. т/год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эмиссия метана в атмосферу при добыче угля – 35 млн. т/год</a:t>
            </a:r>
          </a:p>
          <a:p>
            <a:pPr marL="0" indent="0" algn="ctr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метана в атмосферу в цикле уголь-топлива – 28-46 млн. т/год</a:t>
            </a:r>
          </a:p>
        </p:txBody>
      </p:sp>
    </p:spTree>
    <p:extLst>
      <p:ext uri="{BB962C8B-B14F-4D97-AF65-F5344CB8AC3E}">
        <p14:creationId xmlns:p14="http://schemas.microsoft.com/office/powerpoint/2010/main" val="230884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037A3-4E4E-2544-A39D-1655B0892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49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пылеватыми микрочастицами (размер менее 30 мкм)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72CB0-11E5-3F41-9D9C-978135AF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2055"/>
            <a:ext cx="12192000" cy="57859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открытой добыче с применением массовых взрывов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кг ВВ образуется 0.08 – 0.1 кг пылеватых частиц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погрузо-разгрузочных работах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кг взорванной массы породы 0.03 – 0.06 кг пылеватых частиц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E295DC2-436C-884B-B59F-5DE8FBA7E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34987"/>
              </p:ext>
            </p:extLst>
          </p:nvPr>
        </p:nvGraphicFramePr>
        <p:xfrm>
          <a:off x="262759" y="3146270"/>
          <a:ext cx="11666482" cy="14940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35700">
                  <a:extLst>
                    <a:ext uri="{9D8B030D-6E8A-4147-A177-3AD203B41FA5}">
                      <a16:colId xmlns:a16="http://schemas.microsoft.com/office/drawing/2014/main" val="2692345612"/>
                    </a:ext>
                  </a:extLst>
                </a:gridCol>
                <a:gridCol w="1250304">
                  <a:extLst>
                    <a:ext uri="{9D8B030D-6E8A-4147-A177-3AD203B41FA5}">
                      <a16:colId xmlns:a16="http://schemas.microsoft.com/office/drawing/2014/main" val="2674494872"/>
                    </a:ext>
                  </a:extLst>
                </a:gridCol>
                <a:gridCol w="1288739">
                  <a:extLst>
                    <a:ext uri="{9D8B030D-6E8A-4147-A177-3AD203B41FA5}">
                      <a16:colId xmlns:a16="http://schemas.microsoft.com/office/drawing/2014/main" val="334617297"/>
                    </a:ext>
                  </a:extLst>
                </a:gridCol>
                <a:gridCol w="1288739">
                  <a:extLst>
                    <a:ext uri="{9D8B030D-6E8A-4147-A177-3AD203B41FA5}">
                      <a16:colId xmlns:a16="http://schemas.microsoft.com/office/drawing/2014/main" val="876070797"/>
                    </a:ext>
                  </a:extLst>
                </a:gridCol>
                <a:gridCol w="1763538">
                  <a:extLst>
                    <a:ext uri="{9D8B030D-6E8A-4147-A177-3AD203B41FA5}">
                      <a16:colId xmlns:a16="http://schemas.microsoft.com/office/drawing/2014/main" val="2420480927"/>
                    </a:ext>
                  </a:extLst>
                </a:gridCol>
                <a:gridCol w="1441353">
                  <a:extLst>
                    <a:ext uri="{9D8B030D-6E8A-4147-A177-3AD203B41FA5}">
                      <a16:colId xmlns:a16="http://schemas.microsoft.com/office/drawing/2014/main" val="1990990703"/>
                    </a:ext>
                  </a:extLst>
                </a:gridCol>
                <a:gridCol w="1383700">
                  <a:extLst>
                    <a:ext uri="{9D8B030D-6E8A-4147-A177-3AD203B41FA5}">
                      <a16:colId xmlns:a16="http://schemas.microsoft.com/office/drawing/2014/main" val="499861734"/>
                    </a:ext>
                  </a:extLst>
                </a:gridCol>
                <a:gridCol w="1814409">
                  <a:extLst>
                    <a:ext uri="{9D8B030D-6E8A-4147-A177-3AD203B41FA5}">
                      <a16:colId xmlns:a16="http://schemas.microsoft.com/office/drawing/2014/main" val="2969720522"/>
                    </a:ext>
                  </a:extLst>
                </a:gridCol>
              </a:tblGrid>
              <a:tr h="773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Добыча угля,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ru-RU" sz="1100" baseline="-25000" dirty="0" err="1">
                          <a:solidFill>
                            <a:schemeClr val="tx1"/>
                          </a:solidFill>
                          <a:effectLst/>
                        </a:rPr>
                        <a:t>доб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млн. 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Расход ВВ,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ru-RU" sz="1100" baseline="-25000">
                          <a:solidFill>
                            <a:schemeClr val="tx1"/>
                          </a:solidFill>
                          <a:effectLst/>
                        </a:rPr>
                        <a:t>вв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тыс. 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ru-RU" sz="1100" baseline="-25000" dirty="0" err="1">
                          <a:solidFill>
                            <a:schemeClr val="tx1"/>
                          </a:solidFill>
                          <a:effectLst/>
                        </a:rPr>
                        <a:t>вв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кг/кг ВВ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Масса выбросов по расходу ВВ,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, тыс. 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Горная масса,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ru-RU" sz="1100" baseline="-25000">
                          <a:solidFill>
                            <a:schemeClr val="tx1"/>
                          </a:solidFill>
                          <a:effectLst/>
                        </a:rPr>
                        <a:t>гм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млн. м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q</a:t>
                      </a:r>
                      <a:r>
                        <a:rPr lang="ru-RU" sz="1100" baseline="-25000">
                          <a:solidFill>
                            <a:schemeClr val="tx1"/>
                          </a:solidFill>
                          <a:effectLst/>
                        </a:rPr>
                        <a:t>тч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кг/м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Масса выбросов по горной породе,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ru-RU" sz="1100" baseline="-25000" dirty="0" err="1">
                          <a:solidFill>
                            <a:schemeClr val="tx1"/>
                          </a:solidFill>
                          <a:effectLst/>
                        </a:rPr>
                        <a:t>гп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, тыс. т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2209222"/>
                  </a:ext>
                </a:extLst>
              </a:tr>
              <a:tr h="360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08–0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3–42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792–1060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03–0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8–63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322526"/>
                  </a:ext>
                </a:extLst>
              </a:tr>
              <a:tr h="360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255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843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08–0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4–84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1093–1459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03–0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8–87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7756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8923E2-6228-3143-94F1-DFDEDAA0B2A2}"/>
              </a:ext>
            </a:extLst>
          </p:cNvPr>
          <p:cNvSpPr txBox="1"/>
          <p:nvPr/>
        </p:nvSpPr>
        <p:spPr>
          <a:xfrm>
            <a:off x="652628" y="2776938"/>
            <a:ext cx="1109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массы выбросов микрочастиц на карьерах Кузбасса при проведении массовых взрывов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B8AAE-4108-4C43-B80F-29F0833FBA87}"/>
              </a:ext>
            </a:extLst>
          </p:cNvPr>
          <p:cNvSpPr txBox="1"/>
          <p:nvPr/>
        </p:nvSpPr>
        <p:spPr>
          <a:xfrm>
            <a:off x="537882" y="5450541"/>
            <a:ext cx="1109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оценка массы выбросов микрочастиц при открытой добыче в 2019 году в России 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массовых взрывов составила 86-110 тыс. т.</a:t>
            </a:r>
          </a:p>
          <a:p>
            <a:pPr marL="285750" indent="-285750" algn="ctr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погрузо-разгрузочных работ 47-115 тыс. т.</a:t>
            </a:r>
          </a:p>
        </p:txBody>
      </p:sp>
    </p:spTree>
    <p:extLst>
      <p:ext uri="{BB962C8B-B14F-4D97-AF65-F5344CB8AC3E}">
        <p14:creationId xmlns:p14="http://schemas.microsoft.com/office/powerpoint/2010/main" val="312345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13DFF-1AA8-DD40-BB1B-7E0E8D30F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073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атмосферы и окружающей среды продуктами сжигания угля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A94518-6C04-DE42-AA60-367207BA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607"/>
            <a:ext cx="12192000" cy="57333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Угольный дым и продукты сжигания угля содержат</a:t>
            </a: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золу, сажу (частицы углерода), микрочастицы и аэрозоли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случае сжигания серосодержащего угля образуется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диоксид серы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441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/год в 2019 году, при сжигании 300 млн. т. угля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млн. т.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 млн. т.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 млн. т. золы и сажи, 0.2 млн. т. микрочастиц и аэрозолей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оценки поступления СО</a:t>
            </a:r>
            <a:r>
              <a:rPr lang="ru-RU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угля 441 млн. т., сжигание 300 млн. т., выход СО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млн. т/год </a:t>
            </a:r>
          </a:p>
          <a:p>
            <a:pPr marL="0" indent="0" algn="ctr">
              <a:buNone/>
            </a:pP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добыча угля 3850 млн. т., сжигание 2600 млн. т., выход СО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 млн. т/год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добыча угля 8130 млн. т., сжигание 5500 млн. т., выход СО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 млн. т/год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33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{0D51F353-9156-F74E-931B-FAB11C99E932}tf10001120</Template>
  <TotalTime>369</TotalTime>
  <Words>1088</Words>
  <Application>Microsoft Macintosh PowerPoint</Application>
  <PresentationFormat>Широкоэкранный</PresentationFormat>
  <Paragraphs>223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Вклад угледобывающих предприятий в пылегазовое загрязнение среды</vt:lpstr>
      <vt:lpstr>Вклад угледобывающих предприятий в пылегазовое загрязнение окружающей среды</vt:lpstr>
      <vt:lpstr>Распределение добытого угля в России</vt:lpstr>
      <vt:lpstr>Добыча угля в России</vt:lpstr>
      <vt:lpstr>Угольная промышленность России</vt:lpstr>
      <vt:lpstr>Выделены три фактора негативного воздействия на окружающую среду</vt:lpstr>
      <vt:lpstr>1й фактор: загрязнение атмосферы при добыче угля парниковым газом</vt:lpstr>
      <vt:lpstr>2й фактор: загрязнение атмосферы пылеватыми микрочастицами (размер менее 30 мкм)</vt:lpstr>
      <vt:lpstr>3й фактор: загрязнение атмосферы и окружающей среды продуктами сжигания угля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Вклад угледобывающих предприятий в пылегазовое загрязнение среды</dc:title>
  <dc:creator>Microsoft Office User</dc:creator>
  <cp:lastModifiedBy>Microsoft Office User</cp:lastModifiedBy>
  <cp:revision>28</cp:revision>
  <dcterms:created xsi:type="dcterms:W3CDTF">2022-06-16T10:09:31Z</dcterms:created>
  <dcterms:modified xsi:type="dcterms:W3CDTF">2022-06-20T18:20:27Z</dcterms:modified>
</cp:coreProperties>
</file>