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6" r:id="rId5"/>
    <p:sldId id="267" r:id="rId6"/>
    <p:sldId id="268" r:id="rId7"/>
    <p:sldId id="277" r:id="rId8"/>
    <p:sldId id="278" r:id="rId9"/>
    <p:sldId id="275" r:id="rId10"/>
    <p:sldId id="269" r:id="rId11"/>
    <p:sldId id="264" r:id="rId12"/>
    <p:sldId id="261" r:id="rId13"/>
    <p:sldId id="279" r:id="rId14"/>
    <p:sldId id="2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>
        <p:scale>
          <a:sx n="125" d="100"/>
          <a:sy n="125" d="100"/>
        </p:scale>
        <p:origin x="-19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A496E-D336-B100-780E-4A06A9E82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1AEFC-123D-7EAA-70F3-6CF8EC01E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1CEB8-1AB2-A1CC-73F9-16BA4B29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A5D2B-B397-F87B-BDE0-D7C5BD9C0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45375-E2A8-5715-048B-FBA1FA17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8341F-7650-78ED-36B2-3B8E3B9C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C55AA0-5AE6-E08D-5E0A-C0BD9F47D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3EB6B-B7BC-4C00-0D47-33AD027E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D1549-A720-406B-9DEA-1E905BA7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76D7C-ACB2-64CE-B29C-ED2775D4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40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CDFE1B-0946-A8C4-2528-4F35373948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1F301F-BCD2-3F75-B2A0-EADF3D0C1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4B2A1-56AA-D776-7FE3-C44639E0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981705-3D68-8182-639C-ADA3B0CD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034971-98C3-039C-5F44-CB650D405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F1333-AB58-628A-DD9B-4DA6689A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D97576-4327-80A6-0ADF-0FABB2DF0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3BAED-A9E6-36AF-7593-B9E0C400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76E87F-280A-9654-5DAD-6BB2E343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5B937-9803-5C72-A4CE-B82896F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0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21821-3494-ECF3-70B0-B873C8E9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8C4205-C277-BCE2-EB46-7502313FE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D5DD21-26DD-B142-0196-9E516627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0C9658-0536-E2D0-4BAD-6D8A60B0C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DD884-145D-0A86-978A-DF6D1B12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2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3FC01-DAD1-FA5E-B396-5E9F5914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2B7925-9955-1A82-7149-1107DE034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44E4AF-D6AD-5C18-E9A4-6C37CF725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8BCF6B-38FE-25CC-AE98-8BA4BD9A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3B08AC-C407-BDC9-3ACA-AAB0FCC8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1F1E1-A801-7E2E-34DA-DBC513F0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00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E884C-4613-E4AE-C40F-A43E3EE7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F2DD33-1F20-CF96-15A2-664A0C2D8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501B7B-66A5-ED37-D073-F0EE98B2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508C3E-134B-9754-32B8-D6E007829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AFCE03-8F1A-987F-74DD-7783D2D59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4591CE-5D07-A984-8666-29F7AE08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217D27-6E99-DCF8-AAFE-916B1ABA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8BCB8E-5FAC-32B5-01CC-731B6AEA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74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A547D-8B7C-D3E3-A42A-60556AB7C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314EA4-93BF-80B8-2D18-190C8E4A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A3D472-5874-0608-EEFC-1CA90D26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5DC26A-ABE2-416F-C06E-7F37DBE4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19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99C3520-0EB2-A1EB-B0CA-8C776A5F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2F3AC6-576D-36FE-901C-EA66F294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9DEF4C-B4E8-DC3D-639E-35125A1C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7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A98C5-AF08-0474-3075-50EFD98F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8D3F4E-8A1A-3005-B0F5-528F1411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CA9154-4906-1BA6-3343-46C21F105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13A2AA-AD75-CE93-2D63-C8D315D4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685FEB-5930-47C2-4081-D577F928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80535E-ED97-8BD6-C43C-A16D58DA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25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2BB2-70E0-22AE-32AF-D79F322D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C61904-B067-3AFB-BAF9-5DD67C5AB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306060-6FE1-33B9-E5AA-079D17CAA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BF8701-9EF4-2057-A2BA-8D8D5B9C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0D9774-F2E2-D820-04DE-D7487048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1FE24C-03ED-1266-A2F5-A734A6B6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4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91074-5F7B-D540-E100-6A01E794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22068-E5E7-F709-B383-1551A866F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B03D9A-AC6B-F1A3-DA09-6F4D0AF19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1F162-9359-4B27-B70F-BE7079969596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56DC3-8264-B46C-931F-798F6FBCB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7B4E9A-ABA5-354D-A698-22BFADB09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F41B9-3C6F-4679-96C4-2D22DEB30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BB24E-FEA0-3871-99E0-AECA9218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74360"/>
            <a:ext cx="12192000" cy="2285319"/>
          </a:xfrm>
        </p:spPr>
        <p:txBody>
          <a:bodyPr>
            <a:normAutofit/>
          </a:bodyPr>
          <a:lstStyle/>
          <a:p>
            <a:r>
              <a:rPr lang="ru-RU" sz="4400" dirty="0"/>
              <a:t>Построение модели тектонического разлома по данным наземных наблюдений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C8E06A-A340-8328-ED01-69E6F147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242" y="212952"/>
            <a:ext cx="8379758" cy="1909761"/>
          </a:xfrm>
        </p:spPr>
        <p:txBody>
          <a:bodyPr>
            <a:normAutofit/>
          </a:bodyPr>
          <a:lstStyle/>
          <a:p>
            <a:r>
              <a:rPr lang="ru-RU" sz="2000" b="1" dirty="0"/>
              <a:t>Гридин Г.А.</a:t>
            </a:r>
            <a:r>
              <a:rPr lang="ru-RU" sz="1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000" dirty="0"/>
              <a:t>, Григорьева А.В.</a:t>
            </a:r>
            <a:r>
              <a:rPr lang="ru-RU" sz="2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</a:t>
            </a:r>
            <a:r>
              <a:rPr lang="ru-RU" sz="2000" dirty="0"/>
              <a:t> , Черемных А.В.</a:t>
            </a:r>
            <a:r>
              <a:rPr lang="ru-RU" sz="20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ru-RU" sz="2000" dirty="0"/>
              <a:t>, Остапчук А.А.</a:t>
            </a:r>
            <a:r>
              <a:rPr lang="ru-RU" sz="20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2000" dirty="0"/>
          </a:p>
          <a:p>
            <a:endParaRPr lang="ru-RU" sz="1200" dirty="0"/>
          </a:p>
          <a:p>
            <a:r>
              <a:rPr lang="ru-RU" sz="1200" dirty="0"/>
              <a:t>(1) Институт динамики геосфер РАН, Москва</a:t>
            </a:r>
          </a:p>
          <a:p>
            <a:r>
              <a:rPr lang="ru-RU" sz="1200" dirty="0"/>
              <a:t>(2) Институт геологии рудных месторождений, петрографии, минералогии и геохимии РАН, Москва</a:t>
            </a:r>
          </a:p>
          <a:p>
            <a:r>
              <a:rPr lang="ru-RU" sz="1200" dirty="0"/>
              <a:t>(3) Институт земной коры Сибирского отделения Российской академии наук, Иркутск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6515D3C4-F854-B2B4-6236-051551A0CF1C}"/>
              </a:ext>
            </a:extLst>
          </p:cNvPr>
          <p:cNvSpPr txBox="1">
            <a:spLocks/>
          </p:cNvSpPr>
          <p:nvPr/>
        </p:nvSpPr>
        <p:spPr>
          <a:xfrm>
            <a:off x="0" y="5421086"/>
            <a:ext cx="12192000" cy="1436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Шестая Международная конференция</a:t>
            </a:r>
          </a:p>
          <a:p>
            <a:r>
              <a:rPr lang="ru-RU" sz="1800" dirty="0"/>
              <a:t>«Триггерные эффекты в геосистемах»</a:t>
            </a:r>
          </a:p>
          <a:p>
            <a:r>
              <a:rPr lang="ru-RU" sz="1800" dirty="0"/>
              <a:t>21-24 июня 2022 г. Москва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6F5C3F-1101-6B80-BF19-ECCA89CA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1" y="217713"/>
            <a:ext cx="3619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36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Электротомография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B2C41-94B9-42F3-B8D8-0D2411B52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79" y="1988599"/>
            <a:ext cx="10971321" cy="3459055"/>
          </a:xfrm>
        </p:spPr>
        <p:txBody>
          <a:bodyPr>
            <a:normAutofit/>
          </a:bodyPr>
          <a:lstStyle/>
          <a:p>
            <a:r>
              <a:rPr lang="ru-RU" dirty="0"/>
              <a:t>Аппаратура: Скала-48.</a:t>
            </a:r>
          </a:p>
          <a:p>
            <a:r>
              <a:rPr lang="ru-RU" dirty="0"/>
              <a:t>Шаг между электродами – 5м.</a:t>
            </a:r>
          </a:p>
          <a:p>
            <a:r>
              <a:rPr lang="ru-RU" dirty="0"/>
              <a:t>Используемая установка – </a:t>
            </a:r>
            <a:r>
              <a:rPr lang="ru-RU" dirty="0" err="1"/>
              <a:t>трехэлектродная</a:t>
            </a:r>
            <a:r>
              <a:rPr lang="ru-RU" dirty="0"/>
              <a:t>.</a:t>
            </a:r>
          </a:p>
          <a:p>
            <a:r>
              <a:rPr lang="ru-RU" dirty="0"/>
              <a:t>Обработка – </a:t>
            </a:r>
            <a:r>
              <a:rPr lang="en-US" dirty="0"/>
              <a:t>RES2DINV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/>
              <a:t>Результаты обработки </a:t>
            </a:r>
            <a:r>
              <a:rPr lang="ru-RU" dirty="0" err="1"/>
              <a:t>электротомографии</a:t>
            </a:r>
            <a:r>
              <a:rPr lang="ru-RU" dirty="0"/>
              <a:t> получены Бобровым А.А. (ИЗК СО РАН), далее скорректированы исходя из исходных полевых данных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582AB57F-1411-0714-9497-441961469E5E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10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34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71" y="1245652"/>
            <a:ext cx="11360657" cy="44093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0832"/>
          </a:xfrm>
        </p:spPr>
        <p:txBody>
          <a:bodyPr>
            <a:normAutofit/>
          </a:bodyPr>
          <a:lstStyle/>
          <a:p>
            <a:r>
              <a:rPr lang="ru-RU" dirty="0"/>
              <a:t>Расположение ЭТ профиля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9F798F7-7881-4A9B-BA2C-FED1E80EE3FE}"/>
              </a:ext>
            </a:extLst>
          </p:cNvPr>
          <p:cNvCxnSpPr/>
          <p:nvPr/>
        </p:nvCxnSpPr>
        <p:spPr>
          <a:xfrm flipV="1">
            <a:off x="838200" y="1527048"/>
            <a:ext cx="0" cy="5303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EB77E-F760-457D-80C9-9B2F46DA7A8B}"/>
              </a:ext>
            </a:extLst>
          </p:cNvPr>
          <p:cNvSpPr txBox="1"/>
          <p:nvPr/>
        </p:nvSpPr>
        <p:spPr>
          <a:xfrm>
            <a:off x="838200" y="1709928"/>
            <a:ext cx="356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C</a:t>
            </a:r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63A81-D90A-4A36-B75D-4D5A8338B465}"/>
              </a:ext>
            </a:extLst>
          </p:cNvPr>
          <p:cNvSpPr txBox="1"/>
          <p:nvPr/>
        </p:nvSpPr>
        <p:spPr>
          <a:xfrm>
            <a:off x="7994787" y="2903603"/>
            <a:ext cx="3850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</a:t>
            </a:r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416919-7C91-4F79-9925-7A665E6DE4F7}"/>
              </a:ext>
            </a:extLst>
          </p:cNvPr>
          <p:cNvSpPr txBox="1"/>
          <p:nvPr/>
        </p:nvSpPr>
        <p:spPr>
          <a:xfrm>
            <a:off x="10677874" y="3964700"/>
            <a:ext cx="3690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</a:t>
            </a: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1F1AC863-1622-253D-4B81-B9B38E7E7BCD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11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84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339"/>
            <a:ext cx="12192000" cy="10120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Уточненный разрез значений сопротивления по профилю А-Б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77B1F-C0F5-477E-8AE2-670DCFA00DBD}"/>
              </a:ext>
            </a:extLst>
          </p:cNvPr>
          <p:cNvSpPr txBox="1"/>
          <p:nvPr/>
        </p:nvSpPr>
        <p:spPr>
          <a:xfrm>
            <a:off x="241176" y="872354"/>
            <a:ext cx="3786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25817-BAAF-45B9-8A21-854B8106A0D2}"/>
              </a:ext>
            </a:extLst>
          </p:cNvPr>
          <p:cNvSpPr txBox="1"/>
          <p:nvPr/>
        </p:nvSpPr>
        <p:spPr>
          <a:xfrm>
            <a:off x="11588223" y="773528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Б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71FBC805-E9AF-7FA3-91C4-BE1ED7BD410B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12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273869-E0A8-5D44-4B4E-F08C6013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7683"/>
            <a:ext cx="12192000" cy="39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6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9D9732-324E-8A13-CBD1-5D0E86F1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86" y="3590519"/>
            <a:ext cx="10007600" cy="32674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14" y="-139061"/>
            <a:ext cx="12192000" cy="101205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Уточненный разрез значений сопротивления по профилю А-Б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77B1F-C0F5-477E-8AE2-670DCFA00DBD}"/>
              </a:ext>
            </a:extLst>
          </p:cNvPr>
          <p:cNvSpPr txBox="1"/>
          <p:nvPr/>
        </p:nvSpPr>
        <p:spPr>
          <a:xfrm>
            <a:off x="241176" y="872354"/>
            <a:ext cx="3786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25817-BAAF-45B9-8A21-854B8106A0D2}"/>
              </a:ext>
            </a:extLst>
          </p:cNvPr>
          <p:cNvSpPr txBox="1"/>
          <p:nvPr/>
        </p:nvSpPr>
        <p:spPr>
          <a:xfrm>
            <a:off x="11588223" y="773528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/>
              <a:t>Б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5AFE0B-5FFE-4DBC-1881-DA3D6631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86" y="736917"/>
            <a:ext cx="10007600" cy="3269079"/>
          </a:xfrm>
          <a:prstGeom prst="rect">
            <a:avLst/>
          </a:prstGeom>
        </p:spPr>
      </p:pic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7497062E-4B75-F93E-4352-10E97A274B41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13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702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B4CBC-F7B0-5122-395A-AC0FB93B3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42A3D4-445B-7395-81B8-E6DC04A9E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Проведен кластерный анализ данных РФА</a:t>
            </a:r>
            <a:r>
              <a:rPr lang="en-US" dirty="0"/>
              <a:t>, </a:t>
            </a:r>
            <a:r>
              <a:rPr lang="ru-RU" dirty="0"/>
              <a:t>эксгумированный участок разломной зоны разделился на 3 зоны.</a:t>
            </a:r>
          </a:p>
          <a:p>
            <a:r>
              <a:rPr lang="ru-RU" dirty="0"/>
              <a:t>По результатам РФА и петрографических исследований построена согласованная модель выбранной разломной зоны</a:t>
            </a:r>
          </a:p>
          <a:p>
            <a:r>
              <a:rPr lang="ru-RU" dirty="0"/>
              <a:t>Данные по </a:t>
            </a:r>
            <a:r>
              <a:rPr lang="ru-RU" dirty="0" err="1"/>
              <a:t>электротомографии</a:t>
            </a:r>
            <a:r>
              <a:rPr lang="ru-RU" dirty="0"/>
              <a:t> не согласуются с результатом разделения на блоки по результатам РФА и </a:t>
            </a:r>
            <a:r>
              <a:rPr lang="ru-RU"/>
              <a:t>петрографического описания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31397B-B8C7-B3EB-AB73-83E445574484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14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83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A8CEF0-BFA1-ECCA-92C1-C873D18D9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394" y="3899568"/>
            <a:ext cx="3480804" cy="29584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FE989D-632B-D9FF-37E3-B16A2FDEA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37" y="0"/>
            <a:ext cx="5840418" cy="40413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C1434-9738-5FDB-8739-9E21D025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436B9-0D8F-3850-DF24-7C0AEB09C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1825625"/>
            <a:ext cx="6213022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Структура разломной зоны характеризует типичные режимы, которые могут быть приурочены к рассматриваемой зоне</a:t>
            </a:r>
          </a:p>
          <a:p>
            <a:r>
              <a:rPr lang="ru-RU" dirty="0"/>
              <a:t>В центре разломной зоны – расположено ядро (осевая зона), которая представлена сильно раздробленным материалом (</a:t>
            </a:r>
            <a:r>
              <a:rPr lang="ru-RU" dirty="0" err="1"/>
              <a:t>милонитом</a:t>
            </a:r>
            <a:r>
              <a:rPr lang="ru-RU" dirty="0"/>
              <a:t>, </a:t>
            </a:r>
            <a:r>
              <a:rPr lang="ru-RU" dirty="0" err="1"/>
              <a:t>ультрамилонитом</a:t>
            </a:r>
            <a:r>
              <a:rPr lang="ru-RU" dirty="0"/>
              <a:t>)</a:t>
            </a:r>
          </a:p>
          <a:p>
            <a:r>
              <a:rPr lang="ru-RU" dirty="0"/>
              <a:t>По мере удаления от осевой части разломной зоны происходит укрупнение размера частиц, от полностью перетертых до практически не подверженным сдвиговым процессам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9C0CA8-EAE3-CF4E-EA47-9418A24C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0224" y="6352536"/>
            <a:ext cx="342254" cy="365125"/>
          </a:xfrm>
        </p:spPr>
        <p:txBody>
          <a:bodyPr/>
          <a:lstStyle/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1A999F-0543-C1E8-4CD9-F916E28BB079}"/>
              </a:ext>
            </a:extLst>
          </p:cNvPr>
          <p:cNvSpPr txBox="1"/>
          <p:nvPr/>
        </p:nvSpPr>
        <p:spPr>
          <a:xfrm>
            <a:off x="10916129" y="5209507"/>
            <a:ext cx="128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[Kluge, 2022]</a:t>
            </a:r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341AA5-5DF1-DF29-7E68-9F7C3952F1BD}"/>
              </a:ext>
            </a:extLst>
          </p:cNvPr>
          <p:cNvSpPr txBox="1"/>
          <p:nvPr/>
        </p:nvSpPr>
        <p:spPr>
          <a:xfrm>
            <a:off x="10612649" y="0"/>
            <a:ext cx="1586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Fagereng</a:t>
            </a:r>
            <a:r>
              <a:rPr lang="en-US" sz="1600" dirty="0"/>
              <a:t>, 2020]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13864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259"/>
            <a:ext cx="12192000" cy="38617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7CE157-0D7A-3229-CC48-FE40C4A52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34" y="0"/>
            <a:ext cx="3959966" cy="351387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9C0CA8-EAE3-CF4E-EA47-9418A24C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0224" y="6352536"/>
            <a:ext cx="342254" cy="365125"/>
          </a:xfrm>
        </p:spPr>
        <p:txBody>
          <a:bodyPr/>
          <a:lstStyle/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557CE97-A5F2-93FE-6480-30A095A187C5}"/>
              </a:ext>
            </a:extLst>
          </p:cNvPr>
          <p:cNvSpPr/>
          <p:nvPr/>
        </p:nvSpPr>
        <p:spPr>
          <a:xfrm>
            <a:off x="8566315" y="3063348"/>
            <a:ext cx="271220" cy="3409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93935-83CD-770B-CB20-EE0DAAAD0D17}"/>
              </a:ext>
            </a:extLst>
          </p:cNvPr>
          <p:cNvSpPr txBox="1"/>
          <p:nvPr/>
        </p:nvSpPr>
        <p:spPr>
          <a:xfrm>
            <a:off x="0" y="3586086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F2A6B4-E91B-E901-0D8A-9711268865EE}"/>
              </a:ext>
            </a:extLst>
          </p:cNvPr>
          <p:cNvSpPr txBox="1"/>
          <p:nvPr/>
        </p:nvSpPr>
        <p:spPr>
          <a:xfrm>
            <a:off x="11550773" y="3586086"/>
            <a:ext cx="51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ЮЗ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06C1434-9738-5FDB-8739-9E21D025D2D3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6072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Расположение объекта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20739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0A932-5BE8-0FE2-4244-A92A8DCA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Используемые методы анализа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09F1EC-617C-0D13-486E-F55A38F59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каждого отобранного образца определялся химический состав каждого образца методом </a:t>
            </a:r>
            <a:r>
              <a:rPr lang="ru-RU" dirty="0" err="1"/>
              <a:t>рентгенофлуоресцентного</a:t>
            </a:r>
            <a:r>
              <a:rPr lang="ru-RU" dirty="0"/>
              <a:t> анализа (РФА).</a:t>
            </a:r>
          </a:p>
          <a:p>
            <a:r>
              <a:rPr lang="ru-RU" dirty="0"/>
              <a:t>Петрографическое описание шлифов в двух перпендикулярных направлениях (по простиранию и </a:t>
            </a:r>
            <a:r>
              <a:rPr lang="ru-RU" dirty="0" err="1"/>
              <a:t>вкрест</a:t>
            </a:r>
            <a:r>
              <a:rPr lang="ru-RU" dirty="0"/>
              <a:t>)</a:t>
            </a:r>
          </a:p>
          <a:p>
            <a:r>
              <a:rPr lang="ru-RU" dirty="0"/>
              <a:t>Проведен профиль </a:t>
            </a:r>
            <a:r>
              <a:rPr lang="ru-RU" dirty="0" err="1"/>
              <a:t>электротомографии</a:t>
            </a:r>
            <a:r>
              <a:rPr lang="ru-RU" dirty="0"/>
              <a:t> </a:t>
            </a:r>
            <a:r>
              <a:rPr lang="ru-RU" dirty="0" err="1"/>
              <a:t>вкрест</a:t>
            </a:r>
            <a:r>
              <a:rPr lang="ru-RU" dirty="0"/>
              <a:t> простирания разломной зоны (глубиной до 40м)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9C0CA8-EAE3-CF4E-EA47-9418A24C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0224" y="6352536"/>
            <a:ext cx="342254" cy="365125"/>
          </a:xfrm>
        </p:spPr>
        <p:txBody>
          <a:bodyPr/>
          <a:lstStyle/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21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химического состава вещества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B8B2C41-94B9-42F3-B8D8-0D2411B523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ru-RU" dirty="0"/>
                  <a:t>Проведен кластерный анализ центральной части выбранного разлома для 83 образцов.</a:t>
                </a:r>
              </a:p>
              <a:p>
                <a:r>
                  <a:rPr lang="ru-RU" dirty="0"/>
                  <a:t>Построено кластерное дерево с использованием </a:t>
                </a:r>
                <a:r>
                  <a:rPr lang="ru-RU" u="sng" dirty="0"/>
                  <a:t>Евклидовой метрики</a:t>
                </a:r>
                <a:r>
                  <a:rPr lang="ru-RU" dirty="0"/>
                  <a:t>, при построении кластерного дерева использовался </a:t>
                </a:r>
                <a:r>
                  <a:rPr lang="ru-RU" u="sng" dirty="0"/>
                  <a:t>метод одиночной связи</a:t>
                </a:r>
                <a:r>
                  <a:rPr lang="ru-RU" dirty="0"/>
                  <a:t>.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, </a:t>
                </a:r>
                <a:r>
                  <a:rPr lang="ru-RU" dirty="0"/>
                  <a:t>где ρ(X,Y) – мера близости между образцами горной породы по Евклиду, X и Y – 10-мерный вектор химического состава образца, </a:t>
                </a:r>
                <a:r>
                  <a:rPr lang="en-US" dirty="0" err="1"/>
                  <a:t>i</a:t>
                </a:r>
                <a:r>
                  <a:rPr lang="en-US" dirty="0"/>
                  <a:t> – </a:t>
                </a:r>
                <a:r>
                  <a:rPr lang="ru-RU" dirty="0"/>
                  <a:t>номер пространства.</a:t>
                </a:r>
                <a:endParaRPr lang="en-US" dirty="0"/>
              </a:p>
              <a:p>
                <a:pPr marL="0" indent="0">
                  <a:buNone/>
                </a:pPr>
                <a:endParaRPr lang="ru-RU" dirty="0"/>
              </a:p>
              <a:p>
                <a:r>
                  <a:rPr lang="ru-RU" dirty="0"/>
                  <a:t>В результате кластеризации выделили 3 кластера.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B8B2C41-94B9-42F3-B8D8-0D2411B523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1" r="-9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02668CE-33FA-3BA6-50A1-2BF3255E5779}"/>
              </a:ext>
            </a:extLst>
          </p:cNvPr>
          <p:cNvSpPr txBox="1">
            <a:spLocks/>
          </p:cNvSpPr>
          <p:nvPr/>
        </p:nvSpPr>
        <p:spPr>
          <a:xfrm>
            <a:off x="11670224" y="6352536"/>
            <a:ext cx="342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5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38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5">
            <a:extLst>
              <a:ext uri="{FF2B5EF4-FFF2-40B4-BE49-F238E27FC236}">
                <a16:creationId xmlns:a16="http://schemas.microsoft.com/office/drawing/2014/main" id="{C68B9DD1-4287-9592-A293-73615D16C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3" t="5458"/>
          <a:stretch/>
        </p:blipFill>
        <p:spPr>
          <a:xfrm>
            <a:off x="702129" y="1699328"/>
            <a:ext cx="11080396" cy="345934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Кластерный анализ данных РФА для 83 образцов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D6C34-377B-4816-AFF7-C39EA6DE8DB2}"/>
              </a:ext>
            </a:extLst>
          </p:cNvPr>
          <p:cNvSpPr txBox="1"/>
          <p:nvPr/>
        </p:nvSpPr>
        <p:spPr>
          <a:xfrm rot="16200000">
            <a:off x="-25580" y="3244334"/>
            <a:ext cx="12394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/>
              <a:t>Дистанция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CC0AE-41EA-4A26-B0A6-C826D336322A}"/>
              </a:ext>
            </a:extLst>
          </p:cNvPr>
          <p:cNvSpPr txBox="1"/>
          <p:nvPr/>
        </p:nvSpPr>
        <p:spPr>
          <a:xfrm>
            <a:off x="4532402" y="5178502"/>
            <a:ext cx="298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Порядковый номер образца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212E07-657C-4971-B154-838FB3A5694E}"/>
              </a:ext>
            </a:extLst>
          </p:cNvPr>
          <p:cNvSpPr/>
          <p:nvPr/>
        </p:nvSpPr>
        <p:spPr>
          <a:xfrm>
            <a:off x="8591416" y="3936274"/>
            <a:ext cx="2660058" cy="12223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03C8CB-9C59-485A-9F60-C9427E4E9996}"/>
              </a:ext>
            </a:extLst>
          </p:cNvPr>
          <p:cNvSpPr/>
          <p:nvPr/>
        </p:nvSpPr>
        <p:spPr>
          <a:xfrm>
            <a:off x="1724297" y="3936274"/>
            <a:ext cx="3570514" cy="1222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BF3194-E001-4932-84B7-2B5BA661F7B2}"/>
              </a:ext>
            </a:extLst>
          </p:cNvPr>
          <p:cNvSpPr/>
          <p:nvPr/>
        </p:nvSpPr>
        <p:spPr>
          <a:xfrm>
            <a:off x="5294811" y="3936274"/>
            <a:ext cx="3296605" cy="12223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D8DE467D-BEF1-B484-97DA-9A5FDAB34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0224" y="6352536"/>
            <a:ext cx="342254" cy="365125"/>
          </a:xfrm>
        </p:spPr>
        <p:txBody>
          <a:bodyPr/>
          <a:lstStyle/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091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0832"/>
          </a:xfrm>
        </p:spPr>
        <p:txBody>
          <a:bodyPr>
            <a:normAutofit/>
          </a:bodyPr>
          <a:lstStyle/>
          <a:p>
            <a:r>
              <a:rPr lang="ru-RU" dirty="0"/>
              <a:t>Результат кластерного анализа на ЦМР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9F798F7-7881-4A9B-BA2C-FED1E80EE3FE}"/>
              </a:ext>
            </a:extLst>
          </p:cNvPr>
          <p:cNvCxnSpPr/>
          <p:nvPr/>
        </p:nvCxnSpPr>
        <p:spPr>
          <a:xfrm flipV="1">
            <a:off x="838200" y="1527048"/>
            <a:ext cx="0" cy="5303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EB77E-F760-457D-80C9-9B2F46DA7A8B}"/>
              </a:ext>
            </a:extLst>
          </p:cNvPr>
          <p:cNvSpPr txBox="1"/>
          <p:nvPr/>
        </p:nvSpPr>
        <p:spPr>
          <a:xfrm>
            <a:off x="838200" y="1709928"/>
            <a:ext cx="356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C</a:t>
            </a:r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1F1AC863-1622-253D-4B81-B9B38E7E7BCD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7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97" y="1300625"/>
            <a:ext cx="11408006" cy="44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1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0832"/>
          </a:xfrm>
        </p:spPr>
        <p:txBody>
          <a:bodyPr>
            <a:normAutofit/>
          </a:bodyPr>
          <a:lstStyle/>
          <a:p>
            <a:r>
              <a:rPr lang="ru-RU" dirty="0"/>
              <a:t>Результат кластерного анализа на ЦМР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9F798F7-7881-4A9B-BA2C-FED1E80EE3FE}"/>
              </a:ext>
            </a:extLst>
          </p:cNvPr>
          <p:cNvCxnSpPr/>
          <p:nvPr/>
        </p:nvCxnSpPr>
        <p:spPr>
          <a:xfrm flipV="1">
            <a:off x="838200" y="1527048"/>
            <a:ext cx="0" cy="5303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2EB77E-F760-457D-80C9-9B2F46DA7A8B}"/>
              </a:ext>
            </a:extLst>
          </p:cNvPr>
          <p:cNvSpPr txBox="1"/>
          <p:nvPr/>
        </p:nvSpPr>
        <p:spPr>
          <a:xfrm>
            <a:off x="838200" y="1709928"/>
            <a:ext cx="356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C</a:t>
            </a:r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1F1AC863-1622-253D-4B81-B9B38E7E7BCD}"/>
              </a:ext>
            </a:extLst>
          </p:cNvPr>
          <p:cNvSpPr txBox="1">
            <a:spLocks/>
          </p:cNvSpPr>
          <p:nvPr/>
        </p:nvSpPr>
        <p:spPr>
          <a:xfrm>
            <a:off x="11499742" y="6352536"/>
            <a:ext cx="512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8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7021E8-02BC-A4DF-3AB8-CDB04AD3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51" y="1299716"/>
            <a:ext cx="11488898" cy="44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51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30CB8-A9F3-4696-A03C-DD5000A3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Петрографический анализ шлифов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8B2C41-94B9-42F3-B8D8-0D2411B52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Результат кластерного анализа РФА сопоставлен с петрографическим описанием шлифов, описаны выделенные классы</a:t>
            </a:r>
          </a:p>
          <a:p>
            <a:r>
              <a:rPr lang="ru-RU" dirty="0"/>
              <a:t>Для красного (первого) кластера характерен следующий тип горных пород: амфиболитовый сланец, в котором произошло полное замещение </a:t>
            </a:r>
            <a:r>
              <a:rPr lang="en-US" dirty="0" err="1"/>
              <a:t>Fsh</a:t>
            </a:r>
            <a:r>
              <a:rPr lang="en-US" dirty="0"/>
              <a:t> </a:t>
            </a:r>
            <a:r>
              <a:rPr lang="ru-RU" dirty="0"/>
              <a:t>вторичными минералами (карбонаты, </a:t>
            </a:r>
            <a:r>
              <a:rPr lang="ru-RU" dirty="0" err="1"/>
              <a:t>соссюрит</a:t>
            </a:r>
            <a:r>
              <a:rPr lang="ru-RU" dirty="0"/>
              <a:t>, серицит), раздробленность горных пород отсутствуют</a:t>
            </a:r>
          </a:p>
          <a:p>
            <a:r>
              <a:rPr lang="ru-RU" dirty="0"/>
              <a:t>Зеленый (второй) кластер сложен сильно перетертым Q-</a:t>
            </a:r>
            <a:r>
              <a:rPr lang="ru-RU" dirty="0" err="1"/>
              <a:t>Fsh</a:t>
            </a:r>
            <a:r>
              <a:rPr lang="ru-RU" dirty="0"/>
              <a:t> материалом, разбитым множественными трещинами. В горных породах присутствуют признаки вкрапленники пирита (рудная минерализация)</a:t>
            </a:r>
          </a:p>
          <a:p>
            <a:r>
              <a:rPr lang="ru-RU" dirty="0"/>
              <a:t>Фиолетовый (третий) кластер характеризуется как неравномерно раздробленный гранит, по трещинам которого располагаются карбонат и серицит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02668CE-33FA-3BA6-50A1-2BF3255E5779}"/>
              </a:ext>
            </a:extLst>
          </p:cNvPr>
          <p:cNvSpPr txBox="1">
            <a:spLocks/>
          </p:cNvSpPr>
          <p:nvPr/>
        </p:nvSpPr>
        <p:spPr>
          <a:xfrm>
            <a:off x="11670224" y="6352536"/>
            <a:ext cx="342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05397C-1FFE-4481-BEFD-7B909AFDBF4C}" type="slidenum">
              <a:rPr lang="ru-RU" sz="2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pPr/>
              <a:t>9</a:t>
            </a:fld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9935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519</Words>
  <Application>Microsoft Office PowerPoint</Application>
  <PresentationFormat>Широкоэкранный</PresentationFormat>
  <Paragraphs>73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Times New Roman</vt:lpstr>
      <vt:lpstr>Тема Office</vt:lpstr>
      <vt:lpstr>Построение модели тектонического разлома по данным наземных наблюдений</vt:lpstr>
      <vt:lpstr>Введение</vt:lpstr>
      <vt:lpstr>Презентация PowerPoint</vt:lpstr>
      <vt:lpstr>Используемые методы анализа</vt:lpstr>
      <vt:lpstr>Анализ химического состава вещества</vt:lpstr>
      <vt:lpstr>Кластерный анализ данных РФА для 83 образцов</vt:lpstr>
      <vt:lpstr>Результат кластерного анализа на ЦМР</vt:lpstr>
      <vt:lpstr>Результат кластерного анализа на ЦМР</vt:lpstr>
      <vt:lpstr>Петрографический анализ шлифов</vt:lpstr>
      <vt:lpstr>Электротомография</vt:lpstr>
      <vt:lpstr>Расположение ЭТ профиля</vt:lpstr>
      <vt:lpstr>Уточненный разрез значений сопротивления по профилю А-Б</vt:lpstr>
      <vt:lpstr>Уточненный разрез значений сопротивления по профилю А-Б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Построение модели тектонического разлома по данным наземных наблюдений</dc:title>
  <dc:creator>Geosphere Dynamics</dc:creator>
  <cp:lastModifiedBy>Geosphere Dynamics</cp:lastModifiedBy>
  <cp:revision>198</cp:revision>
  <dcterms:created xsi:type="dcterms:W3CDTF">2022-06-15T10:31:54Z</dcterms:created>
  <dcterms:modified xsi:type="dcterms:W3CDTF">2022-06-22T07:28:52Z</dcterms:modified>
</cp:coreProperties>
</file>