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4"/>
  </p:notesMasterIdLst>
  <p:sldIdLst>
    <p:sldId id="256" r:id="rId2"/>
    <p:sldId id="351" r:id="rId3"/>
    <p:sldId id="315" r:id="rId4"/>
    <p:sldId id="330" r:id="rId5"/>
    <p:sldId id="333" r:id="rId6"/>
    <p:sldId id="353" r:id="rId7"/>
    <p:sldId id="362" r:id="rId8"/>
    <p:sldId id="352" r:id="rId9"/>
    <p:sldId id="350" r:id="rId10"/>
    <p:sldId id="334" r:id="rId11"/>
    <p:sldId id="332" r:id="rId12"/>
    <p:sldId id="338" r:id="rId13"/>
    <p:sldId id="345" r:id="rId14"/>
    <p:sldId id="347" r:id="rId15"/>
    <p:sldId id="346" r:id="rId16"/>
    <p:sldId id="361" r:id="rId17"/>
    <p:sldId id="339" r:id="rId18"/>
    <p:sldId id="359" r:id="rId19"/>
    <p:sldId id="365" r:id="rId20"/>
    <p:sldId id="366" r:id="rId21"/>
    <p:sldId id="327" r:id="rId22"/>
    <p:sldId id="36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9" autoAdjust="0"/>
    <p:restoredTop sz="75250" autoAdjust="0"/>
  </p:normalViewPr>
  <p:slideViewPr>
    <p:cSldViewPr snapToGrid="0">
      <p:cViewPr varScale="1">
        <p:scale>
          <a:sx n="70" d="100"/>
          <a:sy n="70" d="100"/>
        </p:scale>
        <p:origin x="1066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0C1C8-9675-4962-B569-12C6C20DD64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6E513-2204-46C5-A8B3-DB5CC2DA87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1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980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916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Пространственное распределение гипоцентров в проекции на плоскость разлома характеризуется существенной неоднородностью.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Можно выделить как области концентрации гипоцентров, так и области с множеством рассеянных точек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705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08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939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529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640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51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151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693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686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032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102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952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130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934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605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6E513-2204-46C5-A8B3-DB5CC2DA87F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274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F2EA-01E4-4063-9D85-D6561A5B94D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FF27-A286-41D8-9B17-4E81B8DA1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749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F2EA-01E4-4063-9D85-D6561A5B94D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FF27-A286-41D8-9B17-4E81B8DA1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89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E382F2EA-01E4-4063-9D85-D6561A5B94D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A0EBFF27-A286-41D8-9B17-4E81B8DA1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08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F2EA-01E4-4063-9D85-D6561A5B94D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FF27-A286-41D8-9B17-4E81B8DA1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108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82F2EA-01E4-4063-9D85-D6561A5B94D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EBFF27-A286-41D8-9B17-4E81B8DA1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860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F2EA-01E4-4063-9D85-D6561A5B94D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FF27-A286-41D8-9B17-4E81B8DA1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567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F2EA-01E4-4063-9D85-D6561A5B94D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FF27-A286-41D8-9B17-4E81B8DA1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655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F2EA-01E4-4063-9D85-D6561A5B94D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FF27-A286-41D8-9B17-4E81B8DA1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933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F2EA-01E4-4063-9D85-D6561A5B94D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FF27-A286-41D8-9B17-4E81B8DA1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09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F2EA-01E4-4063-9D85-D6561A5B94D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FF27-A286-41D8-9B17-4E81B8DA1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61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F2EA-01E4-4063-9D85-D6561A5B94D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FF27-A286-41D8-9B17-4E81B8DA1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258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E382F2EA-01E4-4063-9D85-D6561A5B94D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A0EBFF27-A286-41D8-9B17-4E81B8DA1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9807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16DCF2-8855-4F38-D176-9F52FC22C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74" b="1133"/>
          <a:stretch/>
        </p:blipFill>
        <p:spPr>
          <a:xfrm>
            <a:off x="-5404" y="3882754"/>
            <a:ext cx="12205062" cy="3055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BEACF-3050-449F-86E8-77CF3FEEC08A}"/>
              </a:ext>
            </a:extLst>
          </p:cNvPr>
          <p:cNvSpPr txBox="1"/>
          <p:nvPr/>
        </p:nvSpPr>
        <p:spPr>
          <a:xfrm>
            <a:off x="287715" y="2007040"/>
            <a:ext cx="1156732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i="0" dirty="0">
                <a:solidFill>
                  <a:srgbClr val="002060"/>
                </a:solidFill>
                <a:effectLst/>
                <a:latin typeface="Franklin Gothic Book" panose="020B0503020102020204" pitchFamily="34" charset="0"/>
              </a:rPr>
              <a:t>Структура плоскости скольжения тектонического разлома по данным слабой сейсмичности</a:t>
            </a:r>
            <a:endParaRPr lang="ru-RU" sz="800" i="0" dirty="0">
              <a:solidFill>
                <a:srgbClr val="002060"/>
              </a:solidFill>
              <a:effectLst/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2800" i="0" dirty="0">
                <a:solidFill>
                  <a:srgbClr val="002060"/>
                </a:solidFill>
                <a:effectLst/>
                <a:latin typeface="Franklin Gothic Book" panose="020B0503020102020204" pitchFamily="34" charset="0"/>
              </a:rPr>
              <a:t>Алексей Остапчук (ИДГ РАН)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771CCF-419C-4B02-A274-2B5C6A0391D1}"/>
              </a:ext>
            </a:extLst>
          </p:cNvPr>
          <p:cNvSpPr txBox="1"/>
          <p:nvPr/>
        </p:nvSpPr>
        <p:spPr>
          <a:xfrm>
            <a:off x="4086492" y="5352907"/>
            <a:ext cx="40187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Franklin Gothic Book" panose="020B0503020102020204" pitchFamily="34" charset="0"/>
              </a:rPr>
              <a:t>6-я Международная конференция</a:t>
            </a:r>
            <a:br>
              <a:rPr lang="en-US" b="1" dirty="0">
                <a:latin typeface="Franklin Gothic Book" panose="020B0503020102020204" pitchFamily="34" charset="0"/>
              </a:rPr>
            </a:br>
            <a:r>
              <a:rPr lang="ru-RU" b="1" dirty="0">
                <a:latin typeface="Franklin Gothic Book" panose="020B0503020102020204" pitchFamily="34" charset="0"/>
              </a:rPr>
              <a:t>"Триггерные эффекты в геосистемах“</a:t>
            </a:r>
            <a:endParaRPr lang="en-US" b="1" dirty="0">
              <a:latin typeface="Franklin Gothic Book" panose="020B0503020102020204" pitchFamily="34" charset="0"/>
            </a:endParaRPr>
          </a:p>
          <a:p>
            <a:pPr algn="ctr"/>
            <a:br>
              <a:rPr lang="en-US" b="1" dirty="0">
                <a:latin typeface="Franklin Gothic Book" panose="020B0503020102020204" pitchFamily="34" charset="0"/>
              </a:rPr>
            </a:br>
            <a:r>
              <a:rPr lang="ru-RU" b="1" dirty="0">
                <a:latin typeface="Franklin Gothic Book" panose="020B0503020102020204" pitchFamily="34" charset="0"/>
              </a:rPr>
              <a:t>Москва</a:t>
            </a:r>
            <a:endParaRPr lang="en-US" b="1" dirty="0">
              <a:latin typeface="Franklin Gothic Book" panose="020B0503020102020204" pitchFamily="34" charset="0"/>
            </a:endParaRPr>
          </a:p>
          <a:p>
            <a:pPr algn="ctr"/>
            <a:r>
              <a:rPr lang="ru-RU" b="1" dirty="0">
                <a:latin typeface="Franklin Gothic Book" panose="020B0503020102020204" pitchFamily="34" charset="0"/>
              </a:rPr>
              <a:t>2</a:t>
            </a:r>
            <a:r>
              <a:rPr lang="en-US" b="1" dirty="0">
                <a:latin typeface="Franklin Gothic Book" panose="020B0503020102020204" pitchFamily="34" charset="0"/>
              </a:rPr>
              <a:t>2</a:t>
            </a:r>
            <a:r>
              <a:rPr lang="ru-RU" b="1" dirty="0">
                <a:latin typeface="Franklin Gothic Book" panose="020B0503020102020204" pitchFamily="34" charset="0"/>
              </a:rPr>
              <a:t> июня 2022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50D921-9783-9172-6002-906CC0C14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07" b="38669"/>
          <a:stretch/>
        </p:blipFill>
        <p:spPr>
          <a:xfrm>
            <a:off x="14514" y="0"/>
            <a:ext cx="12162748" cy="206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7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A113A1-7F93-4C15-B78C-7759EE8AA0BD}"/>
              </a:ext>
            </a:extLst>
          </p:cNvPr>
          <p:cNvSpPr txBox="1"/>
          <p:nvPr/>
        </p:nvSpPr>
        <p:spPr>
          <a:xfrm>
            <a:off x="6190926" y="244688"/>
            <a:ext cx="592727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800" i="0" u="none" strike="noStrike" cap="all" spc="150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СЕЙСМИЧЕСКИЙ КАТАЛОГ</a:t>
            </a:r>
            <a:endParaRPr lang="en-US" sz="2800" cap="all" spc="150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90F1423-4FD7-4EB2-969E-B9BD03DB9525}"/>
                  </a:ext>
                </a:extLst>
              </p:cNvPr>
              <p:cNvSpPr txBox="1"/>
              <p:nvPr/>
            </p:nvSpPr>
            <p:spPr>
              <a:xfrm>
                <a:off x="6454363" y="1942236"/>
                <a:ext cx="5510952" cy="45550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/>
              <a:p>
                <a:pPr defTabSz="914400" fontAlgn="base">
                  <a:lnSpc>
                    <a:spcPct val="114000"/>
                  </a:lnSpc>
                  <a:buClr>
                    <a:schemeClr val="tx1"/>
                  </a:buClr>
                </a:pPr>
                <a:r>
                  <a:rPr lang="ru-RU" sz="1800" i="0" u="none" strike="noStrike" dirty="0">
                    <a:solidFill>
                      <a:schemeClr val="bg1"/>
                    </a:solidFill>
                    <a:effectLst/>
                    <a:latin typeface="Franklin Gothic Book" panose="020B0503020102020204" pitchFamily="34" charset="0"/>
                  </a:rPr>
                  <a:t>Анализируемый каталог включает 396825 событий, произошедших в период с 01.1984 г по 10.2007г.</a:t>
                </a:r>
              </a:p>
              <a:p>
                <a:pPr defTabSz="914400" fontAlgn="base">
                  <a:lnSpc>
                    <a:spcPct val="114000"/>
                  </a:lnSpc>
                  <a:buClr>
                    <a:schemeClr val="tx1"/>
                  </a:buClr>
                </a:pPr>
                <a:endParaRPr lang="ru-RU" sz="1800" i="0" u="none" strike="noStrike" dirty="0">
                  <a:solidFill>
                    <a:schemeClr val="bg1"/>
                  </a:solidFill>
                  <a:effectLst/>
                  <a:latin typeface="Franklin Gothic Book" panose="020B0503020102020204" pitchFamily="34" charset="0"/>
                </a:endParaRPr>
              </a:p>
              <a:p>
                <a:pPr defTabSz="914400" fontAlgn="base">
                  <a:lnSpc>
                    <a:spcPct val="114000"/>
                  </a:lnSpc>
                  <a:buClr>
                    <a:schemeClr val="tx1"/>
                  </a:buClr>
                </a:pPr>
                <a:r>
                  <a:rPr lang="ru-RU" dirty="0" err="1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Магнитудно</a:t>
                </a:r>
                <a:r>
                  <a:rPr lang="ru-RU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-частотное распределение описывается законом:</a:t>
                </a:r>
              </a:p>
              <a:p>
                <a:pPr defTabSz="914400" fontAlgn="base">
                  <a:lnSpc>
                    <a:spcPct val="114000"/>
                  </a:lnSpc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=0,25−0,96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𝑀𝐿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  <a:p>
                <a:pPr defTabSz="914400" fontAlgn="base">
                  <a:lnSpc>
                    <a:spcPct val="114000"/>
                  </a:lnSpc>
                  <a:buClr>
                    <a:schemeClr val="tx1"/>
                  </a:buClr>
                </a:pPr>
                <a:endParaRPr lang="ru-RU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  <a:p>
                <a:pPr defTabSz="914400" fontAlgn="base">
                  <a:lnSpc>
                    <a:spcPct val="114000"/>
                  </a:lnSpc>
                  <a:buClr>
                    <a:schemeClr val="tx1"/>
                  </a:buClr>
                </a:pPr>
                <a:r>
                  <a:rPr lang="ru-RU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Представительность каталога:</a:t>
                </a:r>
              </a:p>
              <a:p>
                <a:pPr algn="ctr" defTabSz="914400" fontAlgn="base">
                  <a:lnSpc>
                    <a:spcPct val="114000"/>
                  </a:lnSpc>
                  <a:buClr>
                    <a:schemeClr val="tx1"/>
                  </a:buClr>
                </a:pPr>
                <a:r>
                  <a:rPr lang="en-US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Mc = 1.1</a:t>
                </a:r>
                <a:r>
                  <a:rPr lang="ru-RU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 </a:t>
                </a:r>
              </a:p>
              <a:p>
                <a:pPr algn="ctr" defTabSz="914400" fontAlgn="base">
                  <a:lnSpc>
                    <a:spcPct val="114000"/>
                  </a:lnSpc>
                  <a:buClr>
                    <a:schemeClr val="tx1"/>
                  </a:buClr>
                </a:pPr>
                <a:endParaRPr lang="ru-RU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  <a:p>
                <a:pPr algn="ctr" defTabSz="914400" fontAlgn="base">
                  <a:lnSpc>
                    <a:spcPct val="114000"/>
                  </a:lnSpc>
                  <a:buClr>
                    <a:schemeClr val="tx1"/>
                  </a:buClr>
                </a:pPr>
                <a:endParaRPr lang="ru-RU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  <a:p>
                <a:pPr defTabSz="914400" fontAlgn="base">
                  <a:lnSpc>
                    <a:spcPct val="114000"/>
                  </a:lnSpc>
                  <a:buClr>
                    <a:schemeClr val="tx1"/>
                  </a:buClr>
                </a:pPr>
                <a:r>
                  <a:rPr lang="ru-RU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На рисунке расположение эпицентров каталога сейсмической сети Северной Калифорнии и картированные на земной поверхности тектонические разломы.</a:t>
                </a:r>
                <a:endParaRPr lang="en-US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  <a:p>
                <a:pPr defTabSz="914400" fontAlgn="base">
                  <a:lnSpc>
                    <a:spcPct val="114000"/>
                  </a:lnSpc>
                  <a:buClr>
                    <a:schemeClr val="tx1"/>
                  </a:buClr>
                </a:pPr>
                <a:endParaRPr lang="en-US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  <a:p>
                <a:pPr defTabSz="914400" fontAlgn="base">
                  <a:lnSpc>
                    <a:spcPct val="114000"/>
                  </a:lnSpc>
                  <a:buClr>
                    <a:schemeClr val="tx1"/>
                  </a:buClr>
                </a:pPr>
                <a:r>
                  <a:rPr lang="en-US" sz="1800" u="sng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http://ddrt.ldeo.columbia.edu/DDRT/index.html</a:t>
                </a:r>
                <a:endParaRPr lang="ru-RU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90F1423-4FD7-4EB2-969E-B9BD03DB9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363" y="1942236"/>
                <a:ext cx="5510952" cy="4555058"/>
              </a:xfrm>
              <a:prstGeom prst="rect">
                <a:avLst/>
              </a:prstGeom>
              <a:blipFill>
                <a:blip r:embed="rId2"/>
                <a:stretch>
                  <a:fillRect l="-774" t="-8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EB782C-00E7-E685-263B-D1554C163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5" y="675519"/>
            <a:ext cx="5656947" cy="550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33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8654-C51A-4F9A-A5DE-32E7D5306964}"/>
              </a:ext>
            </a:extLst>
          </p:cNvPr>
          <p:cNvSpPr txBox="1"/>
          <p:nvPr/>
        </p:nvSpPr>
        <p:spPr>
          <a:xfrm>
            <a:off x="6247298" y="284176"/>
            <a:ext cx="585580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400" cap="all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Локализация очагов слабых землетрясений</a:t>
            </a:r>
            <a:endParaRPr lang="en-US" sz="3400" cap="all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B2234-65F8-4081-887E-82D6F0748F2F}"/>
              </a:ext>
            </a:extLst>
          </p:cNvPr>
          <p:cNvSpPr txBox="1"/>
          <p:nvPr/>
        </p:nvSpPr>
        <p:spPr>
          <a:xfrm>
            <a:off x="6429668" y="2913214"/>
            <a:ext cx="5455113" cy="3304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При нанесении на карту всех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событий, включая самые мелкие, достаточно явно выделяется линия наибольшей концентрации очагов.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Основная доля событий концентрируется в окрестности плоскости шириной до 1 км.</a:t>
            </a: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BD0F3D-B500-BED6-0444-21AFA7DC7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" y="1412303"/>
            <a:ext cx="6090425" cy="298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85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8654-C51A-4F9A-A5DE-32E7D5306964}"/>
              </a:ext>
            </a:extLst>
          </p:cNvPr>
          <p:cNvSpPr txBox="1"/>
          <p:nvPr/>
        </p:nvSpPr>
        <p:spPr>
          <a:xfrm>
            <a:off x="6247298" y="284176"/>
            <a:ext cx="585580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400" cap="all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Локализация очагов слабых землетрясений</a:t>
            </a:r>
            <a:endParaRPr lang="en-US" sz="3400" cap="all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B2234-65F8-4081-887E-82D6F0748F2F}"/>
              </a:ext>
            </a:extLst>
          </p:cNvPr>
          <p:cNvSpPr txBox="1"/>
          <p:nvPr/>
        </p:nvSpPr>
        <p:spPr>
          <a:xfrm>
            <a:off x="6429668" y="2011679"/>
            <a:ext cx="5555688" cy="5022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Пространственное распределение гипоцентров в проекции на плоскость разлома характеризуется существенной неоднородностью.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Можно выделить как области концентрации гипоцентров, так и области с множеством рассеянных точек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(а) плотность вероятности функции ближайшего соседа для точек-гипоцентров в проекции на плоскость скольжения разлома и плотность вероятности пуассоновского процесса с параметрами, характерными для исследуемого участка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! В случае пуассоновского процесса любой гипоцентр с одинаковой вероятностью может быть локализован в любой точке плоскости скольжения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FC13D5-9463-4836-A057-5BB97258E7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39" r="51713"/>
          <a:stretch/>
        </p:blipFill>
        <p:spPr bwMode="auto">
          <a:xfrm>
            <a:off x="1341733" y="4086537"/>
            <a:ext cx="3437535" cy="2658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1AE2286-E1B1-4F02-9BC9-68A7FE836D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r="8448" b="51061"/>
          <a:stretch/>
        </p:blipFill>
        <p:spPr bwMode="auto">
          <a:xfrm>
            <a:off x="136552" y="1556108"/>
            <a:ext cx="5935758" cy="2479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47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8654-C51A-4F9A-A5DE-32E7D5306964}"/>
              </a:ext>
            </a:extLst>
          </p:cNvPr>
          <p:cNvSpPr txBox="1"/>
          <p:nvPr/>
        </p:nvSpPr>
        <p:spPr>
          <a:xfrm>
            <a:off x="6247298" y="284176"/>
            <a:ext cx="585580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400" cap="all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Локализация очагов слабых землетрясений</a:t>
            </a:r>
            <a:endParaRPr lang="en-US" sz="3400" cap="all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B2234-65F8-4081-887E-82D6F0748F2F}"/>
              </a:ext>
            </a:extLst>
          </p:cNvPr>
          <p:cNvSpPr txBox="1"/>
          <p:nvPr/>
        </p:nvSpPr>
        <p:spPr>
          <a:xfrm>
            <a:off x="6429668" y="2011679"/>
            <a:ext cx="5555688" cy="5022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Пространственное распределение гипоцентров в проекции на плоскость разлома характеризуется существенной неоднородностью.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Можно выделить как области концентрации гипоцентров, так и области с множеством рассеянных точек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(б) плотность вероятности расстояний между всеми парами точек-гипоцентров в проекции на плоскость скольжения разлома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1AE2286-E1B1-4F02-9BC9-68A7FE836D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r="8448" b="51061"/>
          <a:stretch/>
        </p:blipFill>
        <p:spPr bwMode="auto">
          <a:xfrm>
            <a:off x="164716" y="783223"/>
            <a:ext cx="5935758" cy="247959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196F9A6-6C93-4AF0-8910-D719C16292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78154"/>
              </p:ext>
            </p:extLst>
          </p:nvPr>
        </p:nvGraphicFramePr>
        <p:xfrm>
          <a:off x="1254239" y="3353083"/>
          <a:ext cx="3673345" cy="2555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4" imgW="6882840" imgH="4788720" progId="Grapher.Document">
                  <p:embed/>
                </p:oleObj>
              </mc:Choice>
              <mc:Fallback>
                <p:oleObj name="Plot" r:id="rId4" imgW="6882840" imgH="47887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4239" y="3353083"/>
                        <a:ext cx="3673345" cy="2555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835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8654-C51A-4F9A-A5DE-32E7D5306964}"/>
              </a:ext>
            </a:extLst>
          </p:cNvPr>
          <p:cNvSpPr txBox="1"/>
          <p:nvPr/>
        </p:nvSpPr>
        <p:spPr>
          <a:xfrm>
            <a:off x="6247298" y="284176"/>
            <a:ext cx="585580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400" cap="all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Локализация очагов слабых землетрясений</a:t>
            </a:r>
            <a:endParaRPr lang="en-US" sz="3400" cap="all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B2234-65F8-4081-887E-82D6F0748F2F}"/>
              </a:ext>
            </a:extLst>
          </p:cNvPr>
          <p:cNvSpPr txBox="1"/>
          <p:nvPr/>
        </p:nvSpPr>
        <p:spPr>
          <a:xfrm>
            <a:off x="6429668" y="2011679"/>
            <a:ext cx="5555688" cy="5022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Пространственное распределение гипоцентров в проекции на плоскость разлома характеризуется существенной неоднородностью.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Можно выделить как области концентрации гипоцентров, так и области с множеством рассеянных точек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(б) плотность вероятности расстояний между всеми парами точек-гипоцентров в проекции на плоскость скольжения разлома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! Наблюдается максимум распределения при значениях расстояния между парами событий 6-7 км В случае пуассоновского процесса любой гипоцентр с одинаковой вероятностью может быть локализован в любой точке плоскости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1269AC5F-0B27-44EC-A562-BC7BDE6730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080124"/>
              </p:ext>
            </p:extLst>
          </p:nvPr>
        </p:nvGraphicFramePr>
        <p:xfrm>
          <a:off x="1247847" y="3353075"/>
          <a:ext cx="3673345" cy="2555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3" imgW="6882840" imgH="4788720" progId="Grapher.Document">
                  <p:embed/>
                </p:oleObj>
              </mc:Choice>
              <mc:Fallback>
                <p:oleObj name="Plot" r:id="rId3" imgW="6882840" imgH="4788720" progId="Grapher.Document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4196F9A6-6C93-4AF0-8910-D719C16292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7847" y="3353075"/>
                        <a:ext cx="3673345" cy="2555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188854A-87BA-4FC3-A783-082E4D6DB4BD}"/>
              </a:ext>
            </a:extLst>
          </p:cNvPr>
          <p:cNvGrpSpPr>
            <a:grpSpLocks noChangeAspect="1"/>
          </p:cNvGrpSpPr>
          <p:nvPr/>
        </p:nvGrpSpPr>
        <p:grpSpPr>
          <a:xfrm>
            <a:off x="1473062" y="940992"/>
            <a:ext cx="3322943" cy="1413539"/>
            <a:chOff x="322715" y="4230244"/>
            <a:chExt cx="3699518" cy="1431649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5B85E2FF-DF13-42DA-818D-38FD565C9FB8}"/>
                </a:ext>
              </a:extLst>
            </p:cNvPr>
            <p:cNvGrpSpPr/>
            <p:nvPr/>
          </p:nvGrpSpPr>
          <p:grpSpPr>
            <a:xfrm flipH="1">
              <a:off x="322715" y="4230244"/>
              <a:ext cx="3699518" cy="1431649"/>
              <a:chOff x="712268" y="1206116"/>
              <a:chExt cx="4202170" cy="1549739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90DC9D09-8751-430D-9B80-C06C91242941}"/>
                  </a:ext>
                </a:extLst>
              </p:cNvPr>
              <p:cNvSpPr/>
              <p:nvPr/>
            </p:nvSpPr>
            <p:spPr>
              <a:xfrm>
                <a:off x="899592" y="1556792"/>
                <a:ext cx="3490952" cy="803019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Двойная волна 25">
                <a:extLst>
                  <a:ext uri="{FF2B5EF4-FFF2-40B4-BE49-F238E27FC236}">
                    <a16:creationId xmlns:a16="http://schemas.microsoft.com/office/drawing/2014/main" id="{1348B604-68A5-4B5F-8EE8-37A35A0B3184}"/>
                  </a:ext>
                </a:extLst>
              </p:cNvPr>
              <p:cNvSpPr/>
              <p:nvPr/>
            </p:nvSpPr>
            <p:spPr>
              <a:xfrm rot="60000">
                <a:off x="881989" y="1963768"/>
                <a:ext cx="4032449" cy="792087"/>
              </a:xfrm>
              <a:prstGeom prst="doubleWav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Двойная волна 26">
                <a:extLst>
                  <a:ext uri="{FF2B5EF4-FFF2-40B4-BE49-F238E27FC236}">
                    <a16:creationId xmlns:a16="http://schemas.microsoft.com/office/drawing/2014/main" id="{0BB7F53E-16F9-4C20-B516-C1EBB991A5A5}"/>
                  </a:ext>
                </a:extLst>
              </p:cNvPr>
              <p:cNvSpPr/>
              <p:nvPr/>
            </p:nvSpPr>
            <p:spPr>
              <a:xfrm>
                <a:off x="712268" y="1206116"/>
                <a:ext cx="3672408" cy="792088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3D0692EE-6A74-4A26-AAB9-D200A9D850CC}"/>
                  </a:ext>
                </a:extLst>
              </p:cNvPr>
              <p:cNvSpPr/>
              <p:nvPr/>
            </p:nvSpPr>
            <p:spPr>
              <a:xfrm>
                <a:off x="3154031" y="1706273"/>
                <a:ext cx="966156" cy="44578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1EA7E06E-238D-4016-B345-108F431BC9E1}"/>
                  </a:ext>
                </a:extLst>
              </p:cNvPr>
              <p:cNvSpPr/>
              <p:nvPr/>
            </p:nvSpPr>
            <p:spPr>
              <a:xfrm>
                <a:off x="1443451" y="1726845"/>
                <a:ext cx="857816" cy="425217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6D870BC8-53EB-4A31-93C3-09CC0AE9D473}"/>
                </a:ext>
              </a:extLst>
            </p:cNvPr>
            <p:cNvGrpSpPr/>
            <p:nvPr/>
          </p:nvGrpSpPr>
          <p:grpSpPr>
            <a:xfrm>
              <a:off x="1740976" y="4458346"/>
              <a:ext cx="1570495" cy="95852"/>
              <a:chOff x="1740976" y="4458346"/>
              <a:chExt cx="1570495" cy="95852"/>
            </a:xfrm>
          </p:grpSpPr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DAF81738-777F-4729-8178-85695FB64EF8}"/>
                  </a:ext>
                </a:extLst>
              </p:cNvPr>
              <p:cNvCxnSpPr/>
              <p:nvPr/>
            </p:nvCxnSpPr>
            <p:spPr>
              <a:xfrm>
                <a:off x="1740976" y="4554198"/>
                <a:ext cx="157049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AF78AD30-887A-4724-A3EB-424A5303F364}"/>
                  </a:ext>
                </a:extLst>
              </p:cNvPr>
              <p:cNvCxnSpPr/>
              <p:nvPr/>
            </p:nvCxnSpPr>
            <p:spPr>
              <a:xfrm>
                <a:off x="3037071" y="4458346"/>
                <a:ext cx="248569" cy="95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1FC947B7-345A-4197-8A13-6A596D3180B3}"/>
                </a:ext>
              </a:extLst>
            </p:cNvPr>
            <p:cNvGrpSpPr/>
            <p:nvPr/>
          </p:nvGrpSpPr>
          <p:grpSpPr>
            <a:xfrm rot="10800000">
              <a:off x="1366433" y="5278721"/>
              <a:ext cx="1570495" cy="95852"/>
              <a:chOff x="1740976" y="4458346"/>
              <a:chExt cx="1570495" cy="95852"/>
            </a:xfrm>
          </p:grpSpPr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0C24CFD3-4580-456C-9355-0F3B72990679}"/>
                  </a:ext>
                </a:extLst>
              </p:cNvPr>
              <p:cNvCxnSpPr/>
              <p:nvPr/>
            </p:nvCxnSpPr>
            <p:spPr>
              <a:xfrm>
                <a:off x="1740976" y="4554198"/>
                <a:ext cx="157049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51F77CCC-D96C-463B-9707-FD8BED60F714}"/>
                  </a:ext>
                </a:extLst>
              </p:cNvPr>
              <p:cNvCxnSpPr/>
              <p:nvPr/>
            </p:nvCxnSpPr>
            <p:spPr>
              <a:xfrm>
                <a:off x="3037071" y="4458346"/>
                <a:ext cx="248569" cy="95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22965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8654-C51A-4F9A-A5DE-32E7D5306964}"/>
              </a:ext>
            </a:extLst>
          </p:cNvPr>
          <p:cNvSpPr txBox="1"/>
          <p:nvPr/>
        </p:nvSpPr>
        <p:spPr>
          <a:xfrm>
            <a:off x="6247298" y="284176"/>
            <a:ext cx="585580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400" cap="all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Локализация очагов СГЕНЕРИРОВАННЫЙ каталог</a:t>
            </a:r>
            <a:endParaRPr lang="en-US" sz="3400" cap="all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B2234-65F8-4081-887E-82D6F0748F2F}"/>
              </a:ext>
            </a:extLst>
          </p:cNvPr>
          <p:cNvSpPr txBox="1"/>
          <p:nvPr/>
        </p:nvSpPr>
        <p:spPr>
          <a:xfrm>
            <a:off x="6429668" y="2011680"/>
            <a:ext cx="5602662" cy="4206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Каталог предполагает наличие нескольких зон концентрации (на рисунке - 8). В окрестности каждой зоны концентрации гипоцентры локализуются согласно следующим законам: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А) </a:t>
            </a:r>
            <a:r>
              <a:rPr lang="el-GR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δ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(r)=const – 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фрактальная размерность -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1.8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Б) </a:t>
            </a:r>
            <a:r>
              <a:rPr lang="el-GR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δ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(r)~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/exp(r) - 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фрактальная размерность - 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1.7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В) </a:t>
            </a:r>
            <a:r>
              <a:rPr lang="el-GR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δ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(r)~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/r^1.2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 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- 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фрактальная размерность - 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0.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5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0616E78-C2F1-4238-8967-ABFA35CBB763}"/>
              </a:ext>
            </a:extLst>
          </p:cNvPr>
          <p:cNvGrpSpPr/>
          <p:nvPr/>
        </p:nvGrpSpPr>
        <p:grpSpPr>
          <a:xfrm>
            <a:off x="340936" y="349290"/>
            <a:ext cx="5574751" cy="6172336"/>
            <a:chOff x="275624" y="488078"/>
            <a:chExt cx="5574751" cy="6172336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E979E9FF-E2A3-4AE7-A467-17967DDE8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70" r="203"/>
            <a:stretch/>
          </p:blipFill>
          <p:spPr>
            <a:xfrm>
              <a:off x="275624" y="488078"/>
              <a:ext cx="5528037" cy="2115749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E3D8FAE-9660-45F7-992C-8DB266C7B86D}"/>
                </a:ext>
              </a:extLst>
            </p:cNvPr>
            <p:cNvGrpSpPr/>
            <p:nvPr/>
          </p:nvGrpSpPr>
          <p:grpSpPr>
            <a:xfrm>
              <a:off x="278191" y="2465893"/>
              <a:ext cx="5525470" cy="4194521"/>
              <a:chOff x="278191" y="2663478"/>
              <a:chExt cx="5525470" cy="4194521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A65E2699-41FD-4C0B-AEAA-C37E01DCA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191" y="2663478"/>
                <a:ext cx="5525470" cy="2138665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345297E7-4A50-4E04-887D-44A4791AD9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48" r="516"/>
              <a:stretch/>
            </p:blipFill>
            <p:spPr>
              <a:xfrm>
                <a:off x="278191" y="4683862"/>
                <a:ext cx="5525470" cy="2174137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3D62BE-5295-44A3-ADC5-347C7DFFFA48}"/>
                </a:ext>
              </a:extLst>
            </p:cNvPr>
            <p:cNvSpPr txBox="1"/>
            <p:nvPr/>
          </p:nvSpPr>
          <p:spPr>
            <a:xfrm>
              <a:off x="5408285" y="534028"/>
              <a:ext cx="404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/>
                <a:t>А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FAD0C9-7A1A-4191-BD31-9758376A15F3}"/>
                </a:ext>
              </a:extLst>
            </p:cNvPr>
            <p:cNvSpPr txBox="1"/>
            <p:nvPr/>
          </p:nvSpPr>
          <p:spPr>
            <a:xfrm>
              <a:off x="5445810" y="2469288"/>
              <a:ext cx="404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/>
                <a:t>Б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D445D2-9C0B-4677-B6E3-3AA049163862}"/>
                </a:ext>
              </a:extLst>
            </p:cNvPr>
            <p:cNvSpPr txBox="1"/>
            <p:nvPr/>
          </p:nvSpPr>
          <p:spPr>
            <a:xfrm>
              <a:off x="5432025" y="4489036"/>
              <a:ext cx="404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/>
                <a:t>В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A1A3394-354E-4C82-A8F6-CC9DBA8F0021}"/>
              </a:ext>
            </a:extLst>
          </p:cNvPr>
          <p:cNvSpPr txBox="1"/>
          <p:nvPr/>
        </p:nvSpPr>
        <p:spPr>
          <a:xfrm>
            <a:off x="2679036" y="6421399"/>
            <a:ext cx="85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ОХ, км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969B41-BF4A-4BF1-9C37-6E716B5E1E87}"/>
              </a:ext>
            </a:extLst>
          </p:cNvPr>
          <p:cNvSpPr txBox="1"/>
          <p:nvPr/>
        </p:nvSpPr>
        <p:spPr>
          <a:xfrm rot="16200000">
            <a:off x="-238347" y="306734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</a:t>
            </a:r>
            <a:r>
              <a:rPr lang="en-US" dirty="0"/>
              <a:t>Z</a:t>
            </a:r>
            <a:r>
              <a:rPr lang="ru-RU" dirty="0"/>
              <a:t>, км</a:t>
            </a:r>
          </a:p>
        </p:txBody>
      </p:sp>
    </p:spTree>
    <p:extLst>
      <p:ext uri="{BB962C8B-B14F-4D97-AF65-F5344CB8AC3E}">
        <p14:creationId xmlns:p14="http://schemas.microsoft.com/office/powerpoint/2010/main" val="1629283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8654-C51A-4F9A-A5DE-32E7D5306964}"/>
              </a:ext>
            </a:extLst>
          </p:cNvPr>
          <p:cNvSpPr txBox="1"/>
          <p:nvPr/>
        </p:nvSpPr>
        <p:spPr>
          <a:xfrm>
            <a:off x="6247298" y="284176"/>
            <a:ext cx="585580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800" cap="all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Выделение </a:t>
            </a:r>
            <a:r>
              <a:rPr lang="ru-RU" sz="2800" cap="all" dirty="0" err="1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сейсмогенерирующих</a:t>
            </a:r>
            <a:r>
              <a:rPr lang="ru-RU" sz="2800" cap="all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 структур плоскости скольжения</a:t>
            </a:r>
            <a:endParaRPr lang="en-US" sz="2800" cap="all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B2234-65F8-4081-887E-82D6F0748F2F}"/>
              </a:ext>
            </a:extLst>
          </p:cNvPr>
          <p:cNvSpPr txBox="1"/>
          <p:nvPr/>
        </p:nvSpPr>
        <p:spPr>
          <a:xfrm>
            <a:off x="6518827" y="3552021"/>
            <a:ext cx="5673173" cy="1575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Математическая реализация алгоритма выделения </a:t>
            </a:r>
            <a:r>
              <a:rPr lang="ru-RU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сеймогенерирующих</a:t>
            </a: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 структур будет представлена в докладе аспиранта ИДГ РАН </a:t>
            </a:r>
            <a:r>
              <a:rPr lang="ru-RU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Полятыкина</a:t>
            </a: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 Владимира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4C8EAA-8BB4-ED92-09E8-B786E0EFB13B}"/>
              </a:ext>
            </a:extLst>
          </p:cNvPr>
          <p:cNvSpPr txBox="1"/>
          <p:nvPr/>
        </p:nvSpPr>
        <p:spPr>
          <a:xfrm>
            <a:off x="216161" y="1184642"/>
            <a:ext cx="569317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ru-RU" dirty="0">
                <a:latin typeface="Franklin Gothic Book" panose="020B0503020102020204" pitchFamily="34" charset="0"/>
              </a:rPr>
              <a:t>Условие </a:t>
            </a:r>
            <a:r>
              <a:rPr lang="en-US" dirty="0">
                <a:latin typeface="Franklin Gothic Book" panose="020B0503020102020204" pitchFamily="34" charset="0"/>
              </a:rPr>
              <a:t>I</a:t>
            </a:r>
            <a:r>
              <a:rPr lang="ru-RU" dirty="0">
                <a:latin typeface="Franklin Gothic Book" panose="020B0503020102020204" pitchFamily="34" charset="0"/>
              </a:rPr>
              <a:t>: если крупномасштабные </a:t>
            </a:r>
            <a:r>
              <a:rPr lang="ru-RU" dirty="0" err="1">
                <a:latin typeface="Franklin Gothic Book" panose="020B0503020102020204" pitchFamily="34" charset="0"/>
              </a:rPr>
              <a:t>асперити</a:t>
            </a:r>
            <a:r>
              <a:rPr lang="ru-RU" dirty="0">
                <a:latin typeface="Franklin Gothic Book" panose="020B0503020102020204" pitchFamily="34" charset="0"/>
              </a:rPr>
              <a:t> образуются на контактных границах, содержащей плотные кластеры сейсмических источников, то характерное расстояние между кластерами должно соответствовать характерному расстоянию между всеми источниками, которые локализованы на рассматриваемом контакте.</a:t>
            </a:r>
          </a:p>
          <a:p>
            <a:pPr marL="342900" lvl="0" indent="-342900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ru-RU" dirty="0">
                <a:latin typeface="Franklin Gothic Book" panose="020B0503020102020204" pitchFamily="34" charset="0"/>
              </a:rPr>
              <a:t>Условие </a:t>
            </a:r>
            <a:r>
              <a:rPr lang="en-US" dirty="0">
                <a:latin typeface="Franklin Gothic Book" panose="020B0503020102020204" pitchFamily="34" charset="0"/>
              </a:rPr>
              <a:t>II:</a:t>
            </a:r>
            <a:r>
              <a:rPr lang="ru-RU" sz="1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1800" dirty="0">
                <a:latin typeface="Franklin Gothic Book" panose="020B0503020102020204" pitchFamily="34" charset="0"/>
              </a:rPr>
              <a:t>Вероятность </a:t>
            </a:r>
            <a:r>
              <a:rPr lang="ru-RU" dirty="0">
                <a:latin typeface="Franklin Gothic Book" panose="020B0503020102020204" pitchFamily="34" charset="0"/>
              </a:rPr>
              <a:t>формирования </a:t>
            </a:r>
            <a:r>
              <a:rPr lang="ru-RU" dirty="0" err="1">
                <a:latin typeface="Franklin Gothic Book" panose="020B0503020102020204" pitchFamily="34" charset="0"/>
              </a:rPr>
              <a:t>асперити</a:t>
            </a:r>
            <a:r>
              <a:rPr lang="ru-RU" dirty="0">
                <a:latin typeface="Franklin Gothic Book" panose="020B0503020102020204" pitchFamily="34" charset="0"/>
              </a:rPr>
              <a:t> </a:t>
            </a:r>
            <a:r>
              <a:rPr lang="ru-RU" sz="1800" dirty="0">
                <a:latin typeface="Franklin Gothic Book" panose="020B0503020102020204" pitchFamily="34" charset="0"/>
              </a:rPr>
              <a:t>выше вблизи других пятен и ниже на отдаленных участках</a:t>
            </a:r>
            <a:endParaRPr lang="ru-RU" dirty="0">
              <a:latin typeface="Franklin Gothic Book" panose="020B05030201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Franklin Gothic Book" panose="020B0503020102020204" pitchFamily="34" charset="0"/>
              </a:rPr>
              <a:t>Условие </a:t>
            </a:r>
            <a:r>
              <a:rPr lang="en-US" dirty="0">
                <a:latin typeface="Franklin Gothic Book" panose="020B0503020102020204" pitchFamily="34" charset="0"/>
              </a:rPr>
              <a:t>III</a:t>
            </a:r>
            <a:r>
              <a:rPr lang="ru-RU" dirty="0">
                <a:latin typeface="Franklin Gothic Book" panose="020B0503020102020204" pitchFamily="34" charset="0"/>
              </a:rPr>
              <a:t>: конфигурация </a:t>
            </a:r>
            <a:r>
              <a:rPr lang="ru-RU" dirty="0" err="1">
                <a:latin typeface="Franklin Gothic Book" panose="020B0503020102020204" pitchFamily="34" charset="0"/>
              </a:rPr>
              <a:t>асперити</a:t>
            </a:r>
            <a:r>
              <a:rPr lang="ru-RU" dirty="0">
                <a:latin typeface="Franklin Gothic Book" panose="020B0503020102020204" pitchFamily="34" charset="0"/>
              </a:rPr>
              <a:t>, которая наилучшим образом отражает текущее состояние знаний о неоднородности интерфейса разлома, - это конфигурация с наибольшим количеством </a:t>
            </a:r>
            <a:r>
              <a:rPr lang="ru-RU" dirty="0" err="1">
                <a:latin typeface="Franklin Gothic Book" panose="020B0503020102020204" pitchFamily="34" charset="0"/>
              </a:rPr>
              <a:t>асперити</a:t>
            </a:r>
            <a:r>
              <a:rPr lang="ru-RU" dirty="0">
                <a:latin typeface="Franklin Gothic Book" panose="020B0503020102020204" pitchFamily="34" charset="0"/>
              </a:rPr>
              <a:t> (максимизация энтропии).</a:t>
            </a:r>
          </a:p>
        </p:txBody>
      </p:sp>
    </p:spTree>
    <p:extLst>
      <p:ext uri="{BB962C8B-B14F-4D97-AF65-F5344CB8AC3E}">
        <p14:creationId xmlns:p14="http://schemas.microsoft.com/office/powerpoint/2010/main" val="364247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8654-C51A-4F9A-A5DE-32E7D5306964}"/>
              </a:ext>
            </a:extLst>
          </p:cNvPr>
          <p:cNvSpPr txBox="1"/>
          <p:nvPr/>
        </p:nvSpPr>
        <p:spPr>
          <a:xfrm>
            <a:off x="6247298" y="284176"/>
            <a:ext cx="585580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400" cap="all" dirty="0" err="1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ЛОКализация</a:t>
            </a:r>
            <a:r>
              <a:rPr lang="ru-RU" sz="3400" cap="all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 </a:t>
            </a:r>
            <a:r>
              <a:rPr lang="ru-RU" sz="3400" cap="all" dirty="0" err="1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асперити</a:t>
            </a:r>
            <a:endParaRPr lang="en-US" sz="3400" cap="all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B2234-65F8-4081-887E-82D6F0748F2F}"/>
              </a:ext>
            </a:extLst>
          </p:cNvPr>
          <p:cNvSpPr txBox="1"/>
          <p:nvPr/>
        </p:nvSpPr>
        <p:spPr>
          <a:xfrm>
            <a:off x="6426392" y="2098446"/>
            <a:ext cx="5555688" cy="3195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(А) Применение алгоритма топологической фильтрации, дополненного знаниями о структурированности контакта, позволяет в автоматическом режиме выделять потенциальные зоны </a:t>
            </a:r>
            <a:r>
              <a:rPr lang="ru-RU" sz="18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асперити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отдельном 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сегменте может быть обнаружено от 2 до 11 </a:t>
            </a:r>
            <a:r>
              <a:rPr lang="ru-RU" sz="18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асперити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относительная плотность </a:t>
            </a:r>
            <a:r>
              <a:rPr lang="ru-RU" sz="18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асперити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варьируется от 0,02 до 0,13 км</a:t>
            </a:r>
            <a:r>
              <a:rPr lang="ru-RU" sz="1800" baseline="300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chemeClr val="bg1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dirty="0">
              <a:solidFill>
                <a:schemeClr val="bg1"/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(В) 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Обнаружены </a:t>
            </a:r>
            <a:r>
              <a:rPr lang="ru-RU" sz="18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асперити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площадью от 0,03 до 56 км</a:t>
            </a:r>
            <a:r>
              <a:rPr lang="ru-RU" sz="1800" baseline="300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Границы участков имеют форму эллипса, а наиболее вероятное значение сжатия составляет 0,6.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08DFF08-3DEC-2E8B-8513-5C7D777627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r="42747"/>
          <a:stretch/>
        </p:blipFill>
        <p:spPr>
          <a:xfrm>
            <a:off x="292900" y="1121175"/>
            <a:ext cx="5539695" cy="422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32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8654-C51A-4F9A-A5DE-32E7D5306964}"/>
              </a:ext>
            </a:extLst>
          </p:cNvPr>
          <p:cNvSpPr txBox="1"/>
          <p:nvPr/>
        </p:nvSpPr>
        <p:spPr>
          <a:xfrm>
            <a:off x="6247298" y="284176"/>
            <a:ext cx="585580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400" cap="all" dirty="0" err="1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ЛОКализация</a:t>
            </a:r>
            <a:r>
              <a:rPr lang="ru-RU" sz="3400" cap="all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 </a:t>
            </a:r>
            <a:r>
              <a:rPr lang="ru-RU" sz="3400" cap="all" dirty="0" err="1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асперити</a:t>
            </a:r>
            <a:endParaRPr lang="en-US" sz="3400" cap="all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B2234-65F8-4081-887E-82D6F0748F2F}"/>
              </a:ext>
            </a:extLst>
          </p:cNvPr>
          <p:cNvSpPr txBox="1"/>
          <p:nvPr/>
        </p:nvSpPr>
        <p:spPr>
          <a:xfrm>
            <a:off x="6426392" y="2645143"/>
            <a:ext cx="5555688" cy="3195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Поскольку </a:t>
            </a:r>
            <a:r>
              <a:rPr lang="ru-RU" dirty="0" err="1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асперити</a:t>
            </a: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выявляются 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декластеризованному каталогу, возникает вопрос: «Попадают ли очаги крупных землетрясений с ML</a:t>
            </a:r>
            <a:r>
              <a:rPr lang="en-US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в область локализации пятен?»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рисунке показано изменение расстояний от очагов землетрясения до границы ближайшего </a:t>
            </a:r>
            <a:r>
              <a:rPr lang="ru-RU" sz="18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асперити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Можно видеть, что 9 из 11 землетрясений с ML</a:t>
            </a:r>
            <a:r>
              <a:rPr lang="en-US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локализованы в пределах </a:t>
            </a:r>
            <a:r>
              <a:rPr lang="ru-RU" sz="18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асперити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Для землетрясений с ML</a:t>
            </a:r>
            <a:r>
              <a:rPr lang="en-US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 60% событий локализуются внутри или вблизи </a:t>
            </a:r>
            <a:r>
              <a:rPr lang="ru-RU" dirty="0" err="1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асперити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005EDE-33FD-7702-839A-D00D31BEB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0" y="2529007"/>
            <a:ext cx="5888444" cy="39256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0659AD-839A-23E3-E3AC-9A0B3C67A6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r="42747"/>
          <a:stretch/>
        </p:blipFill>
        <p:spPr>
          <a:xfrm>
            <a:off x="1864314" y="256677"/>
            <a:ext cx="2262581" cy="17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0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8654-C51A-4F9A-A5DE-32E7D5306964}"/>
              </a:ext>
            </a:extLst>
          </p:cNvPr>
          <p:cNvSpPr txBox="1"/>
          <p:nvPr/>
        </p:nvSpPr>
        <p:spPr>
          <a:xfrm>
            <a:off x="6247298" y="284176"/>
            <a:ext cx="585580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400" cap="all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Фрагментация зон локализации </a:t>
            </a:r>
            <a:r>
              <a:rPr lang="ru-RU" sz="3400" cap="all" dirty="0" err="1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асперити</a:t>
            </a:r>
            <a:endParaRPr lang="en-US" sz="3400" cap="all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B2234-65F8-4081-887E-82D6F0748F2F}"/>
              </a:ext>
            </a:extLst>
          </p:cNvPr>
          <p:cNvSpPr txBox="1"/>
          <p:nvPr/>
        </p:nvSpPr>
        <p:spPr>
          <a:xfrm>
            <a:off x="6426392" y="2383884"/>
            <a:ext cx="5555688" cy="3195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sz="18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Асперити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разломов представляют собой сложные структурированные объекты. Землетрясения инициируются проскальзыванием в отдельной </a:t>
            </a: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локальной 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 вблизи со свойством скоростного разупрочнения (</a:t>
            </a:r>
            <a:r>
              <a:rPr lang="ru-RU" sz="18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Kocharyan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2021).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фоновых ЗТ позволяет судить о «фрагментации» </a:t>
            </a:r>
            <a:r>
              <a:rPr lang="ru-RU" sz="18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асперити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выявления закономерностей фрагментации 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использовалась тесселяция Вороного (Тесселяция Вороного делит </a:t>
            </a:r>
            <a:r>
              <a:rPr lang="ru-RU" sz="18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асперити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неперекрывающиеся выпуклые многогранники, грани которых равноудалены от соседних очагов ЗТ)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dirty="0">
              <a:solidFill>
                <a:schemeClr val="bg1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! </a:t>
            </a:r>
            <a:r>
              <a:rPr lang="ru-RU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ЛОГНОРМАЛЬНОЕ РАСПРЕДЕЛЕНИЕ</a:t>
            </a: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 обеспечивает статистически лучшее соответствие в 75 % случаев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0659AD-839A-23E3-E3AC-9A0B3C67A6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r="42747"/>
          <a:stretch/>
        </p:blipFill>
        <p:spPr>
          <a:xfrm>
            <a:off x="55754" y="130285"/>
            <a:ext cx="2262581" cy="17263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FDDB06C-85B6-880B-2214-E1569481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3" y="2071531"/>
            <a:ext cx="3678945" cy="465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Соединитель: изогнутый 2">
            <a:extLst>
              <a:ext uri="{FF2B5EF4-FFF2-40B4-BE49-F238E27FC236}">
                <a16:creationId xmlns:a16="http://schemas.microsoft.com/office/drawing/2014/main" id="{5BE7A1BC-1D1C-206D-70DB-0ED4FEC2DE00}"/>
              </a:ext>
            </a:extLst>
          </p:cNvPr>
          <p:cNvCxnSpPr>
            <a:stCxn id="11" idx="3"/>
          </p:cNvCxnSpPr>
          <p:nvPr/>
        </p:nvCxnSpPr>
        <p:spPr>
          <a:xfrm>
            <a:off x="2318335" y="993435"/>
            <a:ext cx="676446" cy="1028889"/>
          </a:xfrm>
          <a:prstGeom prst="curvedConnector2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403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3">
            <a:extLst>
              <a:ext uri="{FF2B5EF4-FFF2-40B4-BE49-F238E27FC236}">
                <a16:creationId xmlns:a16="http://schemas.microsoft.com/office/drawing/2014/main" id="{937E6D20-479A-4FAB-99FD-CB9355D67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319CB3-3E47-4EAE-88F1-8350D3BA3820}"/>
              </a:ext>
            </a:extLst>
          </p:cNvPr>
          <p:cNvSpPr txBox="1"/>
          <p:nvPr/>
        </p:nvSpPr>
        <p:spPr>
          <a:xfrm>
            <a:off x="4963246" y="2059013"/>
            <a:ext cx="6905666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spc="150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ea typeface="+mj-ea"/>
                <a:cs typeface="+mj-cs"/>
              </a:rPr>
              <a:t>РАЗЛОМЫ ЗЕМНОЙ КОРЫ</a:t>
            </a:r>
          </a:p>
        </p:txBody>
      </p:sp>
      <p:sp>
        <p:nvSpPr>
          <p:cNvPr id="69" name="Rectangle 65">
            <a:extLst>
              <a:ext uri="{FF2B5EF4-FFF2-40B4-BE49-F238E27FC236}">
                <a16:creationId xmlns:a16="http://schemas.microsoft.com/office/drawing/2014/main" id="{FEBCE8BB-6C0D-4EB8-9C4E-AC3EBBCB5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099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5811CDC-EAA3-4D96-A565-81DDC9546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162" t="10751" r="5370"/>
          <a:stretch/>
        </p:blipFill>
        <p:spPr bwMode="auto">
          <a:xfrm>
            <a:off x="916330" y="3470884"/>
            <a:ext cx="2765675" cy="3280981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ECCFF-FF00-4A8E-80BF-8909D7B28D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60" r="-1" b="-1"/>
          <a:stretch/>
        </p:blipFill>
        <p:spPr>
          <a:xfrm>
            <a:off x="932659" y="119264"/>
            <a:ext cx="2765676" cy="320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FCDE12-4FAC-4D75-8FB7-BA4F00237D72}"/>
              </a:ext>
            </a:extLst>
          </p:cNvPr>
          <p:cNvSpPr txBox="1"/>
          <p:nvPr/>
        </p:nvSpPr>
        <p:spPr>
          <a:xfrm>
            <a:off x="821621" y="6435601"/>
            <a:ext cx="2243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/>
              <a:t>Приморский разлом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4CAAFA-2241-4320-941E-3E7CBA6BFC3B}"/>
              </a:ext>
            </a:extLst>
          </p:cNvPr>
          <p:cNvSpPr txBox="1"/>
          <p:nvPr/>
        </p:nvSpPr>
        <p:spPr>
          <a:xfrm>
            <a:off x="878217" y="2967293"/>
            <a:ext cx="2243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/>
              <a:t>Разлом Сан-Андреас</a:t>
            </a:r>
          </a:p>
        </p:txBody>
      </p:sp>
    </p:spTree>
    <p:extLst>
      <p:ext uri="{BB962C8B-B14F-4D97-AF65-F5344CB8AC3E}">
        <p14:creationId xmlns:p14="http://schemas.microsoft.com/office/powerpoint/2010/main" val="2634694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8654-C51A-4F9A-A5DE-32E7D5306964}"/>
              </a:ext>
            </a:extLst>
          </p:cNvPr>
          <p:cNvSpPr txBox="1"/>
          <p:nvPr/>
        </p:nvSpPr>
        <p:spPr>
          <a:xfrm>
            <a:off x="6247298" y="284176"/>
            <a:ext cx="585580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 defTabSz="91440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400" cap="all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Неоднородная структура плоскости скольжения разлома</a:t>
            </a:r>
            <a:endParaRPr lang="en-US" sz="3400" cap="all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0659AD-839A-23E3-E3AC-9A0B3C67A6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r="42747"/>
          <a:stretch/>
        </p:blipFill>
        <p:spPr>
          <a:xfrm>
            <a:off x="55754" y="130285"/>
            <a:ext cx="2262581" cy="17263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FDDB06C-85B6-880B-2214-E1569481A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92"/>
          <a:stretch/>
        </p:blipFill>
        <p:spPr bwMode="auto">
          <a:xfrm>
            <a:off x="957943" y="2071531"/>
            <a:ext cx="3678945" cy="190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Соединитель: изогнутый 2">
            <a:extLst>
              <a:ext uri="{FF2B5EF4-FFF2-40B4-BE49-F238E27FC236}">
                <a16:creationId xmlns:a16="http://schemas.microsoft.com/office/drawing/2014/main" id="{5BE7A1BC-1D1C-206D-70DB-0ED4FEC2DE00}"/>
              </a:ext>
            </a:extLst>
          </p:cNvPr>
          <p:cNvCxnSpPr>
            <a:stCxn id="11" idx="3"/>
          </p:cNvCxnSpPr>
          <p:nvPr/>
        </p:nvCxnSpPr>
        <p:spPr>
          <a:xfrm>
            <a:off x="2318335" y="993435"/>
            <a:ext cx="676446" cy="1028889"/>
          </a:xfrm>
          <a:prstGeom prst="curvedConnector2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6451F91-8BF1-9309-46C3-E4C043C45774}"/>
              </a:ext>
            </a:extLst>
          </p:cNvPr>
          <p:cNvGrpSpPr/>
          <p:nvPr/>
        </p:nvGrpSpPr>
        <p:grpSpPr>
          <a:xfrm>
            <a:off x="1098361" y="2224114"/>
            <a:ext cx="4109844" cy="3871200"/>
            <a:chOff x="-206943" y="1088101"/>
            <a:chExt cx="6272582" cy="545640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643F46E-4AB2-2228-2BAE-0B2ED2799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87" r="8512" b="4414"/>
            <a:stretch/>
          </p:blipFill>
          <p:spPr>
            <a:xfrm rot="20729443">
              <a:off x="3232876" y="4517565"/>
              <a:ext cx="2832763" cy="1723268"/>
            </a:xfrm>
            <a:prstGeom prst="rect">
              <a:avLst/>
            </a:prstGeom>
          </p:spPr>
        </p:pic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9C541853-DEF5-8FDA-56A8-CE0C8A7CE04C}"/>
                </a:ext>
              </a:extLst>
            </p:cNvPr>
            <p:cNvGrpSpPr/>
            <p:nvPr/>
          </p:nvGrpSpPr>
          <p:grpSpPr>
            <a:xfrm>
              <a:off x="-206943" y="1088101"/>
              <a:ext cx="4622449" cy="5456400"/>
              <a:chOff x="-206943" y="1088101"/>
              <a:chExt cx="4622449" cy="5456400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F2525FCB-7C3E-C31F-C2F1-FE526673D81F}"/>
                  </a:ext>
                </a:extLst>
              </p:cNvPr>
              <p:cNvSpPr/>
              <p:nvPr/>
            </p:nvSpPr>
            <p:spPr>
              <a:xfrm>
                <a:off x="1110343" y="1338943"/>
                <a:ext cx="440871" cy="277586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D424B3C-918F-2F09-73A7-17BF43D21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7241" t="13579" r="38246" b="3702"/>
              <a:stretch/>
            </p:blipFill>
            <p:spPr>
              <a:xfrm>
                <a:off x="-206943" y="4568101"/>
                <a:ext cx="2173016" cy="1976400"/>
              </a:xfrm>
              <a:prstGeom prst="rect">
                <a:avLst/>
              </a:prstGeom>
            </p:spPr>
          </p:pic>
          <p:cxnSp>
            <p:nvCxnSpPr>
              <p:cNvPr id="30" name="Прямая со стрелкой 29">
                <a:extLst>
                  <a:ext uri="{FF2B5EF4-FFF2-40B4-BE49-F238E27FC236}">
                    <a16:creationId xmlns:a16="http://schemas.microsoft.com/office/drawing/2014/main" id="{7B263E4D-E473-D152-8629-7924748AC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9886" y="1616528"/>
                <a:ext cx="533614" cy="300336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24C36AB5-949E-731B-55AF-F8F1C0111772}"/>
                  </a:ext>
                </a:extLst>
              </p:cNvPr>
              <p:cNvSpPr/>
              <p:nvPr/>
            </p:nvSpPr>
            <p:spPr>
              <a:xfrm rot="4676440">
                <a:off x="1615710" y="498984"/>
                <a:ext cx="591285" cy="1769520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2" name="Прямая со стрелкой 31">
                <a:extLst>
                  <a:ext uri="{FF2B5EF4-FFF2-40B4-BE49-F238E27FC236}">
                    <a16:creationId xmlns:a16="http://schemas.microsoft.com/office/drawing/2014/main" id="{D5A53607-E4A6-361D-CF44-F4F10D974323}"/>
                  </a:ext>
                </a:extLst>
              </p:cNvPr>
              <p:cNvCxnSpPr>
                <a:cxnSpLocks/>
                <a:endCxn id="26" idx="0"/>
              </p:cNvCxnSpPr>
              <p:nvPr/>
            </p:nvCxnSpPr>
            <p:spPr>
              <a:xfrm>
                <a:off x="2309809" y="1616528"/>
                <a:ext cx="2105697" cy="2928517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2A779C7-AE39-96AB-134C-626D00C237F1}"/>
              </a:ext>
            </a:extLst>
          </p:cNvPr>
          <p:cNvSpPr txBox="1"/>
          <p:nvPr/>
        </p:nvSpPr>
        <p:spPr>
          <a:xfrm>
            <a:off x="829407" y="4360511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(а)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268483-AE86-8CC3-0141-77B5710C96C1}"/>
              </a:ext>
            </a:extLst>
          </p:cNvPr>
          <p:cNvSpPr txBox="1"/>
          <p:nvPr/>
        </p:nvSpPr>
        <p:spPr>
          <a:xfrm>
            <a:off x="3310065" y="4360511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(б)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DC91D7-3834-CD0D-0FE1-D78C3D1D2FC5}"/>
              </a:ext>
            </a:extLst>
          </p:cNvPr>
          <p:cNvSpPr txBox="1"/>
          <p:nvPr/>
        </p:nvSpPr>
        <p:spPr>
          <a:xfrm>
            <a:off x="6426392" y="2383884"/>
            <a:ext cx="5555688" cy="3195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sz="18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Асперити</a:t>
            </a:r>
            <a:r>
              <a:rPr lang="ru-RU" sz="18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разломов представляют собой сложные структурированные объекты.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dirty="0">
              <a:solidFill>
                <a:schemeClr val="bg1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Вероятно на малом масштабе (а) зона </a:t>
            </a:r>
            <a:r>
              <a:rPr lang="ru-RU" dirty="0" err="1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асперити</a:t>
            </a: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 фрагментирована </a:t>
            </a:r>
            <a:r>
              <a:rPr lang="ru-RU" dirty="0" err="1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асперити</a:t>
            </a: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 фра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(а) Каждый </a:t>
            </a:r>
            <a:r>
              <a:rPr lang="ru-RU" dirty="0" err="1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косейсмический</a:t>
            </a: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 разрыв является разрывов отдельного фрагмента мелкого масштаба, фрагмент определяется случайно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На более крупном масштабе (б) выделяются пятна (а) скоростного разупрочнения, помещенные в матрицу со свойством скоростного упрочнения.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ru-RU" dirty="0">
              <a:solidFill>
                <a:schemeClr val="bg1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Гетерогенность фрикционным свойств определяет масштаб и динамику </a:t>
            </a:r>
            <a:r>
              <a:rPr lang="ru-RU" dirty="0" err="1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косейсмического</a:t>
            </a: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 разрыва!</a:t>
            </a:r>
            <a:endParaRPr lang="ru-RU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667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82A1F4-4B0F-49FB-9F67-CBE18482E0D6}"/>
              </a:ext>
            </a:extLst>
          </p:cNvPr>
          <p:cNvSpPr txBox="1"/>
          <p:nvPr/>
        </p:nvSpPr>
        <p:spPr>
          <a:xfrm>
            <a:off x="1102793" y="675712"/>
            <a:ext cx="9865411" cy="4554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800" dirty="0">
                <a:latin typeface="Franklin Gothic Book" panose="020B0503020102020204" pitchFamily="34" charset="0"/>
              </a:rPr>
              <a:t>ЗАКЛЮЧЕНИЕ</a:t>
            </a:r>
          </a:p>
          <a:p>
            <a:pPr algn="ctr">
              <a:lnSpc>
                <a:spcPct val="114000"/>
              </a:lnSpc>
            </a:pPr>
            <a:endParaRPr lang="ru-RU" sz="2800" dirty="0">
              <a:latin typeface="Franklin Gothic Book" panose="020B0503020102020204" pitchFamily="34" charset="0"/>
            </a:endParaRPr>
          </a:p>
          <a:p>
            <a:pPr marL="514350" indent="-514350" algn="just">
              <a:lnSpc>
                <a:spcPct val="114000"/>
              </a:lnSpc>
              <a:buFont typeface="+mj-lt"/>
              <a:buAutoNum type="arabicPeriod"/>
            </a:pPr>
            <a:r>
              <a:rPr lang="ru-RU" sz="20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Закономерности локализации слабой сейсмичности проявляют </a:t>
            </a:r>
            <a:r>
              <a:rPr lang="ru-RU" sz="2000" dirty="0" err="1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основопологающие</a:t>
            </a:r>
            <a:r>
              <a:rPr lang="ru-RU" sz="20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структурные свойства границ тектонических разломов. Поверхность разлома, как и все реальные поверхности, характеризуется определенной топографией. Вследствие волнистости и шероховатости поверхностей взаимодействие берегов происходит не по всей плоскости </a:t>
            </a:r>
            <a:r>
              <a:rPr lang="ru-RU" sz="2000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тектонического </a:t>
            </a:r>
            <a:r>
              <a:rPr lang="ru-RU" sz="20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разлома, а только в локальных зонах концентрации напряжений - </a:t>
            </a:r>
            <a:r>
              <a:rPr lang="ru-RU" sz="2000" dirty="0" err="1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асперити</a:t>
            </a:r>
            <a:r>
              <a:rPr lang="ru-RU" sz="20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lnSpc>
                <a:spcPct val="114000"/>
              </a:lnSpc>
              <a:buFont typeface="+mj-lt"/>
              <a:buAutoNum type="arabicPeriod"/>
            </a:pPr>
            <a:r>
              <a:rPr lang="ru-RU" sz="2000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фоновой сейсмичности можно восстановить геометрию плоскости скольжения тектонического разлома и качественно оценить её фрикционные характеристики</a:t>
            </a:r>
          </a:p>
        </p:txBody>
      </p:sp>
    </p:spTree>
    <p:extLst>
      <p:ext uri="{BB962C8B-B14F-4D97-AF65-F5344CB8AC3E}">
        <p14:creationId xmlns:p14="http://schemas.microsoft.com/office/powerpoint/2010/main" val="2845532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CA68FD-F6EB-7A90-FE77-D47B70259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54" b="1133"/>
          <a:stretch/>
        </p:blipFill>
        <p:spPr>
          <a:xfrm>
            <a:off x="-5404" y="-237067"/>
            <a:ext cx="12205062" cy="7175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2A1F4-4B0F-49FB-9F67-CBE18482E0D6}"/>
              </a:ext>
            </a:extLst>
          </p:cNvPr>
          <p:cNvSpPr txBox="1"/>
          <p:nvPr/>
        </p:nvSpPr>
        <p:spPr>
          <a:xfrm>
            <a:off x="1163294" y="1893381"/>
            <a:ext cx="9865411" cy="111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14000"/>
              </a:lnSpc>
              <a:buFont typeface="+mj-lt"/>
              <a:buAutoNum type="arabicPeriod"/>
            </a:pPr>
            <a:endParaRPr lang="ru-RU" sz="20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ru-RU" sz="2000" b="1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algn="just">
              <a:lnSpc>
                <a:spcPct val="114000"/>
              </a:lnSpc>
            </a:pPr>
            <a:endParaRPr lang="ru-RU" sz="20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4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A113A1-7F93-4C15-B78C-7759EE8AA0BD}"/>
              </a:ext>
            </a:extLst>
          </p:cNvPr>
          <p:cNvSpPr txBox="1"/>
          <p:nvPr/>
        </p:nvSpPr>
        <p:spPr>
          <a:xfrm>
            <a:off x="6190926" y="244688"/>
            <a:ext cx="592727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800" i="0" u="none" strike="noStrike" cap="all" spc="150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РАЗЛОМЫ ЗЕМНОЙ КОРЫ</a:t>
            </a:r>
            <a:endParaRPr lang="en-US" sz="2800" cap="all" spc="150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0F1423-4FD7-4EB2-969E-B9BD03DB9525}"/>
              </a:ext>
            </a:extLst>
          </p:cNvPr>
          <p:cNvSpPr txBox="1"/>
          <p:nvPr/>
        </p:nvSpPr>
        <p:spPr>
          <a:xfrm>
            <a:off x="6420152" y="2963758"/>
            <a:ext cx="5660037" cy="31847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 fontAlgn="base">
              <a:lnSpc>
                <a:spcPct val="114000"/>
              </a:lnSpc>
              <a:buClr>
                <a:schemeClr val="tx1"/>
              </a:buClr>
            </a:pPr>
            <a:r>
              <a:rPr lang="ru-RU" sz="19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Исследования процессов, протекающих в разломных зонах, требуют применения мультидисциплинарного подхода, интеграции комплексного геофизического мониторинга активных разломов, геологических изысканий строения разломов, моделирования динамики сложных систем.</a:t>
            </a:r>
          </a:p>
          <a:p>
            <a:pPr defTabSz="914400" fontAlgn="base">
              <a:lnSpc>
                <a:spcPct val="114000"/>
              </a:lnSpc>
              <a:buClr>
                <a:schemeClr val="tx1"/>
              </a:buClr>
            </a:pPr>
            <a:r>
              <a:rPr lang="ru-RU" sz="19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Именно комплексирование различных методов позволяет построить наиболее корректную геомеханическую модель объекта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76EC6C-09AF-4CDA-BCA7-328749835AE7}"/>
              </a:ext>
            </a:extLst>
          </p:cNvPr>
          <p:cNvSpPr/>
          <p:nvPr/>
        </p:nvSpPr>
        <p:spPr>
          <a:xfrm>
            <a:off x="2905117" y="1851204"/>
            <a:ext cx="2641131" cy="1779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4A2430-39EA-5B7C-73E3-56422A410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71" y="3222569"/>
            <a:ext cx="3510560" cy="337356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470AD6D-2305-6F2B-0B49-C09C72931E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3" r="25030"/>
          <a:stretch/>
        </p:blipFill>
        <p:spPr bwMode="auto">
          <a:xfrm>
            <a:off x="416839" y="644754"/>
            <a:ext cx="5286014" cy="221738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874CB8-BD97-58FC-9B78-6065797B7980}"/>
              </a:ext>
            </a:extLst>
          </p:cNvPr>
          <p:cNvSpPr txBox="1"/>
          <p:nvPr/>
        </p:nvSpPr>
        <p:spPr>
          <a:xfrm>
            <a:off x="3460290" y="2488357"/>
            <a:ext cx="2243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/>
              <a:t>Приморский разлом</a:t>
            </a:r>
          </a:p>
        </p:txBody>
      </p:sp>
    </p:spTree>
    <p:extLst>
      <p:ext uri="{BB962C8B-B14F-4D97-AF65-F5344CB8AC3E}">
        <p14:creationId xmlns:p14="http://schemas.microsoft.com/office/powerpoint/2010/main" val="1403467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8654-C51A-4F9A-A5DE-32E7D5306964}"/>
              </a:ext>
            </a:extLst>
          </p:cNvPr>
          <p:cNvSpPr txBox="1"/>
          <p:nvPr/>
        </p:nvSpPr>
        <p:spPr>
          <a:xfrm>
            <a:off x="6247298" y="284176"/>
            <a:ext cx="585580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400" cap="all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ШЕРОХОВАТОСТЬ ПЛОСКОСТИ СКОЛЬЖЕНИЯ – </a:t>
            </a:r>
            <a:r>
              <a:rPr lang="ru-RU" sz="3400" cap="all" dirty="0" err="1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асперитис</a:t>
            </a:r>
            <a:endParaRPr lang="en-US" sz="3400" cap="all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B2234-65F8-4081-887E-82D6F0748F2F}"/>
              </a:ext>
            </a:extLst>
          </p:cNvPr>
          <p:cNvSpPr txBox="1"/>
          <p:nvPr/>
        </p:nvSpPr>
        <p:spPr>
          <a:xfrm>
            <a:off x="6429668" y="2011680"/>
            <a:ext cx="5455113" cy="4206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</a:pP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"/>
            </a:pP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Сложная топография берегов разломов приводит к появлению областей концентрации напряжений -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асперитис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. Именно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асперитис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оказываются динамически неустойчивыми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"/>
            </a:pP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</a:pP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2E797AD6-B2B5-4769-B90A-53D36A6CA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1" r="3324"/>
          <a:stretch/>
        </p:blipFill>
        <p:spPr bwMode="auto">
          <a:xfrm>
            <a:off x="967209" y="3936886"/>
            <a:ext cx="4027529" cy="257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" name="Object 7">
            <a:extLst>
              <a:ext uri="{FF2B5EF4-FFF2-40B4-BE49-F238E27FC236}">
                <a16:creationId xmlns:a16="http://schemas.microsoft.com/office/drawing/2014/main" id="{28E0E2D4-C4EF-4CA3-AF9F-AF3796D6E1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931941"/>
              </p:ext>
            </p:extLst>
          </p:nvPr>
        </p:nvGraphicFramePr>
        <p:xfrm>
          <a:off x="2904411" y="5975826"/>
          <a:ext cx="2343150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4" imgW="1130040" imgH="228600" progId="Equation.3">
                  <p:embed/>
                </p:oleObj>
              </mc:Choice>
              <mc:Fallback>
                <p:oleObj name="Формула" r:id="rId4" imgW="1130040" imgH="228600" progId="Equation.3">
                  <p:embed/>
                  <p:pic>
                    <p:nvPicPr>
                      <p:cNvPr id="18439" name="Object 7">
                        <a:extLst>
                          <a:ext uri="{FF2B5EF4-FFF2-40B4-BE49-F238E27FC236}">
                            <a16:creationId xmlns:a16="http://schemas.microsoft.com/office/drawing/2014/main" id="{256CF6E0-56FA-4D41-9B65-D85DC2FC75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4411" y="5975826"/>
                        <a:ext cx="2343150" cy="4841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11">
            <a:extLst>
              <a:ext uri="{FF2B5EF4-FFF2-40B4-BE49-F238E27FC236}">
                <a16:creationId xmlns:a16="http://schemas.microsoft.com/office/drawing/2014/main" id="{9665ED5C-3D46-4A29-A8C5-C80BA4CD2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070" y="6472908"/>
            <a:ext cx="34559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ru-RU" sz="2000" dirty="0">
                <a:latin typeface="Franklin Gothic Book" panose="020B0503020102020204" pitchFamily="34" charset="0"/>
              </a:rPr>
              <a:t>[</a:t>
            </a:r>
            <a:r>
              <a:rPr lang="ru-RU" altLang="ru-RU" sz="2000" dirty="0">
                <a:latin typeface="Franklin Gothic Book" panose="020B0503020102020204" pitchFamily="34" charset="0"/>
              </a:rPr>
              <a:t>Кочарян, </a:t>
            </a:r>
            <a:r>
              <a:rPr lang="ru-RU" altLang="ru-RU" sz="2000" dirty="0" err="1">
                <a:latin typeface="Franklin Gothic Book" panose="020B0503020102020204" pitchFamily="34" charset="0"/>
              </a:rPr>
              <a:t>Кулюкин</a:t>
            </a:r>
            <a:r>
              <a:rPr lang="ru-RU" altLang="ru-RU" sz="2000" dirty="0">
                <a:latin typeface="Franklin Gothic Book" panose="020B0503020102020204" pitchFamily="34" charset="0"/>
              </a:rPr>
              <a:t>, 1994</a:t>
            </a:r>
            <a:r>
              <a:rPr lang="en-US" altLang="ru-RU" sz="2000" dirty="0">
                <a:latin typeface="Franklin Gothic Book" panose="020B0503020102020204" pitchFamily="34" charset="0"/>
              </a:rPr>
              <a:t>]</a:t>
            </a:r>
            <a:endParaRPr lang="ru-RU" altLang="ru-RU" sz="2000" dirty="0">
              <a:latin typeface="Franklin Gothic Book" panose="020B05030201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26CAD6-EEE2-6ABF-8443-E2A667025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43" y="165420"/>
            <a:ext cx="4117399" cy="338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20F2503-316D-B3FA-F276-37AA7D961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7286" y="3375434"/>
            <a:ext cx="23091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ru-RU" sz="2000" dirty="0">
                <a:latin typeface="Franklin Gothic Book" panose="020B0503020102020204" pitchFamily="34" charset="0"/>
              </a:rPr>
              <a:t>[</a:t>
            </a:r>
            <a:r>
              <a:rPr lang="en-US" altLang="ru-RU" sz="2000" dirty="0" err="1">
                <a:latin typeface="Franklin Gothic Book" panose="020B0503020102020204" pitchFamily="34" charset="0"/>
              </a:rPr>
              <a:t>Sagy</a:t>
            </a:r>
            <a:r>
              <a:rPr lang="en-US" altLang="ru-RU" sz="2000" dirty="0">
                <a:latin typeface="Franklin Gothic Book" panose="020B0503020102020204" pitchFamily="34" charset="0"/>
              </a:rPr>
              <a:t> et al.., 2007]</a:t>
            </a:r>
            <a:endParaRPr lang="ru-RU" altLang="ru-RU" sz="2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884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8654-C51A-4F9A-A5DE-32E7D5306964}"/>
              </a:ext>
            </a:extLst>
          </p:cNvPr>
          <p:cNvSpPr txBox="1"/>
          <p:nvPr/>
        </p:nvSpPr>
        <p:spPr>
          <a:xfrm>
            <a:off x="6247298" y="284176"/>
            <a:ext cx="585580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400" cap="all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ШЕРОХОВАТОСТЬ ПЛОСКОСТИ СКОЛЬЖЕНИЯ – </a:t>
            </a:r>
            <a:r>
              <a:rPr lang="ru-RU" sz="3400" cap="all" dirty="0" err="1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асперитис</a:t>
            </a:r>
            <a:endParaRPr lang="en-US" sz="3400" cap="all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B2234-65F8-4081-887E-82D6F0748F2F}"/>
              </a:ext>
            </a:extLst>
          </p:cNvPr>
          <p:cNvSpPr txBox="1"/>
          <p:nvPr/>
        </p:nvSpPr>
        <p:spPr>
          <a:xfrm>
            <a:off x="6429668" y="2011680"/>
            <a:ext cx="5455113" cy="4206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"/>
            </a:pP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"/>
            </a:pP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Сложная топография берегов разломов приводит к появлению областей концентрации напряжений -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асперитис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. Именно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асперитис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оказываются динамически неустойчивыми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</a:pP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</a:pP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"/>
            </a:pP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Формирование кластеров контактных пятен вследствие волнистости поверхности.</a:t>
            </a: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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! 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Вероятность пятна контакта выше вблизи других пятен и ниже в отдаленных регионах.</a:t>
            </a: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0" name="Picture 22">
            <a:extLst>
              <a:ext uri="{FF2B5EF4-FFF2-40B4-BE49-F238E27FC236}">
                <a16:creationId xmlns:a16="http://schemas.microsoft.com/office/drawing/2014/main" id="{61767DE6-750A-4072-926D-D2969C6A3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2" y="284176"/>
            <a:ext cx="5385370" cy="305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FF8D28-9F17-46E5-A43F-95A3868C4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6" y="4243429"/>
            <a:ext cx="5575111" cy="2438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986F1B-5D99-A029-3F4F-DEAD28B7E7E4}"/>
              </a:ext>
            </a:extLst>
          </p:cNvPr>
          <p:cNvSpPr txBox="1"/>
          <p:nvPr/>
        </p:nvSpPr>
        <p:spPr>
          <a:xfrm>
            <a:off x="3768611" y="3015452"/>
            <a:ext cx="199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[</a:t>
            </a:r>
            <a:r>
              <a:rPr lang="en-US" dirty="0" err="1">
                <a:latin typeface="Franklin Gothic Book" panose="020B0503020102020204" pitchFamily="34" charset="0"/>
              </a:rPr>
              <a:t>Corbi</a:t>
            </a:r>
            <a:r>
              <a:rPr lang="en-US" dirty="0">
                <a:latin typeface="Franklin Gothic Book" panose="020B0503020102020204" pitchFamily="34" charset="0"/>
              </a:rPr>
              <a:t> et al., 2017]</a:t>
            </a:r>
            <a:endParaRPr lang="ru-RU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637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8654-C51A-4F9A-A5DE-32E7D5306964}"/>
              </a:ext>
            </a:extLst>
          </p:cNvPr>
          <p:cNvSpPr txBox="1"/>
          <p:nvPr/>
        </p:nvSpPr>
        <p:spPr>
          <a:xfrm>
            <a:off x="6247298" y="284176"/>
            <a:ext cx="585580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 defTabSz="91440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400" cap="all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Гетерогенность структуры Плоскости скольжения разлома</a:t>
            </a:r>
            <a:endParaRPr lang="en-US" sz="3400" cap="all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B2234-65F8-4081-887E-82D6F0748F2F}"/>
              </a:ext>
            </a:extLst>
          </p:cNvPr>
          <p:cNvSpPr txBox="1"/>
          <p:nvPr/>
        </p:nvSpPr>
        <p:spPr>
          <a:xfrm>
            <a:off x="6207812" y="2011680"/>
            <a:ext cx="5676970" cy="4206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"/>
            </a:pP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Разломы земной коры характеризуются как участками со скоростным упрочнением (b–a)&lt;0, так и прочными участками со скоростным разупрочнением (b – a)&gt;0. Формирование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фрикционно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неоднородной структуры определяется геологическими процессами, которые сопровождают эволюцию разлома.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"/>
            </a:pP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Эволюция среды в значительной степени определяется напряженным состоянием той или иной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обла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c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ти</a:t>
            </a: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"/>
            </a:pP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Как правило, слабые участки со скоростным упрочнением демонстрируют преимущественно асейсмическую ползучесть, в то время как сильные участки (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асперити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) определяют закономерности формирования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сейсмогенерирующих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подвижек</a:t>
            </a: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7A50A5-EC99-8CDC-A210-E7F54FFBE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76" y="387629"/>
            <a:ext cx="5782974" cy="32970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9803A6-357E-BBF8-B8E1-FFA973FDF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18" y="4310426"/>
            <a:ext cx="2725036" cy="2266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372FFA-FC05-550F-9CDB-C9867205B456}"/>
              </a:ext>
            </a:extLst>
          </p:cNvPr>
          <p:cNvSpPr txBox="1"/>
          <p:nvPr/>
        </p:nvSpPr>
        <p:spPr>
          <a:xfrm>
            <a:off x="3642774" y="3526824"/>
            <a:ext cx="2377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[</a:t>
            </a:r>
            <a:r>
              <a:rPr lang="en-US" sz="1800" b="0" i="0" u="none" strike="noStrike" baseline="0" dirty="0">
                <a:latin typeface="Franklin Gothic Book" panose="020B0503020102020204" pitchFamily="34" charset="0"/>
              </a:rPr>
              <a:t>Bedford et al., 2022]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F3C7521F-E64C-FFA7-33C3-E2A97BCC1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24" y="4449901"/>
            <a:ext cx="2725036" cy="179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E636FB-F650-FD18-C1C9-9FA98A287262}"/>
              </a:ext>
            </a:extLst>
          </p:cNvPr>
          <p:cNvSpPr txBox="1"/>
          <p:nvPr/>
        </p:nvSpPr>
        <p:spPr>
          <a:xfrm>
            <a:off x="3737194" y="6101039"/>
            <a:ext cx="2377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[</a:t>
            </a:r>
            <a:r>
              <a:rPr lang="en-US" dirty="0" err="1">
                <a:latin typeface="Franklin Gothic Book" panose="020B0503020102020204" pitchFamily="34" charset="0"/>
              </a:rPr>
              <a:t>Ikari</a:t>
            </a:r>
            <a:r>
              <a:rPr lang="en-US" sz="1800" b="0" i="0" u="none" strike="noStrike" baseline="0" dirty="0">
                <a:latin typeface="Franklin Gothic Book" panose="020B0503020102020204" pitchFamily="34" charset="0"/>
              </a:rPr>
              <a:t> et al., 2009]</a:t>
            </a:r>
            <a:endParaRPr lang="ru-RU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519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8654-C51A-4F9A-A5DE-32E7D5306964}"/>
              </a:ext>
            </a:extLst>
          </p:cNvPr>
          <p:cNvSpPr txBox="1"/>
          <p:nvPr/>
        </p:nvSpPr>
        <p:spPr>
          <a:xfrm>
            <a:off x="6247298" y="284176"/>
            <a:ext cx="585580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400" cap="all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Режимы скольжения по разломам</a:t>
            </a:r>
            <a:endParaRPr lang="en-US" sz="3400" cap="all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B2234-65F8-4081-887E-82D6F0748F2F}"/>
              </a:ext>
            </a:extLst>
          </p:cNvPr>
          <p:cNvSpPr txBox="1"/>
          <p:nvPr/>
        </p:nvSpPr>
        <p:spPr>
          <a:xfrm>
            <a:off x="6318980" y="1993297"/>
            <a:ext cx="5676970" cy="4206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"/>
            </a:pP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Спектр режимов скольжения формирует непрерывный ряд от непрерывного крипа до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мегаземлетрясений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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LFE 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характеризуются скоростью разрыва ~50–1000  м/с,  в то время как 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NE 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(~1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5–3 км/с)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. VLFE 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характеризуются длительностью,  равной  десяткам  секунд,  и  скоростью распространения разрыва ~10–100 м/с.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"/>
            </a:pP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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Реализация определенного режима скольжения определяется неоднородностью распределения фрикционных свойств  вдоль плоскости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скольжени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z</a:t>
            </a: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6958ED-A374-8F67-4A17-3C2F2CD93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28" y="1084456"/>
            <a:ext cx="5869966" cy="37684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9C35CD-3996-632D-880F-1912A9A85906}"/>
              </a:ext>
            </a:extLst>
          </p:cNvPr>
          <p:cNvSpPr txBox="1"/>
          <p:nvPr/>
        </p:nvSpPr>
        <p:spPr>
          <a:xfrm>
            <a:off x="3783766" y="4741333"/>
            <a:ext cx="2343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[</a:t>
            </a:r>
            <a:r>
              <a:rPr lang="ru-RU" dirty="0">
                <a:latin typeface="Franklin Gothic Book" panose="020B0503020102020204" pitchFamily="34" charset="0"/>
              </a:rPr>
              <a:t>Кочарян и др., 2014</a:t>
            </a:r>
            <a:r>
              <a:rPr lang="en-US" dirty="0">
                <a:latin typeface="Franklin Gothic Book" panose="020B0503020102020204" pitchFamily="34" charset="0"/>
              </a:rPr>
              <a:t>]</a:t>
            </a:r>
            <a:endParaRPr lang="ru-RU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58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8654-C51A-4F9A-A5DE-32E7D5306964}"/>
              </a:ext>
            </a:extLst>
          </p:cNvPr>
          <p:cNvSpPr txBox="1"/>
          <p:nvPr/>
        </p:nvSpPr>
        <p:spPr>
          <a:xfrm>
            <a:off x="6247298" y="284176"/>
            <a:ext cx="585580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 defTabSz="91440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400" cap="all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неизменность структуры плоскости скольжения разломов</a:t>
            </a:r>
            <a:endParaRPr lang="en-US" sz="3400" cap="all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B2234-65F8-4081-887E-82D6F0748F2F}"/>
              </a:ext>
            </a:extLst>
          </p:cNvPr>
          <p:cNvSpPr txBox="1"/>
          <p:nvPr/>
        </p:nvSpPr>
        <p:spPr>
          <a:xfrm>
            <a:off x="6318980" y="1993297"/>
            <a:ext cx="5676970" cy="4206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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нализ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волновых форм ЗТ, приуроченных к Японскому желобу в регионе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Нака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показал, что все землетрясения с магнитудой от 2 до 5, гипоцентры которых локализованы в малой окрестности, характеризуются идентичными вступлениями волновых форм, а временной интервал между событиями составлял до 15 лет.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"/>
            </a:pP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"/>
            </a:pP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Это свидетельствует о наличии неизменяемых в течение, как минимум, десятков лет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сейсмогенерирующих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структурных форм, сформированных в плоскости скольжения разлома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C35CD-3996-632D-880F-1912A9A85906}"/>
              </a:ext>
            </a:extLst>
          </p:cNvPr>
          <p:cNvSpPr txBox="1"/>
          <p:nvPr/>
        </p:nvSpPr>
        <p:spPr>
          <a:xfrm>
            <a:off x="3773381" y="3663132"/>
            <a:ext cx="2008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[Okuda, Ide, 2018​]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CDCB7CBA-A3C0-4326-8A13-78C43A0D4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66" y="4096417"/>
            <a:ext cx="2585501" cy="237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3FEB36-4B37-D8E0-4BEA-55AA3E876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48" y="318853"/>
            <a:ext cx="2502484" cy="364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DD9E1C0E-A32F-3421-4775-1DDFF0FB2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71" y="560027"/>
            <a:ext cx="2719388" cy="212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8BD4B6-0207-1105-AB98-2DDA57634615}"/>
              </a:ext>
            </a:extLst>
          </p:cNvPr>
          <p:cNvSpPr txBox="1"/>
          <p:nvPr/>
        </p:nvSpPr>
        <p:spPr>
          <a:xfrm>
            <a:off x="3310592" y="6335979"/>
            <a:ext cx="2761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[Uchida, Burgmann, 2019]</a:t>
            </a:r>
            <a:endParaRPr lang="ru-RU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A113A1-7F93-4C15-B78C-7759EE8AA0BD}"/>
              </a:ext>
            </a:extLst>
          </p:cNvPr>
          <p:cNvSpPr txBox="1"/>
          <p:nvPr/>
        </p:nvSpPr>
        <p:spPr>
          <a:xfrm>
            <a:off x="6190926" y="244688"/>
            <a:ext cx="592727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800" i="0" u="none" strike="noStrike" cap="all" spc="150" dirty="0">
                <a:solidFill>
                  <a:srgbClr val="00206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Цель</a:t>
            </a:r>
            <a:endParaRPr lang="en-US" sz="2800" cap="all" spc="150" dirty="0">
              <a:solidFill>
                <a:srgbClr val="002060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0F1423-4FD7-4EB2-969E-B9BD03DB9525}"/>
              </a:ext>
            </a:extLst>
          </p:cNvPr>
          <p:cNvSpPr txBox="1"/>
          <p:nvPr/>
        </p:nvSpPr>
        <p:spPr>
          <a:xfrm>
            <a:off x="6420152" y="1942236"/>
            <a:ext cx="5660037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 fontAlgn="base">
              <a:lnSpc>
                <a:spcPct val="114000"/>
              </a:lnSpc>
              <a:buClr>
                <a:schemeClr val="tx1"/>
              </a:buClr>
            </a:pPr>
            <a:r>
              <a:rPr lang="ru-RU" sz="19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Повышение точности локации землетрясений позволяет использовать данные высокоточного сейсмического мониторинга с целью исследования внутренней структуры разломов.​ Закономерности локации слабой сейсмичности проявляют фундаментальные структурные свойства разломов.​</a:t>
            </a:r>
          </a:p>
          <a:p>
            <a:pPr defTabSz="914400" fontAlgn="base">
              <a:lnSpc>
                <a:spcPct val="114000"/>
              </a:lnSpc>
              <a:buClr>
                <a:schemeClr val="tx1"/>
              </a:buClr>
            </a:pPr>
            <a:endParaRPr lang="ru-RU" sz="19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defTabSz="914400" fontAlgn="base">
              <a:lnSpc>
                <a:spcPct val="114000"/>
              </a:lnSpc>
              <a:buClr>
                <a:schemeClr val="tx1"/>
              </a:buClr>
            </a:pPr>
            <a:r>
              <a:rPr lang="ru-RU" sz="19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В настоящей работе предложена модель взаимосвязи закономерностей локализации сейсмичности со структурными особенностями плоскости скольжения тектонического разлома</a:t>
            </a:r>
            <a:endParaRPr lang="ru-RU" sz="2000" b="1" i="0" u="none" strike="noStrike" dirty="0">
              <a:solidFill>
                <a:srgbClr val="FFFFFF"/>
              </a:solidFill>
              <a:effectLst/>
              <a:latin typeface="Franklin Gothic Book" panose="020B05030201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76EC6C-09AF-4CDA-BCA7-328749835AE7}"/>
              </a:ext>
            </a:extLst>
          </p:cNvPr>
          <p:cNvSpPr/>
          <p:nvPr/>
        </p:nvSpPr>
        <p:spPr>
          <a:xfrm>
            <a:off x="2905117" y="1851204"/>
            <a:ext cx="2641131" cy="1779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AD1AFA-0DD0-E71E-AA51-FEF3AA2A0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44" y="867136"/>
            <a:ext cx="5326672" cy="533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3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</TotalTime>
  <Words>1392</Words>
  <Application>Microsoft Office PowerPoint</Application>
  <PresentationFormat>Широкоэкранный</PresentationFormat>
  <Paragraphs>152</Paragraphs>
  <Slides>22</Slides>
  <Notes>18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Calibri</vt:lpstr>
      <vt:lpstr>Cambria Math</vt:lpstr>
      <vt:lpstr>Corbel</vt:lpstr>
      <vt:lpstr>Franklin Gothic Book</vt:lpstr>
      <vt:lpstr>Symbol</vt:lpstr>
      <vt:lpstr>Wingdings</vt:lpstr>
      <vt:lpstr>Окаймление</vt:lpstr>
      <vt:lpstr>Формула</vt:lpstr>
      <vt:lpstr>Plot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Alexey Ostapchuk</dc:creator>
  <cp:lastModifiedBy>Alexey Ostapchuk</cp:lastModifiedBy>
  <cp:revision>160</cp:revision>
  <dcterms:created xsi:type="dcterms:W3CDTF">2020-12-23T16:09:39Z</dcterms:created>
  <dcterms:modified xsi:type="dcterms:W3CDTF">2022-06-22T11:10:44Z</dcterms:modified>
</cp:coreProperties>
</file>