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9" r:id="rId4"/>
    <p:sldId id="281" r:id="rId5"/>
    <p:sldId id="280" r:id="rId6"/>
    <p:sldId id="282" r:id="rId7"/>
    <p:sldId id="271" r:id="rId8"/>
    <p:sldId id="257" r:id="rId9"/>
    <p:sldId id="258" r:id="rId10"/>
    <p:sldId id="259" r:id="rId11"/>
    <p:sldId id="284" r:id="rId12"/>
    <p:sldId id="260" r:id="rId13"/>
    <p:sldId id="261" r:id="rId14"/>
    <p:sldId id="269" r:id="rId15"/>
    <p:sldId id="262" r:id="rId16"/>
    <p:sldId id="285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1190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2D3C5-A7CE-4302-8D40-C434FAED842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0441-86AB-4E0A-AD7E-B37558548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8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9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8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8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5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1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9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5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5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223B-8CFA-4238-B1A4-6DEB13084FC1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7C23-7F55-47D5-B952-9D23FE03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FB562B-41CD-48AB-9681-77783B48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79477"/>
            <a:ext cx="12192000" cy="16557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Глобальные электромагнитные возмущения, вызванные извержением вулкана Тонга в январе 2022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16865" y="3429000"/>
            <a:ext cx="9144000" cy="1264920"/>
          </a:xfrm>
        </p:spPr>
        <p:txBody>
          <a:bodyPr/>
          <a:lstStyle/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Б.Г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Гаврилов, Ю.В.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Поклад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И.А.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Ряховский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738D9-8A03-430F-90AF-B58FA614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5" y="120866"/>
            <a:ext cx="3076190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3B84C1-E43A-4AD5-AB86-B9117169C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58" y="36282"/>
            <a:ext cx="8632684" cy="6785436"/>
          </a:xfrm>
          <a:prstGeom prst="rect">
            <a:avLst/>
          </a:prstGeom>
        </p:spPr>
      </p:pic>
      <p:pic>
        <p:nvPicPr>
          <p:cNvPr id="2" name="image9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3827" y="1713999"/>
            <a:ext cx="5953125" cy="503098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image10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15049" y="100347"/>
            <a:ext cx="5943600" cy="519943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34A99-94FF-4CA3-B500-9172F889C47A}"/>
              </a:ext>
            </a:extLst>
          </p:cNvPr>
          <p:cNvSpPr txBox="1"/>
          <p:nvPr/>
        </p:nvSpPr>
        <p:spPr>
          <a:xfrm>
            <a:off x="8239872" y="5299777"/>
            <a:ext cx="207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13585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3C644-5833-4E1C-9990-6BC6791E9579}"/>
              </a:ext>
            </a:extLst>
          </p:cNvPr>
          <p:cNvSpPr txBox="1"/>
          <p:nvPr/>
        </p:nvSpPr>
        <p:spPr>
          <a:xfrm>
            <a:off x="2072640" y="1221762"/>
            <a:ext cx="1927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CTA – 3984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</p:spTree>
    <p:extLst>
      <p:ext uri="{BB962C8B-B14F-4D97-AF65-F5344CB8AC3E}">
        <p14:creationId xmlns:p14="http://schemas.microsoft.com/office/powerpoint/2010/main" val="212842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3EFC8CF-A092-4056-99EA-4EF361047A14}"/>
              </a:ext>
            </a:extLst>
          </p:cNvPr>
          <p:cNvGrpSpPr/>
          <p:nvPr/>
        </p:nvGrpSpPr>
        <p:grpSpPr>
          <a:xfrm>
            <a:off x="4897120" y="-36870"/>
            <a:ext cx="7294880" cy="3921760"/>
            <a:chOff x="4897120" y="-36870"/>
            <a:chExt cx="7294880" cy="3921760"/>
          </a:xfrm>
        </p:grpSpPr>
        <p:pic>
          <p:nvPicPr>
            <p:cNvPr id="3" name="image6.png">
              <a:extLst>
                <a:ext uri="{FF2B5EF4-FFF2-40B4-BE49-F238E27FC236}">
                  <a16:creationId xmlns:a16="http://schemas.microsoft.com/office/drawing/2014/main" id="{36FBF9CE-4C12-46B7-82DB-43391D8CE260}"/>
                </a:ext>
              </a:extLst>
            </p:cNvPr>
            <p:cNvPicPr/>
            <p:nvPr/>
          </p:nvPicPr>
          <p:blipFill rotWithShape="1">
            <a:blip r:embed="rId2"/>
            <a:srcRect l="8092" t="5377" r="8921"/>
            <a:stretch/>
          </p:blipFill>
          <p:spPr>
            <a:xfrm>
              <a:off x="4897120" y="-36870"/>
              <a:ext cx="7294880" cy="3921760"/>
            </a:xfrm>
            <a:prstGeom prst="rect">
              <a:avLst/>
            </a:prstGeom>
            <a:ln/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DA5DF1B-5206-4B9F-B6DC-F4D7B659C1FA}"/>
                </a:ext>
              </a:extLst>
            </p:cNvPr>
            <p:cNvSpPr/>
            <p:nvPr/>
          </p:nvSpPr>
          <p:spPr>
            <a:xfrm>
              <a:off x="8778799" y="2419469"/>
              <a:ext cx="368090" cy="3240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32EA3B94-A08F-41A6-BA3F-85006FCAD422}"/>
                </a:ext>
              </a:extLst>
            </p:cNvPr>
            <p:cNvSpPr/>
            <p:nvPr/>
          </p:nvSpPr>
          <p:spPr>
            <a:xfrm>
              <a:off x="6283769" y="509404"/>
              <a:ext cx="368090" cy="3240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DCD1A824-0B6D-40A0-AA61-1FB997471878}"/>
                </a:ext>
              </a:extLst>
            </p:cNvPr>
            <p:cNvSpPr/>
            <p:nvPr/>
          </p:nvSpPr>
          <p:spPr>
            <a:xfrm>
              <a:off x="8101607" y="2007830"/>
              <a:ext cx="368090" cy="3240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3BC7806-1FD0-40E8-B994-C495D2996063}"/>
                </a:ext>
              </a:extLst>
            </p:cNvPr>
            <p:cNvSpPr/>
            <p:nvPr/>
          </p:nvSpPr>
          <p:spPr>
            <a:xfrm>
              <a:off x="7519285" y="1363980"/>
              <a:ext cx="368090" cy="3409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pic>
        <p:nvPicPr>
          <p:cNvPr id="2" name="image3.jpg">
            <a:extLst>
              <a:ext uri="{FF2B5EF4-FFF2-40B4-BE49-F238E27FC236}">
                <a16:creationId xmlns:a16="http://schemas.microsoft.com/office/drawing/2014/main" id="{669A65F6-7381-495E-BE2D-E7EF72BCC69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5440" y="2467114"/>
            <a:ext cx="8124257" cy="429944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45163E0-AB13-4775-B857-991C60C0C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27026"/>
              </p:ext>
            </p:extLst>
          </p:nvPr>
        </p:nvGraphicFramePr>
        <p:xfrm>
          <a:off x="9150104" y="4287520"/>
          <a:ext cx="2212976" cy="16027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4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EYR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15040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54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9023" y="34758"/>
            <a:ext cx="11788809" cy="2992922"/>
          </a:xfrm>
          <a:prstGeom prst="rect">
            <a:avLst/>
          </a:prstGeom>
          <a:ln/>
        </p:spPr>
      </p:pic>
      <p:pic>
        <p:nvPicPr>
          <p:cNvPr id="3" name="image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80097" y="3129280"/>
            <a:ext cx="11747735" cy="359236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2784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g"/>
          <p:cNvPicPr/>
          <p:nvPr/>
        </p:nvPicPr>
        <p:blipFill>
          <a:blip r:embed="rId2"/>
          <a:srcRect l="6270" t="3184" r="7542" b="2336"/>
          <a:stretch>
            <a:fillRect/>
          </a:stretch>
        </p:blipFill>
        <p:spPr>
          <a:xfrm>
            <a:off x="80211" y="0"/>
            <a:ext cx="6462829" cy="3027680"/>
          </a:xfrm>
          <a:prstGeom prst="rect">
            <a:avLst/>
          </a:prstGeom>
          <a:ln/>
        </p:spPr>
      </p:pic>
      <p:grpSp>
        <p:nvGrpSpPr>
          <p:cNvPr id="5" name="Группа 4"/>
          <p:cNvGrpSpPr/>
          <p:nvPr/>
        </p:nvGrpSpPr>
        <p:grpSpPr>
          <a:xfrm>
            <a:off x="80210" y="2719973"/>
            <a:ext cx="12111789" cy="4138027"/>
            <a:chOff x="548172" y="3609473"/>
            <a:chExt cx="11371112" cy="1645468"/>
          </a:xfrm>
        </p:grpSpPr>
        <p:pic>
          <p:nvPicPr>
            <p:cNvPr id="3" name="image8.jpg"/>
            <p:cNvPicPr/>
            <p:nvPr/>
          </p:nvPicPr>
          <p:blipFill rotWithShape="1">
            <a:blip r:embed="rId3"/>
            <a:srcRect l="5137" t="3830" r="7025" b="65026"/>
            <a:stretch/>
          </p:blipFill>
          <p:spPr>
            <a:xfrm>
              <a:off x="548172" y="3609473"/>
              <a:ext cx="11371112" cy="1355558"/>
            </a:xfrm>
            <a:prstGeom prst="rect">
              <a:avLst/>
            </a:prstGeom>
            <a:ln/>
          </p:spPr>
        </p:pic>
        <p:pic>
          <p:nvPicPr>
            <p:cNvPr id="4" name="image8.jpg"/>
            <p:cNvPicPr/>
            <p:nvPr/>
          </p:nvPicPr>
          <p:blipFill rotWithShape="1">
            <a:blip r:embed="rId3"/>
            <a:srcRect l="5137" t="88601" r="7025" b="4738"/>
            <a:stretch/>
          </p:blipFill>
          <p:spPr>
            <a:xfrm>
              <a:off x="548172" y="4965031"/>
              <a:ext cx="11371112" cy="289910"/>
            </a:xfrm>
            <a:prstGeom prst="rect">
              <a:avLst/>
            </a:prstGeom>
            <a:ln/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B5DA30-5F14-435D-9748-B317A9E02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9"/>
          <a:stretch/>
        </p:blipFill>
        <p:spPr>
          <a:xfrm>
            <a:off x="7472679" y="82985"/>
            <a:ext cx="3789680" cy="26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6.png">
            <a:extLst>
              <a:ext uri="{FF2B5EF4-FFF2-40B4-BE49-F238E27FC236}">
                <a16:creationId xmlns:a16="http://schemas.microsoft.com/office/drawing/2014/main" id="{4B4FCCB4-580D-4DD5-825C-F8194AF2160C}"/>
              </a:ext>
            </a:extLst>
          </p:cNvPr>
          <p:cNvPicPr/>
          <p:nvPr/>
        </p:nvPicPr>
        <p:blipFill rotWithShape="1">
          <a:blip r:embed="rId2"/>
          <a:srcRect l="8092" t="5377" r="8921"/>
          <a:stretch/>
        </p:blipFill>
        <p:spPr>
          <a:xfrm>
            <a:off x="101600" y="92815"/>
            <a:ext cx="9697721" cy="5481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0E9302-0E02-4074-9D41-0980F4880F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97910" y="1564640"/>
            <a:ext cx="8492490" cy="5293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BF4D3B-8744-4B7E-968A-7E23768B0667}"/>
              </a:ext>
            </a:extLst>
          </p:cNvPr>
          <p:cNvSpPr txBox="1"/>
          <p:nvPr/>
        </p:nvSpPr>
        <p:spPr>
          <a:xfrm>
            <a:off x="1479589" y="5969751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15292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ED43924-6396-4B88-953E-313EA2206C82}"/>
              </a:ext>
            </a:extLst>
          </p:cNvPr>
          <p:cNvSpPr/>
          <p:nvPr/>
        </p:nvSpPr>
        <p:spPr>
          <a:xfrm>
            <a:off x="2062280" y="888249"/>
            <a:ext cx="569160" cy="40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364FCD2-CF04-41B6-9F9C-0789CF4B2DD3}"/>
              </a:ext>
            </a:extLst>
          </p:cNvPr>
          <p:cNvSpPr/>
          <p:nvPr/>
        </p:nvSpPr>
        <p:spPr>
          <a:xfrm>
            <a:off x="10096200" y="1849120"/>
            <a:ext cx="569160" cy="904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E5383B5-54DD-40E7-91B7-BAB7B3D1E751}"/>
              </a:ext>
            </a:extLst>
          </p:cNvPr>
          <p:cNvSpPr/>
          <p:nvPr/>
        </p:nvSpPr>
        <p:spPr>
          <a:xfrm>
            <a:off x="10139280" y="3449320"/>
            <a:ext cx="569160" cy="904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EDFA7C0-D713-454C-8EC1-29A9C28CB6A1}"/>
              </a:ext>
            </a:extLst>
          </p:cNvPr>
          <p:cNvSpPr/>
          <p:nvPr/>
        </p:nvSpPr>
        <p:spPr>
          <a:xfrm>
            <a:off x="10139280" y="5049520"/>
            <a:ext cx="569160" cy="904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1280" y="253715"/>
            <a:ext cx="12110720" cy="6390925"/>
            <a:chOff x="2432969" y="253715"/>
            <a:chExt cx="5673725" cy="3652537"/>
          </a:xfrm>
        </p:grpSpPr>
        <p:pic>
          <p:nvPicPr>
            <p:cNvPr id="2" name="image4.jpg"/>
            <p:cNvPicPr/>
            <p:nvPr/>
          </p:nvPicPr>
          <p:blipFill rotWithShape="1">
            <a:blip r:embed="rId2"/>
            <a:srcRect b="66211"/>
            <a:stretch/>
          </p:blipFill>
          <p:spPr>
            <a:xfrm>
              <a:off x="2432969" y="253715"/>
              <a:ext cx="5673725" cy="1671337"/>
            </a:xfrm>
            <a:prstGeom prst="rect">
              <a:avLst/>
            </a:prstGeom>
            <a:ln/>
          </p:spPr>
        </p:pic>
        <p:pic>
          <p:nvPicPr>
            <p:cNvPr id="3" name="image4.jpg"/>
            <p:cNvPicPr/>
            <p:nvPr/>
          </p:nvPicPr>
          <p:blipFill rotWithShape="1">
            <a:blip r:embed="rId2"/>
            <a:srcRect t="62990"/>
            <a:stretch/>
          </p:blipFill>
          <p:spPr>
            <a:xfrm>
              <a:off x="2432969" y="1925051"/>
              <a:ext cx="5673725" cy="1981201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22304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E68C6E-4862-4097-B426-C5E328EEBDD2}"/>
              </a:ext>
            </a:extLst>
          </p:cNvPr>
          <p:cNvSpPr txBox="1"/>
          <p:nvPr/>
        </p:nvSpPr>
        <p:spPr>
          <a:xfrm>
            <a:off x="192741" y="-41181"/>
            <a:ext cx="11806518" cy="666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endParaRPr lang="ru-R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just"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Извержение подводного вулкана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Хунга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Тонга–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Хунга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Хаапай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юго-западной части Тихого океана в декабре 2021 года, и особенно январе 2021 г. вызвало мощные атмосферные возмущения по всему земному шару. Их распространение в атмосфере и ионосфере Земли в виде акустико-гравитационных и внутренних гравитационных волн может вызывать волновые возмущения плотности и проводимости ионосферы и модуляцию ионосферных динамо токов, регистрируемых на поверхности Земли как геомагнитные возмущения.</a:t>
            </a:r>
          </a:p>
          <a:p>
            <a:pPr indent="-457200" algn="just">
              <a:buAutoNum type="arabicPeriod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Исследование вариаций геомагнитного поля по данным сети Интермагнет позволило определить скорость их распространения, которая оказалась равной ~270 м/с, что соответствует характерной скорости акустико-гравитационных волн и подтверждает гипотезу о том, что именно атмосферно-ионосферные возмущения вызвали глобальные вариации геомагнитного поля на планете.</a:t>
            </a:r>
          </a:p>
          <a:p>
            <a:pPr indent="-457200"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Полученная зависимость времени линейная зависимость времени регистрации геомагнитного возмущения от расстояния до источника позволило точно определить время события, вызвавшего атмосферные и электромагнитные возмущения 4h 18′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(примерно через 3 минуты после наиболее сильного выброса по данным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USGS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457200"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Трехкомпонентные измерения вариаций геомагнитного поля проводилось также в обсерватории ИДГ РАН «Михнево» на расстоянии более 15000 км от источника. Полученные данные соответствуют данным, полученным от сета Интермагнет.</a:t>
            </a:r>
          </a:p>
          <a:p>
            <a:pPr indent="-457200"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Одновременно в обсерватории поводились исследования реакции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извержение Тонга. Получены данные по амплитудно-частотным вариациям геомагнитного поля на основных частотах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однозначно связанных с временем генерации, количеством и энергией молниевых разрядов. </a:t>
            </a:r>
          </a:p>
          <a:p>
            <a:pPr indent="-457200"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 Синхронная регистрация в одном измерительном пункте сигналов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геомагнитного поля позволила получить независимую оценку скорости распространения геомагнитных возмущений, которая оказалось равной характерной скорости распространения АГВ 270 м/с, совпадает с оценкой полученной по результатам измерений на 7 станциях Intermagnet и подтверждает версию о акустико-гравитационной природе распространения ионосферного возмущения.</a:t>
            </a:r>
          </a:p>
        </p:txBody>
      </p:sp>
    </p:spTree>
    <p:extLst>
      <p:ext uri="{BB962C8B-B14F-4D97-AF65-F5344CB8AC3E}">
        <p14:creationId xmlns:p14="http://schemas.microsoft.com/office/powerpoint/2010/main" val="194832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9D0B00-05F4-44EC-93F9-72777FAFB0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13065E-94B2-4194-AF0A-C4B45C2672DC}"/>
              </a:ext>
            </a:extLst>
          </p:cNvPr>
          <p:cNvSpPr/>
          <p:nvPr/>
        </p:nvSpPr>
        <p:spPr>
          <a:xfrm>
            <a:off x="4160039" y="1392534"/>
            <a:ext cx="66908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Спасибо !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30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F9A04C-B7A6-4025-99FC-DAD7727E62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29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7FDB21-01A7-4D9A-8804-30EFCCC2A9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3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EEDFA-F0A5-4943-B3AC-6C2EA7A341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73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0A6921-799C-4788-A81D-A7C77B2FB1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75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EE833B-A322-4EA9-BAB1-54664791E4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0"/>
            <a:ext cx="10789920" cy="67157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530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4390178"/>
            <a:ext cx="928068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SFE</a:t>
            </a:r>
            <a:endParaRPr lang="en-US" sz="54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Magnetic crochet</a:t>
            </a:r>
          </a:p>
          <a:p>
            <a:r>
              <a:rPr lang="ru-RU" sz="54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Магнитный </a:t>
            </a:r>
            <a:r>
              <a:rPr lang="ru-RU" sz="5400" b="1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кроше</a:t>
            </a:r>
            <a:endParaRPr lang="en-US" sz="54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19536" y="91441"/>
            <a:ext cx="10130224" cy="5262880"/>
            <a:chOff x="-594420" y="1960913"/>
            <a:chExt cx="10391775" cy="48577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4420" y="1960913"/>
              <a:ext cx="10391775" cy="485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3091542"/>
              <a:ext cx="3005608" cy="1683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989552"/>
              <a:ext cx="3240360" cy="1395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881233"/>
              <a:ext cx="3760214" cy="2103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01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69" y="37939"/>
            <a:ext cx="8625861" cy="67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2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/>
          <p:nvPr/>
        </p:nvPicPr>
        <p:blipFill rotWithShape="1">
          <a:blip r:embed="rId2"/>
          <a:srcRect l="8092" t="5377" r="8921"/>
          <a:stretch/>
        </p:blipFill>
        <p:spPr>
          <a:xfrm>
            <a:off x="167639" y="0"/>
            <a:ext cx="9697721" cy="5481613"/>
          </a:xfrm>
          <a:prstGeom prst="rect">
            <a:avLst/>
          </a:prstGeom>
          <a:ln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55410"/>
              </p:ext>
            </p:extLst>
          </p:nvPr>
        </p:nvGraphicFramePr>
        <p:xfrm>
          <a:off x="6483984" y="3810000"/>
          <a:ext cx="5628640" cy="29036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4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UT, hours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Latitude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Longitude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188.2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EYR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172.4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CNB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CTA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-23.76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133.88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55.348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199.54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108.48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CKI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SBL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13585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7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15292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D8918BA9-1A42-4EBD-93EA-DE1A378B0E74}"/>
              </a:ext>
            </a:extLst>
          </p:cNvPr>
          <p:cNvSpPr/>
          <p:nvPr/>
        </p:nvSpPr>
        <p:spPr>
          <a:xfrm>
            <a:off x="8503920" y="1137920"/>
            <a:ext cx="67056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FBC5DA2-1C30-4C30-A80A-30D653F53DE8}"/>
              </a:ext>
            </a:extLst>
          </p:cNvPr>
          <p:cNvSpPr/>
          <p:nvPr/>
        </p:nvSpPr>
        <p:spPr>
          <a:xfrm>
            <a:off x="4775200" y="2639206"/>
            <a:ext cx="67056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2014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420</Words>
  <Application>Microsoft Office PowerPoint</Application>
  <PresentationFormat>Широкоэкранный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 Office</vt:lpstr>
      <vt:lpstr>Глобальные электромагнитные возмущения, вызванные извержением вулкана Тонга в январе 2022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электромагнитные возмущения, вызванные извержением вулкана Тонга 15 января 2022 г.</dc:title>
  <dc:creator>BG</dc:creator>
  <cp:lastModifiedBy>Борис Гаврилов</cp:lastModifiedBy>
  <cp:revision>29</cp:revision>
  <dcterms:created xsi:type="dcterms:W3CDTF">2022-05-06T12:10:19Z</dcterms:created>
  <dcterms:modified xsi:type="dcterms:W3CDTF">2022-06-19T09:42:59Z</dcterms:modified>
</cp:coreProperties>
</file>