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76" r:id="rId4"/>
    <p:sldId id="267" r:id="rId5"/>
    <p:sldId id="285" r:id="rId6"/>
    <p:sldId id="294" r:id="rId7"/>
    <p:sldId id="295" r:id="rId8"/>
    <p:sldId id="291" r:id="rId9"/>
    <p:sldId id="292" r:id="rId10"/>
    <p:sldId id="296" r:id="rId11"/>
    <p:sldId id="293" r:id="rId12"/>
    <p:sldId id="274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330"/>
    <a:srgbClr val="00CC00"/>
    <a:srgbClr val="0C7CD2"/>
    <a:srgbClr val="1F7EE7"/>
    <a:srgbClr val="AE1517"/>
    <a:srgbClr val="CC0000"/>
    <a:srgbClr val="758C3A"/>
    <a:srgbClr val="344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4696" autoAdjust="0"/>
  </p:normalViewPr>
  <p:slideViewPr>
    <p:cSldViewPr>
      <p:cViewPr varScale="1">
        <p:scale>
          <a:sx n="105" d="100"/>
          <a:sy n="105" d="100"/>
        </p:scale>
        <p:origin x="7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5" Type="http://schemas.openxmlformats.org/officeDocument/2006/relationships/slide" Target="slides/slide8.xml"/><Relationship Id="rId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ru-RU"/>
              <a:t>16.05.2012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7E6F7E-4525-4921-BFDC-E1194B240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58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ru-RU"/>
              <a:t>16.05.2012</a:t>
            </a: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4D0FA3-66B4-4E79-AF40-B659CD0BD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369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55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86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62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90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7549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6399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7776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864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341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052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142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7185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40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6984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379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;n,;jh ilui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bg1"/>
                </a:solidFill>
              </a:rPr>
              <a:t>Page </a:t>
            </a:r>
            <a:fld id="{A6DE02BA-0C86-4EEA-B02F-F33B6668C295}" type="slidenum">
              <a:rPr lang="fr-FR" b="1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gdf ,  bnmklm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355850" y="-27384"/>
            <a:ext cx="6608638" cy="184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180000" rIns="18000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chemeClr val="bg1"/>
                </a:solidFill>
                <a:latin typeface="Verdana" pitchFamily="34" charset="0"/>
              </a:rPr>
              <a:t>Реакция </a:t>
            </a:r>
            <a:r>
              <a:rPr lang="ru-RU" sz="2400" b="1" dirty="0" err="1">
                <a:solidFill>
                  <a:schemeClr val="bg1"/>
                </a:solidFill>
                <a:latin typeface="Verdana" pitchFamily="34" charset="0"/>
              </a:rPr>
              <a:t>Шумановского</a:t>
            </a:r>
            <a:r>
              <a:rPr lang="ru-RU" sz="2400" b="1" dirty="0">
                <a:solidFill>
                  <a:schemeClr val="bg1"/>
                </a:solidFill>
                <a:latin typeface="Verdana" pitchFamily="34" charset="0"/>
              </a:rPr>
              <a:t> резонатора на извержение подводного вулкана </a:t>
            </a:r>
            <a:r>
              <a:rPr lang="ru-RU" sz="2400" b="1" dirty="0" err="1">
                <a:solidFill>
                  <a:schemeClr val="bg1"/>
                </a:solidFill>
                <a:latin typeface="Verdana" pitchFamily="34" charset="0"/>
              </a:rPr>
              <a:t>Hunga</a:t>
            </a:r>
            <a:r>
              <a:rPr lang="ru-RU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Verdana" pitchFamily="34" charset="0"/>
              </a:rPr>
              <a:t>Tonga</a:t>
            </a:r>
            <a:r>
              <a:rPr lang="ru-RU" sz="2400" b="1" dirty="0">
                <a:solidFill>
                  <a:schemeClr val="bg1"/>
                </a:solidFill>
                <a:latin typeface="Verdana" pitchFamily="34" charset="0"/>
              </a:rPr>
              <a:t>–</a:t>
            </a:r>
            <a:r>
              <a:rPr lang="ru-RU" sz="2400" b="1" dirty="0" err="1">
                <a:solidFill>
                  <a:schemeClr val="bg1"/>
                </a:solidFill>
                <a:latin typeface="Verdana" pitchFamily="34" charset="0"/>
              </a:rPr>
              <a:t>Hunga</a:t>
            </a:r>
            <a:r>
              <a:rPr lang="ru-RU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Verdana" pitchFamily="34" charset="0"/>
              </a:rPr>
              <a:t>Ha'apai</a:t>
            </a:r>
            <a:r>
              <a:rPr lang="ru-RU" sz="2400" b="1" dirty="0">
                <a:solidFill>
                  <a:schemeClr val="bg1"/>
                </a:solidFill>
                <a:latin typeface="Verdana" pitchFamily="34" charset="0"/>
              </a:rPr>
              <a:t>.</a:t>
            </a:r>
          </a:p>
        </p:txBody>
      </p:sp>
      <p:pic>
        <p:nvPicPr>
          <p:cNvPr id="2052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0" y="5805488"/>
            <a:ext cx="91106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chemeClr val="bg1"/>
                </a:solidFill>
                <a:latin typeface="Verdana" pitchFamily="34" charset="0"/>
              </a:rPr>
              <a:t>Институт динамики геосфер РАН</a:t>
            </a:r>
          </a:p>
          <a:p>
            <a:pPr algn="ctr" eaLnBrk="1" hangingPunct="1"/>
            <a:r>
              <a:rPr lang="ru-RU" sz="2800" b="1" dirty="0">
                <a:solidFill>
                  <a:schemeClr val="bg1"/>
                </a:solidFill>
                <a:latin typeface="Verdana" pitchFamily="34" charset="0"/>
              </a:rPr>
              <a:t>Москва, 20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22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528" y="2204864"/>
            <a:ext cx="8799116" cy="97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180000" rIns="18000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Ю.В. </a:t>
            </a:r>
            <a:r>
              <a:rPr lang="ru-RU" sz="2000" b="1" dirty="0" err="1">
                <a:solidFill>
                  <a:schemeClr val="bg1"/>
                </a:solidFill>
                <a:latin typeface="Verdana" pitchFamily="34" charset="0"/>
              </a:rPr>
              <a:t>Поклад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, Б.Г. Гаврилов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В.М. Ермак,</a:t>
            </a:r>
          </a:p>
          <a:p>
            <a:pPr algn="ctr" eaLnBrk="1" hangingPunct="1"/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Козакова Е.Н., И.А. </a:t>
            </a:r>
            <a:r>
              <a:rPr lang="ru-RU" sz="2000" b="1" dirty="0" err="1">
                <a:solidFill>
                  <a:schemeClr val="bg1"/>
                </a:solidFill>
                <a:latin typeface="Verdana" pitchFamily="34" charset="0"/>
              </a:rPr>
              <a:t>Ряховский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.</a:t>
            </a:r>
            <a:endParaRPr lang="fr-FR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7988" y="6381750"/>
            <a:ext cx="792162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12305" y="188913"/>
            <a:ext cx="6480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chemeClr val="bg1"/>
                </a:solidFill>
              </a:rPr>
              <a:t>Падение амплитуды ШР при схождении волны Лэмба над Африкой.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3140968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NPM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28558" y="4077072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NWC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3573016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VTX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5478" y="278092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NAA</a:t>
            </a:r>
            <a:endParaRPr lang="ru-RU" sz="12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1ABB92-E140-30C5-953B-833B66B55F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t="2754" r="7694" b="1689"/>
          <a:stretch/>
        </p:blipFill>
        <p:spPr>
          <a:xfrm>
            <a:off x="2699791" y="907761"/>
            <a:ext cx="6336705" cy="588450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E470FB-CE8E-70C5-F7AF-8062F2C5C1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361" r="12796" b="-361"/>
          <a:stretch/>
        </p:blipFill>
        <p:spPr>
          <a:xfrm>
            <a:off x="35496" y="1368261"/>
            <a:ext cx="2683916" cy="270881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33ADEF-532B-8039-4434-45B70FF496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t="84" r="12529" b="-84"/>
          <a:stretch/>
        </p:blipFill>
        <p:spPr>
          <a:xfrm>
            <a:off x="15875" y="4159155"/>
            <a:ext cx="2683916" cy="2717302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51170147-151D-9E83-E634-B339BCD23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1124744"/>
            <a:ext cx="1262980" cy="67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180000" rIns="18000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21:15</a:t>
            </a:r>
            <a:endParaRPr lang="fr-FR" sz="2000" i="1" dirty="0">
              <a:solidFill>
                <a:schemeClr val="bg1"/>
              </a:solidFill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45E06D64-AE63-A2E1-5AD2-A5943D8E5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748" y="3917435"/>
            <a:ext cx="1262980" cy="67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180000" rIns="18000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22:15</a:t>
            </a:r>
            <a:endParaRPr lang="fr-FR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4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7988" y="6381750"/>
            <a:ext cx="792162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12305" y="188913"/>
            <a:ext cx="6480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chemeClr val="bg1"/>
                </a:solidFill>
              </a:rPr>
              <a:t>Падение амплитуды ШР 16.01 в 20:00 при повторном выходе волны Лэмба на трассы распространения сигналов.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3140968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NPM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28558" y="4077072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NWC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3573016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VTX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5478" y="278092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NAA</a:t>
            </a:r>
            <a:endParaRPr lang="ru-RU" sz="1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3183AE-1BD9-121D-A8CA-D9754A4FBB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t="3801" r="6825" b="1689"/>
          <a:stretch/>
        </p:blipFill>
        <p:spPr>
          <a:xfrm>
            <a:off x="2699792" y="876801"/>
            <a:ext cx="6408712" cy="59469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B3C2F94-8D3F-901B-1628-B92AE9419C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r="11849"/>
          <a:stretch/>
        </p:blipFill>
        <p:spPr bwMode="auto">
          <a:xfrm>
            <a:off x="35497" y="1954830"/>
            <a:ext cx="2664296" cy="263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FE67E13B-511F-4991-22CE-5C4D38F14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288" y="1619184"/>
            <a:ext cx="1262980" cy="67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180000" rIns="18000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Verdana" pitchFamily="34" charset="0"/>
              </a:rPr>
              <a:t>20:15</a:t>
            </a:r>
            <a:endParaRPr lang="fr-FR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7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7988" y="6381750"/>
            <a:ext cx="896018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12305" y="188913"/>
            <a:ext cx="648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Выводы: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9031" y="1572769"/>
            <a:ext cx="87849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ts val="1200"/>
              </a:spcBef>
              <a:buAutoNum type="arabicPeriod"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Амплитуда ШР в целом коррелирует с грозовой активностью в вулканическом облаке.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  <a:p>
            <a:pPr marL="457200" indent="-457200" eaLnBrk="1" hangingPunct="1">
              <a:spcBef>
                <a:spcPts val="1200"/>
              </a:spcBef>
              <a:buAutoNum type="arabicPeriod"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Обнаружено кратковременное (</a:t>
            </a: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~10 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мин</a:t>
            </a: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)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 увеличение средней энергетики грозовых разрядов. Возможной причиной могут являться спрайты/джеты.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Обнаружены флуктуации амплитуды ШР с нарастающим периодом от 6 до 22 минут.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Обнаружено уменьшение амплитуды ШР, совпадающее по времени с выходом волны Лэмба на трассы распространения сигналов и ее «схлопыванием» в </a:t>
            </a:r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сопряженной точке.</a:t>
            </a:r>
            <a:endParaRPr 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5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7988" y="6381750"/>
            <a:ext cx="792162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12305" y="188913"/>
            <a:ext cx="6480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Аппаратура для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измерения вариаций магнитного поля в ГФО «Михнево».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63888" y="1277715"/>
            <a:ext cx="537996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диапазон: 0.001 Гц - 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110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 Гц</a:t>
            </a:r>
          </a:p>
          <a:p>
            <a:pPr marL="342900" indent="-342900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Магнитометры 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MFS-06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, 3 компоненты</a:t>
            </a:r>
            <a:endParaRPr lang="en-US" sz="2000" b="1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Частота оцифровки – 256 Гц</a:t>
            </a:r>
          </a:p>
          <a:p>
            <a:pPr marL="342900" indent="-342900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10-канальный, 24-х разрядный логгер 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ADU-07e</a:t>
            </a:r>
            <a:endParaRPr lang="ru-RU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26" name="Picture 2" descr="D:\Poklad\2015\Seminar_Trig_Effects\Metroni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2520280" cy="541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8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7988" y="6381750"/>
            <a:ext cx="792162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12305" y="188913"/>
            <a:ext cx="6480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Блок-схема аппаратуры регистрации вариаций магнитного поля в</a:t>
            </a:r>
          </a:p>
          <a:p>
            <a:pPr algn="ctr" eaLnBrk="1" hangingPunct="1"/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ГФО «Михнево».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15" y="1277714"/>
            <a:ext cx="7602481" cy="423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5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7988" y="6381750"/>
            <a:ext cx="792162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12305" y="188913"/>
            <a:ext cx="6480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chemeClr val="bg1"/>
                </a:solidFill>
              </a:rPr>
              <a:t>Спектр сигналов в диапазоне до </a:t>
            </a:r>
            <a:r>
              <a:rPr lang="en-US" sz="2000" dirty="0">
                <a:solidFill>
                  <a:schemeClr val="bg1"/>
                </a:solidFill>
              </a:rPr>
              <a:t>45</a:t>
            </a:r>
            <a:r>
              <a:rPr lang="ru-RU" sz="2000" dirty="0">
                <a:solidFill>
                  <a:schemeClr val="bg1"/>
                </a:solidFill>
              </a:rPr>
              <a:t> Гц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3140968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NPM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28558" y="4077072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NWC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3573016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VTX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5478" y="278092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NAA</a:t>
            </a:r>
            <a:endParaRPr lang="ru-RU" sz="1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4033E5-649F-4EBE-1118-89E6556C38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3421" r="5900" b="2759"/>
          <a:stretch/>
        </p:blipFill>
        <p:spPr>
          <a:xfrm>
            <a:off x="755576" y="805047"/>
            <a:ext cx="8319717" cy="60083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7988" y="6381750"/>
            <a:ext cx="792162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12305" y="188913"/>
            <a:ext cx="6480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chemeClr val="bg1"/>
                </a:solidFill>
              </a:rPr>
              <a:t>Амплитуда ШР и частота разрядов в облаке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3140968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NPM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28558" y="4077072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NWC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3573016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VTX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5478" y="278092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NAA</a:t>
            </a:r>
            <a:endParaRPr lang="ru-RU" sz="1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2226B3-314D-2426-A0B9-FB44B3DF9C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3594" r="7475" b="3587"/>
          <a:stretch/>
        </p:blipFill>
        <p:spPr>
          <a:xfrm>
            <a:off x="1043608" y="742362"/>
            <a:ext cx="8055046" cy="606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9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7988" y="6381750"/>
            <a:ext cx="792162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12305" y="188913"/>
            <a:ext cx="6480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chemeClr val="bg1"/>
                </a:solidFill>
              </a:rPr>
              <a:t>Увеличение амплитуды ШР в 5:45 </a:t>
            </a:r>
            <a:r>
              <a:rPr lang="en-US" sz="2000" dirty="0">
                <a:solidFill>
                  <a:schemeClr val="bg1"/>
                </a:solidFill>
              </a:rPr>
              <a:t>UTC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3140968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NPM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28558" y="4077072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NWC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3573016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VTX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5478" y="278092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NAA</a:t>
            </a:r>
            <a:endParaRPr lang="ru-RU"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8D6905-9EAA-0EC2-B14D-99E4FEE650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3594" r="8263" b="3587"/>
          <a:stretch/>
        </p:blipFill>
        <p:spPr>
          <a:xfrm>
            <a:off x="1259632" y="908720"/>
            <a:ext cx="7776864" cy="590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4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7988" y="6381750"/>
            <a:ext cx="792162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12305" y="188913"/>
            <a:ext cx="6480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chemeClr val="bg1"/>
                </a:solidFill>
              </a:rPr>
              <a:t>Период флуктуаций амплитуды ШР и размеры облака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3140968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NPM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28558" y="4077072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NWC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3573016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VTX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5478" y="278092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NAA</a:t>
            </a:r>
            <a:endParaRPr lang="ru-RU" sz="1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2D256E-6A5C-ED7D-B010-FFA62745BC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3594" r="8263" b="3587"/>
          <a:stretch/>
        </p:blipFill>
        <p:spPr>
          <a:xfrm>
            <a:off x="1259632" y="896799"/>
            <a:ext cx="7776864" cy="590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6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7988" y="6381750"/>
            <a:ext cx="792162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12305" y="188913"/>
            <a:ext cx="6480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chemeClr val="bg1"/>
                </a:solidFill>
              </a:rPr>
              <a:t>Период флуктуаций амплитуды ШР и размеры облака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3140968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NPM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28558" y="4077072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NWC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3573016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VTX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5478" y="278092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NAA</a:t>
            </a:r>
            <a:endParaRPr lang="ru-RU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729F16-186B-05C2-A579-9ABDC07289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t="4328" r="6489" b="6223"/>
          <a:stretch/>
        </p:blipFill>
        <p:spPr>
          <a:xfrm>
            <a:off x="1259632" y="1196752"/>
            <a:ext cx="7763804" cy="558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3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7988" y="6381750"/>
            <a:ext cx="792162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12305" y="188913"/>
            <a:ext cx="6480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chemeClr val="bg1"/>
                </a:solidFill>
              </a:rPr>
              <a:t>Падение амплитуды ШР в 8:00 </a:t>
            </a:r>
            <a:r>
              <a:rPr lang="en-US" sz="2000" dirty="0">
                <a:solidFill>
                  <a:schemeClr val="bg1"/>
                </a:solidFill>
              </a:rPr>
              <a:t>UTC </a:t>
            </a:r>
            <a:r>
              <a:rPr lang="ru-RU" sz="2000" dirty="0">
                <a:solidFill>
                  <a:schemeClr val="bg1"/>
                </a:solidFill>
              </a:rPr>
              <a:t>при выходе волны Лэмба на трассы распространения сигналов.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3140968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NPM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28558" y="4077072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NWC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3573016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VTX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5478" y="278092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NAA</a:t>
            </a:r>
            <a:endParaRPr lang="ru-RU"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C1266A-42A4-9E96-A8E6-DB8343C53A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3800" r="7132" b="2754"/>
          <a:stretch/>
        </p:blipFill>
        <p:spPr>
          <a:xfrm>
            <a:off x="4211959" y="967773"/>
            <a:ext cx="4830545" cy="58094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27BA4A-C489-C3AF-D7F6-6D4FA37B65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1" r="15700"/>
          <a:stretch/>
        </p:blipFill>
        <p:spPr>
          <a:xfrm>
            <a:off x="8338" y="1412776"/>
            <a:ext cx="4179506" cy="39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68063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4428</TotalTime>
  <Words>278</Words>
  <Application>Microsoft Macintosh PowerPoint</Application>
  <PresentationFormat>Экран (4:3)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Modèle par défaut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Light Over Earth</dc:title>
  <dc:creator>www.powerpointstyles.com</dc:creator>
  <dc:description>Image credit to Francesco Marino / FreeDigitalPhotos.net</dc:description>
  <cp:lastModifiedBy>Microsoft Office User</cp:lastModifiedBy>
  <cp:revision>193</cp:revision>
  <dcterms:created xsi:type="dcterms:W3CDTF">2009-03-23T15:23:24Z</dcterms:created>
  <dcterms:modified xsi:type="dcterms:W3CDTF">2022-06-26T18:13:44Z</dcterms:modified>
</cp:coreProperties>
</file>