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372" r:id="rId3"/>
    <p:sldId id="363" r:id="rId4"/>
    <p:sldId id="376" r:id="rId5"/>
    <p:sldId id="367" r:id="rId6"/>
    <p:sldId id="366" r:id="rId7"/>
    <p:sldId id="365" r:id="rId8"/>
    <p:sldId id="354" r:id="rId9"/>
    <p:sldId id="370" r:id="rId10"/>
    <p:sldId id="373" r:id="rId11"/>
    <p:sldId id="374" r:id="rId12"/>
    <p:sldId id="377" r:id="rId13"/>
    <p:sldId id="3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9452" autoAdjust="0"/>
  </p:normalViewPr>
  <p:slideViewPr>
    <p:cSldViewPr snapToGrid="0">
      <p:cViewPr varScale="1">
        <p:scale>
          <a:sx n="60" d="100"/>
          <a:sy n="60" d="100"/>
        </p:scale>
        <p:origin x="8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0C1C8-9675-4962-B569-12C6C20DD64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6E513-2204-46C5-A8B3-DB5CC2DA8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6E513-2204-46C5-A8B3-DB5CC2DA87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8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4290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Сложная топография поверхности скольжения приводит, как отмечалось выше, к появлению областей концентрации напряжений и относительно разгруженных областей. В разгруженных областях происходит осаждение минералов, переносимых флюидами, что способствует формированию прослоев слабых материалов, богатых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филосиликатами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т.е. участков поверхности с фрикционными свойствами скоростного упрочнения. </a:t>
            </a:r>
            <a:endParaRPr lang="ru-RU" sz="1800" dirty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области концентрации напряжений образуются области прочного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gouges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сформированные, преимущественно, из кварца и полевого шпата, т.е. изначально почти не содержащие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филлосиликатов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Из-за более высокого уровня напряжений растет и степень локализации сдвига. Все это значительно повышается вероятность реализации режима прерывистого скольжения.</a:t>
            </a:r>
            <a:endParaRPr lang="ru-RU" sz="1800" dirty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именно контакты шероховатостей (области концентрации напряжений) оказываются динамически неустойчивыми при скольжении по разлому, тогда как для участков разломной зоны, расположенных между контактирующими неровностями, характерны фрикционные свойства стабильного скольжения. </a:t>
            </a:r>
            <a:endParaRPr lang="ru-RU" sz="1800" dirty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6E513-2204-46C5-A8B3-DB5CC2DA87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7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Радиус локализации – степенное среднее попарных расстояний</a:t>
            </a:r>
          </a:p>
          <a:p>
            <a:r>
              <a:rPr lang="ru-RU" dirty="0"/>
              <a:t>Плотность </a:t>
            </a:r>
            <a:r>
              <a:rPr lang="en-US" dirty="0"/>
              <a:t>P</a:t>
            </a:r>
            <a:r>
              <a:rPr lang="ru-RU" dirty="0"/>
              <a:t> в точке </a:t>
            </a:r>
            <a:r>
              <a:rPr lang="en-US" dirty="0"/>
              <a:t>w </a:t>
            </a:r>
            <a:r>
              <a:rPr lang="ru-RU" dirty="0"/>
              <a:t>– сумма весов, убывающим образом зависящая от расстояния до</a:t>
            </a:r>
            <a:r>
              <a:rPr lang="en-US" dirty="0"/>
              <a:t> w </a:t>
            </a:r>
            <a:r>
              <a:rPr lang="ru-RU" dirty="0"/>
              <a:t>от точек </a:t>
            </a:r>
            <a:r>
              <a:rPr lang="en-US" dirty="0"/>
              <a:t>r </a:t>
            </a:r>
            <a:r>
              <a:rPr lang="ru-RU" dirty="0"/>
              <a:t>окрестности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6E513-2204-46C5-A8B3-DB5CC2DA87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1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6E513-2204-46C5-A8B3-DB5CC2DA87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1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4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0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6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6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5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9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1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382F2EA-01E4-4063-9D85-D6561A5B94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0EBFF27-A286-41D8-9B17-4E81B8DA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80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EBEACF-3050-449F-86E8-77CF3FEEC08A}"/>
              </a:ext>
            </a:extLst>
          </p:cNvPr>
          <p:cNvSpPr txBox="1"/>
          <p:nvPr/>
        </p:nvSpPr>
        <p:spPr>
          <a:xfrm>
            <a:off x="287715" y="2007040"/>
            <a:ext cx="11567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Выделение в плоскости тектонического разлома зон формирования землетрясений с магнитудой</a:t>
            </a:r>
            <a:r>
              <a:rPr lang="en-US" sz="3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ML</a:t>
            </a:r>
            <a:r>
              <a:rPr lang="ru-RU" sz="3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&gt;</a:t>
            </a:r>
            <a:r>
              <a:rPr lang="ru-RU" sz="3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5</a:t>
            </a:r>
            <a:endParaRPr lang="ru-RU" sz="3200" i="0" dirty="0">
              <a:solidFill>
                <a:srgbClr val="002060"/>
              </a:solidFill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1200"/>
              </a:spcBef>
            </a:pPr>
            <a:endParaRPr lang="ru-RU" sz="800" i="0" dirty="0">
              <a:solidFill>
                <a:srgbClr val="002060"/>
              </a:solidFill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800" i="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Аспирант ИДГ РАН </a:t>
            </a:r>
            <a:r>
              <a:rPr lang="ru-RU" sz="2800" i="0" dirty="0" err="1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Полятыкин</a:t>
            </a:r>
            <a:r>
              <a:rPr lang="ru-RU" sz="2800" i="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 В.В.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71CCF-419C-4B02-A274-2B5C6A0391D1}"/>
              </a:ext>
            </a:extLst>
          </p:cNvPr>
          <p:cNvSpPr txBox="1"/>
          <p:nvPr/>
        </p:nvSpPr>
        <p:spPr>
          <a:xfrm>
            <a:off x="5416935" y="617696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22.06.2022</a:t>
            </a:r>
          </a:p>
          <a:p>
            <a:pPr algn="ctr"/>
            <a:r>
              <a:rPr lang="ru-RU" dirty="0">
                <a:latin typeface="Franklin Gothic Book" panose="020B0503020102020204" pitchFamily="34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14639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AE8EA0-6347-4E62-9D0B-8E6DA72033B6}"/>
              </a:ext>
            </a:extLst>
          </p:cNvPr>
          <p:cNvSpPr/>
          <p:nvPr/>
        </p:nvSpPr>
        <p:spPr>
          <a:xfrm>
            <a:off x="9229061" y="617377"/>
            <a:ext cx="2073347" cy="5623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Зеленые точки – фон</a:t>
            </a:r>
          </a:p>
          <a:p>
            <a:pPr algn="ctr"/>
            <a:r>
              <a:rPr lang="ru-RU" dirty="0"/>
              <a:t>Синие – связные события</a:t>
            </a:r>
          </a:p>
          <a:p>
            <a:pPr algn="ctr"/>
            <a:r>
              <a:rPr lang="ru-RU" dirty="0"/>
              <a:t>+     - плотные множества</a:t>
            </a:r>
            <a:r>
              <a:rPr lang="en-US" dirty="0"/>
              <a:t>g</a:t>
            </a:r>
          </a:p>
          <a:p>
            <a:pPr algn="ctr"/>
            <a:r>
              <a:rPr lang="ru-RU" dirty="0"/>
              <a:t>Черные *     - события с магнитудой больше 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296931-B764-432B-BAAE-9FA584B09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0" y="617377"/>
            <a:ext cx="7590760" cy="56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FAFAB-B9E7-4B4C-829C-56296A5F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1339699"/>
            <a:ext cx="6729524" cy="50471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43FC2C-78CF-4D70-AA9A-34DBD5EE80B4}"/>
              </a:ext>
            </a:extLst>
          </p:cNvPr>
          <p:cNvSpPr/>
          <p:nvPr/>
        </p:nvSpPr>
        <p:spPr>
          <a:xfrm>
            <a:off x="670736" y="106325"/>
            <a:ext cx="11088873" cy="1031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Топологически плотный кластер, оконтуренный эллипсом в главных осях</a:t>
            </a:r>
            <a:r>
              <a:rPr lang="en-US" dirty="0"/>
              <a:t> </a:t>
            </a:r>
            <a:r>
              <a:rPr lang="ru-RU" dirty="0"/>
              <a:t>минимальной площади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1C11F1E-DB6A-41C6-BBD4-E1B891D9C813}"/>
              </a:ext>
            </a:extLst>
          </p:cNvPr>
          <p:cNvCxnSpPr>
            <a:cxnSpLocks/>
          </p:cNvCxnSpPr>
          <p:nvPr/>
        </p:nvCxnSpPr>
        <p:spPr>
          <a:xfrm>
            <a:off x="2296633" y="2658140"/>
            <a:ext cx="4114800" cy="2626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CF1CEB8-2DEA-4644-8F8F-AB14185C57E6}"/>
              </a:ext>
            </a:extLst>
          </p:cNvPr>
          <p:cNvCxnSpPr>
            <a:cxnSpLocks/>
          </p:cNvCxnSpPr>
          <p:nvPr/>
        </p:nvCxnSpPr>
        <p:spPr>
          <a:xfrm flipH="1">
            <a:off x="3851865" y="3248247"/>
            <a:ext cx="967562" cy="143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6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FBFDA-4044-46B0-B375-B8F2F923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6" y="574158"/>
            <a:ext cx="7442192" cy="52116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C349A2-26AF-4A6D-8AD9-7DDB4BCB2B63}"/>
              </a:ext>
            </a:extLst>
          </p:cNvPr>
          <p:cNvSpPr/>
          <p:nvPr/>
        </p:nvSpPr>
        <p:spPr>
          <a:xfrm>
            <a:off x="8389088" y="1818167"/>
            <a:ext cx="3083442" cy="2806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Выделенные зоны в виде эллипсов на участке разлома</a:t>
            </a:r>
          </a:p>
          <a:p>
            <a:pPr algn="ctr"/>
            <a:r>
              <a:rPr lang="ru-RU" dirty="0"/>
              <a:t>Серые точки – фоновая сейсмичность</a:t>
            </a:r>
          </a:p>
          <a:p>
            <a:pPr algn="ctr"/>
            <a:r>
              <a:rPr lang="ru-RU" dirty="0"/>
              <a:t>Голубые – плотные множества</a:t>
            </a:r>
          </a:p>
          <a:p>
            <a:pPr algn="ctr"/>
            <a:r>
              <a:rPr lang="ru-RU" dirty="0"/>
              <a:t>Красные – землетрясения с магнитудой </a:t>
            </a:r>
            <a:r>
              <a:rPr lang="en-US" dirty="0"/>
              <a:t>ML &gt; 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48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54B9D7-F9C6-4B72-BB71-A7314B87057F}"/>
              </a:ext>
            </a:extLst>
          </p:cNvPr>
          <p:cNvSpPr/>
          <p:nvPr/>
        </p:nvSpPr>
        <p:spPr>
          <a:xfrm>
            <a:off x="893134" y="393404"/>
            <a:ext cx="7296415" cy="882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Статистика попадания больших событий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B69CBD-179C-4221-A481-B9D3C450CF05}"/>
              </a:ext>
            </a:extLst>
          </p:cNvPr>
          <p:cNvSpPr/>
          <p:nvPr/>
        </p:nvSpPr>
        <p:spPr>
          <a:xfrm>
            <a:off x="8789582" y="393403"/>
            <a:ext cx="2509284" cy="5996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 </a:t>
            </a:r>
            <a:r>
              <a:rPr lang="ru-RU" dirty="0"/>
              <a:t>из 11 землетрясений с магнитудой </a:t>
            </a:r>
            <a:r>
              <a:rPr lang="en-US" dirty="0"/>
              <a:t>ML &gt;= 5 </a:t>
            </a:r>
            <a:r>
              <a:rPr lang="ru-RU" dirty="0"/>
              <a:t>находятся внутри выделенных </a:t>
            </a:r>
            <a:r>
              <a:rPr lang="ru-RU" dirty="0" err="1"/>
              <a:t>асперитис</a:t>
            </a:r>
            <a:r>
              <a:rPr lang="ru-RU" dirty="0"/>
              <a:t> или в окрестности, т.е. не дальше одного радиуса землетрясения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Для событий с магнитудой </a:t>
            </a:r>
            <a:r>
              <a:rPr lang="en-US" dirty="0"/>
              <a:t>ML &gt;= 4 </a:t>
            </a:r>
            <a:r>
              <a:rPr lang="ru-RU" dirty="0"/>
              <a:t>60</a:t>
            </a:r>
            <a:r>
              <a:rPr lang="en-US" dirty="0"/>
              <a:t>% </a:t>
            </a:r>
            <a:r>
              <a:rPr lang="ru-RU" dirty="0"/>
              <a:t>событий находятся внутри или в окрестности </a:t>
            </a:r>
            <a:r>
              <a:rPr lang="ru-RU" dirty="0" err="1"/>
              <a:t>асперитис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DF2CB2-58A0-42AE-A34D-10ED17B0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1457416"/>
            <a:ext cx="6902974" cy="49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113A1-7F93-4C15-B78C-7759EE8AA0BD}"/>
              </a:ext>
            </a:extLst>
          </p:cNvPr>
          <p:cNvSpPr txBox="1"/>
          <p:nvPr/>
        </p:nvSpPr>
        <p:spPr>
          <a:xfrm>
            <a:off x="6190926" y="244688"/>
            <a:ext cx="5927271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i="0" u="none" strike="noStrike" cap="all" spc="150" dirty="0">
                <a:solidFill>
                  <a:srgbClr val="002060"/>
                </a:solidFill>
                <a:latin typeface="Franklin Gothic Book" panose="020B0503020102020204" pitchFamily="34" charset="0"/>
                <a:ea typeface="+mj-ea"/>
                <a:cs typeface="+mj-cs"/>
              </a:rPr>
              <a:t>СЕЙСМИЧЕСКИЙ КАТАЛОГ</a:t>
            </a:r>
            <a:endParaRPr lang="en-US" sz="2800" cap="all" spc="150" dirty="0">
              <a:solidFill>
                <a:srgbClr val="002060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0F1423-4FD7-4EB2-969E-B9BD03DB9525}"/>
                  </a:ext>
                </a:extLst>
              </p:cNvPr>
              <p:cNvSpPr txBox="1"/>
              <p:nvPr/>
            </p:nvSpPr>
            <p:spPr>
              <a:xfrm>
                <a:off x="6454363" y="1942236"/>
                <a:ext cx="5510952" cy="4555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defTabSz="914400" fontAlgn="base">
                  <a:lnSpc>
                    <a:spcPct val="114000"/>
                  </a:lnSpc>
                  <a:buClr>
                    <a:schemeClr val="tx1"/>
                  </a:buClr>
                </a:pPr>
                <a:r>
                  <a:rPr lang="ru-RU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Анализировался высокоточный сейсмический каталог Северной Калифорнии, который включает 513474 событий в период с 1984 по 2011 гг. Данные основаны на 1.7 миллиарде разностных измерений с </a:t>
                </a:r>
                <a:r>
                  <a:rPr lang="ru-RU" sz="1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коэффициентоми</a:t>
                </a:r>
                <a:r>
                  <a:rPr lang="ru-RU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корреляции </a:t>
                </a:r>
                <a:r>
                  <a:rPr lang="en-US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Cf&gt;= 0.7 </a:t>
                </a:r>
                <a:r>
                  <a:rPr lang="ru-RU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всех скоррелированных пар событий на расстоянии менее 5 км. Точность определения места землетрясения менее 40м. Представительность каталога</a:t>
                </a:r>
                <a:r>
                  <a:rPr lang="en-US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Mc</a:t>
                </a:r>
                <a:r>
                  <a:rPr lang="ru-RU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1.1 и соответствующее распределение Гутенберга-Рихтера</a:t>
                </a:r>
                <a:r>
                  <a:rPr lang="en-US" sz="1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sz="1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=0,25−0,96</m:t>
                    </m:r>
                    <m:r>
                      <a:rPr lang="en-US" sz="1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𝑀𝐿</m:t>
                    </m:r>
                  </m:oMath>
                </a14:m>
                <a:endParaRPr lang="en-US" sz="19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400" fontAlgn="base">
                  <a:lnSpc>
                    <a:spcPct val="114000"/>
                  </a:lnSpc>
                  <a:buClr>
                    <a:schemeClr val="tx1"/>
                  </a:buClr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0F1423-4FD7-4EB2-969E-B9BD03DB9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363" y="1942236"/>
                <a:ext cx="5510952" cy="4555058"/>
              </a:xfrm>
              <a:prstGeom prst="rect">
                <a:avLst/>
              </a:prstGeom>
              <a:blipFill>
                <a:blip r:embed="rId2"/>
                <a:stretch>
                  <a:fillRect l="-1106" t="-268" r="-1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EB782C-00E7-E685-263B-D1554C163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5" y="675519"/>
            <a:ext cx="5656947" cy="55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42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6A4229-7B0A-41CE-B89C-8FC92FA9D771}"/>
              </a:ext>
            </a:extLst>
          </p:cNvPr>
          <p:cNvSpPr/>
          <p:nvPr/>
        </p:nvSpPr>
        <p:spPr>
          <a:xfrm>
            <a:off x="798327" y="125596"/>
            <a:ext cx="11067608" cy="852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Пример распределения локализаций событий в плоскости разлома</a:t>
            </a:r>
            <a:r>
              <a:rPr lang="en-US" dirty="0"/>
              <a:t>. </a:t>
            </a:r>
            <a:r>
              <a:rPr lang="ru-RU" dirty="0"/>
              <a:t>По причине того, что характерный размер по координате </a:t>
            </a:r>
            <a:r>
              <a:rPr lang="en-US" dirty="0"/>
              <a:t>Y </a:t>
            </a:r>
            <a:r>
              <a:rPr lang="ru-RU" dirty="0"/>
              <a:t>мал, предполагается, что можно перейти к рассмотрению событий в плоском случае</a:t>
            </a:r>
            <a:r>
              <a:rPr lang="en-US" dirty="0"/>
              <a:t> X-DEP</a:t>
            </a:r>
            <a:r>
              <a:rPr lang="ru-RU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6165D2-F677-4885-8636-4D33AD61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84" y="1081624"/>
            <a:ext cx="8462631" cy="53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5692F2-6229-4889-AFDB-4D152CD4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4" y="792125"/>
            <a:ext cx="7516333" cy="56372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11F9DA-6A10-4663-AFD3-0D10C4F0B827}"/>
              </a:ext>
            </a:extLst>
          </p:cNvPr>
          <p:cNvSpPr/>
          <p:nvPr/>
        </p:nvSpPr>
        <p:spPr>
          <a:xfrm>
            <a:off x="8835655" y="1052623"/>
            <a:ext cx="2909777" cy="4986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Зеленые точки – магнитуда </a:t>
            </a:r>
            <a:r>
              <a:rPr lang="en-US" dirty="0"/>
              <a:t>ML &lt;3;</a:t>
            </a:r>
          </a:p>
          <a:p>
            <a:pPr algn="ctr"/>
            <a:r>
              <a:rPr lang="ru-RU" dirty="0"/>
              <a:t>Синие – </a:t>
            </a:r>
            <a:r>
              <a:rPr lang="en-US" dirty="0"/>
              <a:t>ML &gt;= 3 </a:t>
            </a:r>
            <a:r>
              <a:rPr lang="ru-RU" dirty="0"/>
              <a:t> и </a:t>
            </a:r>
            <a:r>
              <a:rPr lang="en-US" dirty="0"/>
              <a:t>ML &lt; 4;</a:t>
            </a:r>
          </a:p>
          <a:p>
            <a:pPr algn="ctr"/>
            <a:r>
              <a:rPr lang="ru-RU" dirty="0"/>
              <a:t>Красные - </a:t>
            </a:r>
            <a:r>
              <a:rPr lang="en-US" dirty="0"/>
              <a:t>ML &gt;= 3 </a:t>
            </a:r>
            <a:r>
              <a:rPr lang="ru-RU" dirty="0"/>
              <a:t> и </a:t>
            </a:r>
            <a:r>
              <a:rPr lang="en-US" dirty="0"/>
              <a:t>ML &lt; 4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5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1BAE0-8CE9-4884-9976-6E58424BFCBF}"/>
              </a:ext>
            </a:extLst>
          </p:cNvPr>
          <p:cNvSpPr/>
          <p:nvPr/>
        </p:nvSpPr>
        <p:spPr>
          <a:xfrm>
            <a:off x="1127050" y="882502"/>
            <a:ext cx="10260419" cy="79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декластеризации каталога для выделения фоновой сейсмичности и связанных событий</a:t>
            </a:r>
          </a:p>
          <a:p>
            <a:pPr algn="ctr"/>
            <a:r>
              <a:rPr lang="ru-RU" dirty="0"/>
              <a:t>Используется расстояние между событиями, предложенное </a:t>
            </a:r>
            <a:r>
              <a:rPr lang="en-US" dirty="0" err="1"/>
              <a:t>Baiesi</a:t>
            </a:r>
            <a:r>
              <a:rPr lang="en-US" dirty="0"/>
              <a:t> and </a:t>
            </a:r>
            <a:r>
              <a:rPr lang="en-US" dirty="0" err="1"/>
              <a:t>Paczuski</a:t>
            </a:r>
            <a:r>
              <a:rPr lang="ru-RU" dirty="0"/>
              <a:t>, для определения ближайшего соседа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7A2C8-C417-491D-B699-ACCB85BD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0" y="2620527"/>
            <a:ext cx="4180803" cy="11539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353094-E2FD-4619-927B-4C0B25E2C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09" y="2118538"/>
            <a:ext cx="5761960" cy="43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7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76069-814E-4128-A610-EF35A7F9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6" y="1351997"/>
            <a:ext cx="5538675" cy="4154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DEC8F-F53D-42D7-B297-7897D563B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68" y="1351997"/>
            <a:ext cx="5538673" cy="41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CD8654-C51A-4F9A-A5DE-32E7D5306964}"/>
              </a:ext>
            </a:extLst>
          </p:cNvPr>
          <p:cNvSpPr txBox="1"/>
          <p:nvPr/>
        </p:nvSpPr>
        <p:spPr>
          <a:xfrm>
            <a:off x="6247298" y="284176"/>
            <a:ext cx="5855801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cap="all" dirty="0">
                <a:solidFill>
                  <a:srgbClr val="002060"/>
                </a:solidFill>
                <a:latin typeface="Franklin Gothic Book" panose="020B0503020102020204" pitchFamily="34" charset="0"/>
                <a:ea typeface="+mj-ea"/>
                <a:cs typeface="+mj-cs"/>
              </a:rPr>
              <a:t>неоднородность ПЛОСКОСТИ СКОЛЬЖЕНИЯ – </a:t>
            </a:r>
            <a:r>
              <a:rPr lang="ru-RU" sz="3400" cap="all" dirty="0" err="1">
                <a:solidFill>
                  <a:srgbClr val="002060"/>
                </a:solidFill>
                <a:latin typeface="Franklin Gothic Book" panose="020B0503020102020204" pitchFamily="34" charset="0"/>
                <a:ea typeface="+mj-ea"/>
                <a:cs typeface="+mj-cs"/>
              </a:rPr>
              <a:t>асперитис</a:t>
            </a:r>
            <a:endParaRPr lang="en-US" sz="3400" cap="all" dirty="0">
              <a:solidFill>
                <a:srgbClr val="002060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B2234-65F8-4081-887E-82D6F0748F2F}"/>
              </a:ext>
            </a:extLst>
          </p:cNvPr>
          <p:cNvSpPr txBox="1"/>
          <p:nvPr/>
        </p:nvSpPr>
        <p:spPr>
          <a:xfrm>
            <a:off x="6429668" y="2011680"/>
            <a:ext cx="5455113" cy="420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Сложная топография берегов разломов приводит к появлению областей концентрации напряжений - </a:t>
            </a:r>
            <a:r>
              <a:rPr lang="ru-RU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асперитис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Именно </a:t>
            </a:r>
            <a:r>
              <a:rPr lang="ru-RU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асперитис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оказываются динамически неустойчивыми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ru-RU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Формирование кластеров контактных пятен вследствие волнистости поверхности.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Длины этих волн соответствуют зонам формирования кластеров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Вероятность пятна контакта выше вблизи других пятен и ниже в отдаленных регионах.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22">
            <a:extLst>
              <a:ext uri="{FF2B5EF4-FFF2-40B4-BE49-F238E27FC236}">
                <a16:creationId xmlns:a16="http://schemas.microsoft.com/office/drawing/2014/main" id="{61767DE6-750A-4072-926D-D2969C6A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2" y="284176"/>
            <a:ext cx="5385370" cy="305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FF8D28-9F17-46E5-A43F-95A3868C4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6" y="4243429"/>
            <a:ext cx="5575111" cy="24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D8654-C51A-4F9A-A5DE-32E7D5306964}"/>
              </a:ext>
            </a:extLst>
          </p:cNvPr>
          <p:cNvSpPr txBox="1"/>
          <p:nvPr/>
        </p:nvSpPr>
        <p:spPr>
          <a:xfrm>
            <a:off x="6247298" y="284176"/>
            <a:ext cx="5855801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cap="all" dirty="0">
                <a:solidFill>
                  <a:srgbClr val="002060"/>
                </a:solidFill>
                <a:latin typeface="Franklin Gothic Book" panose="020B0503020102020204" pitchFamily="34" charset="0"/>
                <a:ea typeface="+mj-ea"/>
                <a:cs typeface="+mj-cs"/>
              </a:rPr>
              <a:t>Топологическая фильтрация</a:t>
            </a:r>
            <a:endParaRPr lang="en-US" sz="3400" cap="all" dirty="0">
              <a:solidFill>
                <a:srgbClr val="002060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B2234-65F8-4081-887E-82D6F0748F2F}"/>
              </a:ext>
            </a:extLst>
          </p:cNvPr>
          <p:cNvSpPr txBox="1"/>
          <p:nvPr/>
        </p:nvSpPr>
        <p:spPr>
          <a:xfrm>
            <a:off x="6429668" y="2011680"/>
            <a:ext cx="5455113" cy="420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Предполагается, что неоднородности плоскости скольжения располагаются в местах, где события фоновой сейсмичности группируются в достаточно плотные множества. Поэтому для локализации </a:t>
            </a:r>
            <a:r>
              <a:rPr lang="ru-RU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асперитис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мы </a:t>
            </a:r>
            <a:r>
              <a:rPr lang="ru-RU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испльзуем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алгоритм топологической фильтрации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ru-RU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Алгоритм топологической фильтрации дискретных совершенных множеств (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DPS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) был применен для выявления плотных кластеров (</a:t>
            </a:r>
            <a:r>
              <a:rPr lang="ru-RU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Агаян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и др., 2014; </a:t>
            </a:r>
            <a:r>
              <a:rPr lang="ru-RU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Дзебоев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и др., 2021).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DPS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нацелен на выделение подмножеств с заданным уровнем плотности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  <a:sym typeface="Symbol" panose="05050102010706020507" pitchFamily="18" charset="2"/>
              </a:rPr>
              <a:t>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в конечном множестве евклидова пространства.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DPS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вырезает изолированные объекты (подмножество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H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) и объединяет остальные объекты в плотные кластеры (подмножество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B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) из набора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W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объектов распознавания сейсмических источников.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306E2-CE2B-23F5-CA22-3D1D09FB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24" y="635609"/>
            <a:ext cx="3927459" cy="623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151D1B-E981-2EF7-D7A2-F26603A90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49" y="1394546"/>
            <a:ext cx="4980432" cy="947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50C913-1AFE-DA74-B719-640AB6F021C6}"/>
              </a:ext>
            </a:extLst>
          </p:cNvPr>
          <p:cNvSpPr txBox="1"/>
          <p:nvPr/>
        </p:nvSpPr>
        <p:spPr>
          <a:xfrm>
            <a:off x="321648" y="1189918"/>
            <a:ext cx="353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 алгоритма </a:t>
            </a:r>
            <a:r>
              <a:rPr lang="en-US" dirty="0"/>
              <a:t>DPS: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99467-2FE0-5E5C-0F6A-7D34DAF83B9D}"/>
              </a:ext>
            </a:extLst>
          </p:cNvPr>
          <p:cNvSpPr txBox="1"/>
          <p:nvPr/>
        </p:nvSpPr>
        <p:spPr>
          <a:xfrm>
            <a:off x="321648" y="2007005"/>
            <a:ext cx="5559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Franklin Gothic Book" panose="020B0503020102020204" pitchFamily="34" charset="0"/>
              </a:rPr>
              <a:t>свободные параметры алгоритма.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A91AB7-E624-4C5E-A2DD-407AC9AC669E}"/>
              </a:ext>
            </a:extLst>
          </p:cNvPr>
          <p:cNvSpPr/>
          <p:nvPr/>
        </p:nvSpPr>
        <p:spPr>
          <a:xfrm>
            <a:off x="307219" y="3187089"/>
            <a:ext cx="4603897" cy="2860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радиуса локализации</a:t>
            </a:r>
          </a:p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определяет уровень плотности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8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D8654-C51A-4F9A-A5DE-32E7D5306964}"/>
              </a:ext>
            </a:extLst>
          </p:cNvPr>
          <p:cNvSpPr txBox="1"/>
          <p:nvPr/>
        </p:nvSpPr>
        <p:spPr>
          <a:xfrm>
            <a:off x="6247298" y="284176"/>
            <a:ext cx="5855801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cap="all" dirty="0">
                <a:solidFill>
                  <a:srgbClr val="002060"/>
                </a:solidFill>
                <a:latin typeface="Franklin Gothic Book" panose="020B0503020102020204" pitchFamily="34" charset="0"/>
                <a:ea typeface="+mj-ea"/>
                <a:cs typeface="+mj-cs"/>
              </a:rPr>
              <a:t>Топологическая фильтрация</a:t>
            </a:r>
            <a:endParaRPr lang="en-US" sz="3400" cap="all" dirty="0">
              <a:solidFill>
                <a:srgbClr val="002060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B2234-65F8-4081-887E-82D6F0748F2F}"/>
                  </a:ext>
                </a:extLst>
              </p:cNvPr>
              <p:cNvSpPr txBox="1"/>
              <p:nvPr/>
            </p:nvSpPr>
            <p:spPr>
              <a:xfrm>
                <a:off x="6125497" y="2011680"/>
                <a:ext cx="5977601" cy="4206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DPS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«вырезает» изолированные объекты (подмножество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H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) и объединяет остальные объекты в плотные кластеры (подмножество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B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) из набора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W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объектов распознавания.</a:t>
                </a: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_____________________________________________</a:t>
                </a: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Параметр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q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определяет радиус локализации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1800" baseline="-25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),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который вычисляется как степенное среднее всех нетривиальных попарных расстояний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D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(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W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) в наборе объектов распознавания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W</a:t>
                </a:r>
                <a:endParaRPr lang="ru-RU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Для заданного радиуса локализации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r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плотность произвольного подмножества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W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точке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W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определяется как сумма весов точек, локализованных в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r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-окрестности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ru-RU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точки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w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:</a:t>
                </a: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Определение плотности основывается на нечетком сравнении (</a:t>
                </a:r>
                <a:r>
                  <a:rPr lang="ru-RU" dirty="0" err="1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Гвишиани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и др., 2008). Мера сравнения плотностей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i="1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множества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W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во всех точках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W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уровня плотности </a:t>
                </a:r>
                <a:r>
                  <a:rPr lang="en-US" dirty="0">
                    <a:solidFill>
                      <a:schemeClr val="bg1"/>
                    </a:solidFill>
                    <a:latin typeface="Franklin Gothic Book" panose="020B05030201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определяется следующим образом</a:t>
                </a:r>
                <a:r>
                  <a:rPr lang="ru-RU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endParaRPr lang="ru-RU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B2234-65F8-4081-887E-82D6F0748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497" y="2011680"/>
                <a:ext cx="5977601" cy="4206240"/>
              </a:xfrm>
              <a:prstGeom prst="rect">
                <a:avLst/>
              </a:prstGeom>
              <a:blipFill>
                <a:blip r:embed="rId3"/>
                <a:stretch>
                  <a:fillRect l="-918" t="-1304" r="-510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306E2-CE2B-23F5-CA22-3D1D09FBB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24" y="635609"/>
            <a:ext cx="3927459" cy="623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151D1B-E981-2EF7-D7A2-F26603A90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49" y="1394546"/>
            <a:ext cx="4980432" cy="947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50C913-1AFE-DA74-B719-640AB6F021C6}"/>
              </a:ext>
            </a:extLst>
          </p:cNvPr>
          <p:cNvSpPr txBox="1"/>
          <p:nvPr/>
        </p:nvSpPr>
        <p:spPr>
          <a:xfrm>
            <a:off x="321648" y="1189918"/>
            <a:ext cx="353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 алгоритма </a:t>
            </a:r>
            <a:r>
              <a:rPr lang="en-US" dirty="0"/>
              <a:t>DPS: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99467-2FE0-5E5C-0F6A-7D34DAF83B9D}"/>
              </a:ext>
            </a:extLst>
          </p:cNvPr>
          <p:cNvSpPr txBox="1"/>
          <p:nvPr/>
        </p:nvSpPr>
        <p:spPr>
          <a:xfrm>
            <a:off x="321648" y="2007005"/>
            <a:ext cx="5559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Franklin Gothic Book" panose="020B0503020102020204" pitchFamily="34" charset="0"/>
              </a:rPr>
              <a:t>свободные параметры алгоритма.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CDDA73E-E5FD-5597-59BD-4BF868F30650}"/>
              </a:ext>
            </a:extLst>
          </p:cNvPr>
          <p:cNvCxnSpPr/>
          <p:nvPr/>
        </p:nvCxnSpPr>
        <p:spPr>
          <a:xfrm>
            <a:off x="285166" y="2504261"/>
            <a:ext cx="55645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56C1E-81BA-245D-CA15-1D54FA0B2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998" y="3058570"/>
            <a:ext cx="2650639" cy="1071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D401EE-C1F1-461D-255D-3C16892A7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71" y="4249728"/>
            <a:ext cx="3619814" cy="11430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74C79F-7CD5-C319-AEC4-B15646685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30" y="5789668"/>
            <a:ext cx="3520955" cy="6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0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761</Words>
  <Application>Microsoft Office PowerPoint</Application>
  <PresentationFormat>Широкоэкранный</PresentationFormat>
  <Paragraphs>60</Paragraphs>
  <Slides>13</Slides>
  <Notes>4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Cambria Math</vt:lpstr>
      <vt:lpstr>Corbel</vt:lpstr>
      <vt:lpstr>Courier New</vt:lpstr>
      <vt:lpstr>Franklin Gothic Book</vt:lpstr>
      <vt:lpstr>Times New Roman</vt:lpstr>
      <vt:lpstr>Wingdings</vt:lpstr>
      <vt:lpstr>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Ostapchuk</dc:creator>
  <cp:lastModifiedBy>User</cp:lastModifiedBy>
  <cp:revision>155</cp:revision>
  <dcterms:created xsi:type="dcterms:W3CDTF">2020-12-23T16:09:39Z</dcterms:created>
  <dcterms:modified xsi:type="dcterms:W3CDTF">2022-06-22T10:56:45Z</dcterms:modified>
</cp:coreProperties>
</file>