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4" r:id="rId5"/>
    <p:sldId id="260" r:id="rId6"/>
    <p:sldId id="261" r:id="rId7"/>
    <p:sldId id="287" r:id="rId8"/>
    <p:sldId id="284" r:id="rId9"/>
    <p:sldId id="286" r:id="rId10"/>
    <p:sldId id="280" r:id="rId11"/>
    <p:sldId id="289" r:id="rId12"/>
    <p:sldId id="282" r:id="rId13"/>
    <p:sldId id="275" r:id="rId14"/>
    <p:sldId id="290" r:id="rId15"/>
    <p:sldId id="291" r:id="rId16"/>
    <p:sldId id="279" r:id="rId17"/>
    <p:sldId id="273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2DFC-147E-4522-A1F6-5004D1436E5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AAD9-549B-446B-A599-CAD6630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Вашему вниманию представляется работа на тему:</a:t>
            </a:r>
            <a:r>
              <a:rPr lang="ru-RU" baseline="0" dirty="0" smtClean="0"/>
              <a:t> «». Целью нашей работы было исследовать зависимость динамики ПЭС ионосферы от поток УФ и рентгена во время вспышек </a:t>
            </a:r>
            <a:r>
              <a:rPr lang="en-US" baseline="0" dirty="0" smtClean="0"/>
              <a:t>X </a:t>
            </a:r>
            <a:r>
              <a:rPr lang="ru-RU" baseline="0" dirty="0" smtClean="0"/>
              <a:t>класса 6 и 10 сентября. Использование ГНСС позволяет… В нашей работа она использовалась для оценки ПЭС ионосферы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5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Большее</a:t>
            </a:r>
            <a:r>
              <a:rPr lang="ru-RU" baseline="0" dirty="0" smtClean="0"/>
              <a:t> влияние на ПЭС ионосферы… У нас есть два диапазона. Перейдем к их рассмотрению.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3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</a:t>
            </a:r>
            <a:r>
              <a:rPr lang="ru-RU" baseline="0" dirty="0" smtClean="0"/>
              <a:t> зависимость спектрального потока излучение в максимуме солнечной вспышки в зависимости от длины волны. Данные получены по эмпирической модели </a:t>
            </a:r>
            <a:r>
              <a:rPr lang="en-US" baseline="0" dirty="0" smtClean="0"/>
              <a:t>FISM2 FLARE……</a:t>
            </a:r>
            <a:r>
              <a:rPr lang="ru-RU" baseline="0" dirty="0" smtClean="0"/>
              <a:t> Разности в потоках содержаться в диапазоне 5 – 40 </a:t>
            </a:r>
            <a:r>
              <a:rPr lang="ru-RU" baseline="0" dirty="0" err="1" smtClean="0"/>
              <a:t>нм</a:t>
            </a:r>
            <a:r>
              <a:rPr lang="ru-RU" baseline="0" dirty="0" smtClean="0"/>
              <a:t>.  Его и рассмотрим.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6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…. Заметим, что длительности</a:t>
            </a:r>
            <a:r>
              <a:rPr lang="ru-RU" baseline="0" dirty="0" smtClean="0"/>
              <a:t> фронта вспышки по УФ совпадают с рентгеном. Сопоставляя данные по потока излучения и динамики ПЭС ионосферы, получаем: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....</a:t>
            </a:r>
            <a:r>
              <a:rPr lang="ru-RU" baseline="0" dirty="0" smtClean="0"/>
              <a:t> Заметим, что между данными по УФ и ПЭС есть </a:t>
            </a:r>
            <a:r>
              <a:rPr lang="ru-RU" baseline="0" dirty="0" err="1" smtClean="0"/>
              <a:t>соответсвие</a:t>
            </a:r>
            <a:r>
              <a:rPr lang="ru-RU" baseline="0" dirty="0" smtClean="0"/>
              <a:t>. Чего нельзя сказать о рентгене. (Дальше разговор по формуле)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же касается вспышки 10 сентября… Поток УФ тут уже хуже повторяет профиль зависимости ПЭС от времени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Обобщая</a:t>
            </a:r>
            <a:r>
              <a:rPr lang="ru-RU" baseline="0" dirty="0" smtClean="0"/>
              <a:t> результаты, полученных с помощью обрабатываемых данных, …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дальнейшей</a:t>
            </a:r>
            <a:r>
              <a:rPr lang="ru-RU" baseline="0" dirty="0" smtClean="0"/>
              <a:t> планируется оценить коэффициенты рекомбинации и ионизации.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8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7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 пример полученных</a:t>
            </a:r>
            <a:r>
              <a:rPr lang="ru-RU" baseline="0" dirty="0" smtClean="0"/>
              <a:t> данных…  Заметим, что в некоторые моменты времени заметно резко возрастание ПЭС ионосферы. Мы считаем, что это обусловлено солнечной вспышкой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слайде представлены показания спутников, которые регистрируют динамику ПЭС во время вспышки. Виден параболический тренд … Для обработки данных была разработана методика, которая позволяет…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4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</a:t>
            </a:r>
            <a:r>
              <a:rPr lang="ru-RU" baseline="0" dirty="0" smtClean="0"/>
              <a:t> представлены данные со спутников с наложенными на них параболическими трендами. Все делается АВТОМАТИЧЕСКИ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Динамика ПЭС ионосферы во время вспышки 6 сентября, наблюдаемой в ГФО Михнево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как методика позволяет обрабатывать данные автоматически, …. На слайде представлены измерительные пункты с линией терминатора, которая разделяет освещенную и неосвещенную части Земли. </a:t>
            </a:r>
            <a:r>
              <a:rPr lang="en-US" baseline="0" dirty="0" smtClean="0"/>
              <a:t>El &gt; 15 </a:t>
            </a:r>
            <a:r>
              <a:rPr lang="ru-RU" baseline="0" dirty="0" smtClean="0"/>
              <a:t>градусов.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Обработка данных в автоматическом режим,</a:t>
            </a:r>
            <a:r>
              <a:rPr lang="ru-RU" baseline="0" dirty="0" smtClean="0"/>
              <a:t> полученных с различных измерительных пунктов позволила нам определить распределение динамики ПЭС ионосферы в максимуме вспышки в зависимости от положения измерительного пункта. Заметим, что ПЭС отличаются…  Это позволяет нам </a:t>
            </a:r>
            <a:r>
              <a:rPr lang="ru-RU" baseline="0" dirty="0" err="1" smtClean="0"/>
              <a:t>предполоэить</a:t>
            </a:r>
            <a:r>
              <a:rPr lang="ru-RU" baseline="0" dirty="0" smtClean="0"/>
              <a:t> о влиянии рентгена на динамику ПЭС,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</a:t>
            </a:r>
            <a:r>
              <a:rPr lang="ru-RU" baseline="0" dirty="0" smtClean="0"/>
              <a:t> представлены… (Различия и схожести) Рентген в больше степени ионизует нижнюю часть ионосферы, но больший вклад в ПЭС вносят </a:t>
            </a:r>
            <a:r>
              <a:rPr lang="en-US" baseline="0" dirty="0" smtClean="0"/>
              <a:t>E </a:t>
            </a:r>
            <a:r>
              <a:rPr lang="ru-RU" baseline="0" dirty="0" smtClean="0"/>
              <a:t>и </a:t>
            </a:r>
            <a:r>
              <a:rPr lang="en-US" baseline="0" dirty="0" smtClean="0"/>
              <a:t>F </a:t>
            </a:r>
            <a:r>
              <a:rPr lang="ru-RU" baseline="0" dirty="0" smtClean="0"/>
              <a:t>области… Поэтому можем перейти к анализу УФ излучения.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EAAD9-549B-446B-A599-CAD6630A9A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68AC-A280-40AF-B017-3F282860D787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8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EA1B-45D4-41D4-84BB-5FB7EAE8F4E4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DAF-269D-494F-8542-5525D1AF3205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C252-4C0A-423A-9413-9FF4F2492CE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1DC5-8B6A-4B34-8C24-073A0068B27F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FC0C-2874-4959-95C3-233FEB25E347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1C31-7935-4D50-8412-ECB326CCC471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9EE1-3063-403F-9F64-46B4121783CA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1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C10F-67E6-4934-8AA4-11EE32473875}" type="datetime1">
              <a:rPr lang="en-US" smtClean="0"/>
              <a:t>6/22/2022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80E3-CE6A-4E38-90B6-320A426B7751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5D70-D79B-4C71-AC19-109EE32E6D17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430B-FD5B-41A7-B2E7-41886353C822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C066-4F1B-4281-B9F6-57F487F4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853" y="1898587"/>
            <a:ext cx="10366131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Динамика ПЭС во время солнечных вспышек </a:t>
            </a:r>
            <a:r>
              <a:rPr lang="en-US" dirty="0" smtClean="0">
                <a:solidFill>
                  <a:schemeClr val="bg1"/>
                </a:solidFill>
              </a:rPr>
              <a:t>X </a:t>
            </a:r>
            <a:r>
              <a:rPr lang="ru-RU" dirty="0" smtClean="0">
                <a:solidFill>
                  <a:schemeClr val="bg1"/>
                </a:solidFill>
              </a:rPr>
              <a:t>класса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5920" y="5151120"/>
            <a:ext cx="225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Тауренис Д.А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Барабаш Н.С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Ряховский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И.А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" y="315662"/>
            <a:ext cx="2550160" cy="7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17585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Данные по потокам </a:t>
            </a:r>
            <a:r>
              <a:rPr lang="ru-RU" dirty="0" smtClean="0">
                <a:solidFill>
                  <a:schemeClr val="bg1"/>
                </a:solidFill>
              </a:rPr>
              <a:t>рентгеновского излучения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4699150"/>
            <a:ext cx="3135923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latin typeface="+mj-lt"/>
              </a:rPr>
              <a:t>Вспышка </a:t>
            </a:r>
            <a:r>
              <a:rPr lang="ru-RU" sz="2000" dirty="0" smtClean="0">
                <a:latin typeface="+mj-lt"/>
              </a:rPr>
              <a:t>10 </a:t>
            </a:r>
            <a:r>
              <a:rPr lang="ru-RU" sz="2000" dirty="0">
                <a:latin typeface="+mj-lt"/>
              </a:rPr>
              <a:t>сентября </a:t>
            </a:r>
            <a:r>
              <a:rPr lang="ru-RU" sz="2000" dirty="0" smtClean="0">
                <a:latin typeface="+mj-lt"/>
              </a:rPr>
              <a:t>2017</a:t>
            </a: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(диапазон 0.1 </a:t>
            </a:r>
            <a:r>
              <a:rPr lang="ru-RU" sz="2000" dirty="0">
                <a:latin typeface="+mj-lt"/>
              </a:rPr>
              <a:t>– </a:t>
            </a:r>
            <a:r>
              <a:rPr lang="ru-RU" sz="2000" dirty="0" smtClean="0">
                <a:latin typeface="+mj-lt"/>
              </a:rPr>
              <a:t>0.8 </a:t>
            </a:r>
            <a:r>
              <a:rPr lang="ru-RU" sz="2000" dirty="0" err="1">
                <a:latin typeface="+mj-lt"/>
              </a:rPr>
              <a:t>нм</a:t>
            </a:r>
            <a:r>
              <a:rPr lang="ru-RU" sz="2000" dirty="0" smtClean="0">
                <a:latin typeface="+mj-lt"/>
              </a:rPr>
              <a:t>)</a:t>
            </a:r>
            <a:endParaRPr lang="en-US" sz="20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ru-RU" sz="2000" dirty="0">
                <a:latin typeface="+mj-lt"/>
              </a:rPr>
              <a:t>Класс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X9.3</a:t>
            </a:r>
            <a:endParaRPr lang="ru-RU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1655" y="1856112"/>
            <a:ext cx="3135923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latin typeface="+mj-lt"/>
              </a:rPr>
              <a:t>Вспышка 6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сентября 2017</a:t>
            </a: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(диапазон 0.1 </a:t>
            </a:r>
            <a:r>
              <a:rPr lang="ru-RU" sz="2000" dirty="0">
                <a:latin typeface="+mj-lt"/>
              </a:rPr>
              <a:t>– </a:t>
            </a:r>
            <a:r>
              <a:rPr lang="ru-RU" sz="2000" dirty="0" smtClean="0">
                <a:latin typeface="+mj-lt"/>
              </a:rPr>
              <a:t>0.8 </a:t>
            </a:r>
            <a:r>
              <a:rPr lang="ru-RU" sz="2000" dirty="0" err="1">
                <a:latin typeface="+mj-lt"/>
              </a:rPr>
              <a:t>нм</a:t>
            </a:r>
            <a:r>
              <a:rPr lang="ru-RU" sz="2000" dirty="0" smtClean="0">
                <a:latin typeface="+mj-lt"/>
              </a:rPr>
              <a:t>)</a:t>
            </a:r>
            <a:endParaRPr lang="en-US" sz="20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Класс</a:t>
            </a:r>
            <a:r>
              <a:rPr lang="en-US" sz="2000" dirty="0" smtClean="0">
                <a:latin typeface="+mj-lt"/>
              </a:rPr>
              <a:t>: X8.2</a:t>
            </a:r>
            <a:endParaRPr lang="ru-RU" sz="2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733" y="952311"/>
            <a:ext cx="9341693" cy="3054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7733" y="3789703"/>
            <a:ext cx="9341694" cy="306538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722376" y="4215384"/>
            <a:ext cx="56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824" y="1339176"/>
            <a:ext cx="147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23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мин.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984" y="4015329"/>
            <a:ext cx="147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j-lt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мин.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8368" y="1339176"/>
            <a:ext cx="14737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574162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11.9 + 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2428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15.8 +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4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11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80226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Данные по потоку УФ излучения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84" y="953046"/>
            <a:ext cx="4926116" cy="4251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3650" y="5272727"/>
                <a:ext cx="4026408" cy="93544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Зависимость поглощени</a:t>
                </a:r>
                <a:r>
                  <a:rPr lang="ru-RU" dirty="0">
                    <a:solidFill>
                      <a:schemeClr val="tx1"/>
                    </a:solidFill>
                    <a:latin typeface="+mj-lt"/>
                  </a:rPr>
                  <a:t>я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 УФ излучения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Вт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 от высоты и длины волны*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50" y="5272727"/>
                <a:ext cx="4026408" cy="935449"/>
              </a:xfrm>
              <a:prstGeom prst="rect">
                <a:avLst/>
              </a:prstGeom>
              <a:blipFill rotWithShape="0">
                <a:blip r:embed="rId4"/>
                <a:stretch>
                  <a:fillRect l="-1056" r="-2112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2880" y="6356350"/>
            <a:ext cx="1041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Stanley C. Solomon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Liying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Qian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“Solar extreme-ultraviolet irradiance for general circulation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models”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12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80226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Данные по потоку УФ излучения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513" y="5921181"/>
            <a:ext cx="5930280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 smtClean="0">
                <a:latin typeface="+mj-lt"/>
              </a:rPr>
              <a:t>УФ излучение</a:t>
            </a:r>
            <a:r>
              <a:rPr lang="en-US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Источник данных:</a:t>
            </a:r>
            <a:r>
              <a:rPr lang="en-US" dirty="0" smtClean="0">
                <a:latin typeface="+mj-lt"/>
              </a:rPr>
              <a:t> FISM2 FLARE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70C0"/>
                </a:solidFill>
                <a:latin typeface="+mj-lt"/>
              </a:rPr>
              <a:t>https://lasp.colorado.edu/eve/data_access/evewebdata/fism/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061" y="1300518"/>
            <a:ext cx="9097877" cy="44144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9656" y="1618488"/>
            <a:ext cx="1618488" cy="3593592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80" y="1094337"/>
            <a:ext cx="5204361" cy="25252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53713" y="1618488"/>
            <a:ext cx="438912" cy="3593592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 углом 23"/>
          <p:cNvSpPr/>
          <p:nvPr/>
        </p:nvSpPr>
        <p:spPr>
          <a:xfrm>
            <a:off x="2871216" y="1024128"/>
            <a:ext cx="4590288" cy="594360"/>
          </a:xfrm>
          <a:prstGeom prst="bentArrow">
            <a:avLst>
              <a:gd name="adj1" fmla="val 25000"/>
              <a:gd name="adj2" fmla="val 29615"/>
              <a:gd name="adj3" fmla="val 50000"/>
              <a:gd name="adj4" fmla="val 4375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flipV="1">
            <a:off x="4718310" y="5236487"/>
            <a:ext cx="2763992" cy="581601"/>
          </a:xfrm>
          <a:prstGeom prst="bentArrow">
            <a:avLst>
              <a:gd name="adj1" fmla="val 25000"/>
              <a:gd name="adj2" fmla="val 29615"/>
              <a:gd name="adj3" fmla="val 50000"/>
              <a:gd name="adj4" fmla="val 4375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450" y="4056500"/>
            <a:ext cx="5460420" cy="26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596" y="3794760"/>
            <a:ext cx="8743228" cy="30022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459" y="996696"/>
            <a:ext cx="8702803" cy="298974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0" y="2767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13</a:t>
            </a:fld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Данные по потоку УФ излучения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0328" y="1906184"/>
            <a:ext cx="2743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Поток УФ излучения, вспышка </a:t>
            </a:r>
            <a:r>
              <a:rPr lang="en-US" sz="2000" dirty="0">
                <a:latin typeface="+mj-lt"/>
              </a:rPr>
              <a:t>6</a:t>
            </a:r>
            <a:r>
              <a:rPr lang="ru-RU" sz="2000" dirty="0" smtClean="0">
                <a:latin typeface="+mj-lt"/>
              </a:rPr>
              <a:t> сентября</a:t>
            </a:r>
          </a:p>
          <a:p>
            <a:r>
              <a:rPr lang="ru-RU" sz="2000" dirty="0" smtClean="0">
                <a:latin typeface="+mj-lt"/>
              </a:rPr>
              <a:t>Диапазон 5 – 40 </a:t>
            </a:r>
            <a:r>
              <a:rPr lang="ru-RU" sz="2000" dirty="0" err="1" smtClean="0">
                <a:latin typeface="+mj-lt"/>
              </a:rPr>
              <a:t>нм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20328" y="4788039"/>
            <a:ext cx="2743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Поток УФ излучения, вспышка 10 сентября</a:t>
            </a:r>
          </a:p>
          <a:p>
            <a:r>
              <a:rPr lang="ru-RU" sz="2000" dirty="0" smtClean="0">
                <a:latin typeface="+mj-lt"/>
              </a:rPr>
              <a:t>Диапазон 5 – 40 </a:t>
            </a:r>
            <a:r>
              <a:rPr lang="ru-RU" sz="2000" dirty="0" err="1" smtClean="0">
                <a:latin typeface="+mj-lt"/>
              </a:rPr>
              <a:t>нм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601594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11.9 + 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451718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15.8 + 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" y="4387929"/>
            <a:ext cx="127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23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мин.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77824" y="4387929"/>
            <a:ext cx="12723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68680" y="1329479"/>
            <a:ext cx="539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42288" y="1129424"/>
            <a:ext cx="147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j-lt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мин.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14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Изменение ПЭС во время вспышки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6 сентября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7378" y="6077874"/>
                <a:ext cx="2844305" cy="7012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78" y="6077874"/>
                <a:ext cx="2844305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8" y="942869"/>
            <a:ext cx="5562001" cy="5397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999" y="942869"/>
            <a:ext cx="5562001" cy="53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15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Изменение ПЭС во время вспышки</a:t>
            </a:r>
            <a:r>
              <a:rPr lang="en-US" dirty="0" smtClean="0">
                <a:solidFill>
                  <a:schemeClr val="bg1"/>
                </a:solidFill>
              </a:rPr>
              <a:t> 10</a:t>
            </a:r>
            <a:r>
              <a:rPr lang="ru-RU" dirty="0" smtClean="0">
                <a:solidFill>
                  <a:schemeClr val="bg1"/>
                </a:solidFill>
              </a:rPr>
              <a:t> сентября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71" y="1126450"/>
            <a:ext cx="5312522" cy="5135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51" y="1107546"/>
            <a:ext cx="5500040" cy="5362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2819" y="6079393"/>
                <a:ext cx="2844305" cy="7012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19" y="6079393"/>
                <a:ext cx="2844305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804745" y="6356350"/>
            <a:ext cx="2743200" cy="365125"/>
          </a:xfrm>
        </p:spPr>
        <p:txBody>
          <a:bodyPr/>
          <a:lstStyle/>
          <a:p>
            <a:fld id="{F870C066-4F1B-4281-B9F6-57F487F4CACD}" type="slidenum">
              <a:rPr lang="en-US" smtClean="0"/>
              <a:t>16</a:t>
            </a:fld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5000"/>
              </a:lnSpc>
            </a:pPr>
            <a:r>
              <a:rPr lang="ru-RU" dirty="0">
                <a:solidFill>
                  <a:schemeClr val="bg1"/>
                </a:solidFill>
              </a:rPr>
              <a:t>Зависимость </a:t>
            </a:r>
            <a:r>
              <a:rPr lang="ru-RU" dirty="0" smtClean="0">
                <a:solidFill>
                  <a:schemeClr val="bg1"/>
                </a:solidFill>
              </a:rPr>
              <a:t>приращения </a:t>
            </a:r>
            <a:r>
              <a:rPr lang="ru-RU" dirty="0">
                <a:solidFill>
                  <a:schemeClr val="bg1"/>
                </a:solidFill>
              </a:rPr>
              <a:t>ПЭС от потока УФ </a:t>
            </a:r>
            <a:r>
              <a:rPr lang="ru-RU" dirty="0" smtClean="0">
                <a:solidFill>
                  <a:schemeClr val="bg1"/>
                </a:solidFill>
              </a:rPr>
              <a:t>5-40 </a:t>
            </a:r>
            <a:r>
              <a:rPr lang="ru-RU" dirty="0" err="1">
                <a:solidFill>
                  <a:schemeClr val="bg1"/>
                </a:solidFill>
              </a:rPr>
              <a:t>нм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8746" y="6321365"/>
            <a:ext cx="9855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Зависимости изменения ПЭС от УФ излучения от времени во время вспышек</a:t>
            </a:r>
            <a:endParaRPr lang="en-US" sz="20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9" y="906273"/>
            <a:ext cx="11124001" cy="53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080" y="151914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latin typeface="+mj-lt"/>
              </a:rPr>
              <a:t>Удалось </a:t>
            </a:r>
            <a:r>
              <a:rPr lang="ru-RU" sz="2000" dirty="0" smtClean="0">
                <a:latin typeface="+mj-lt"/>
              </a:rPr>
              <a:t>установить, </a:t>
            </a:r>
            <a:r>
              <a:rPr lang="ru-RU" sz="2000" dirty="0">
                <a:latin typeface="+mj-lt"/>
              </a:rPr>
              <a:t>что во время солнечных вспышек </a:t>
            </a:r>
            <a:r>
              <a:rPr lang="ru-RU" sz="2000" dirty="0" smtClean="0">
                <a:latin typeface="+mj-lt"/>
              </a:rPr>
              <a:t>класса </a:t>
            </a:r>
            <a:r>
              <a:rPr lang="en-US" sz="2000" dirty="0" smtClean="0">
                <a:latin typeface="+mj-lt"/>
              </a:rPr>
              <a:t>X</a:t>
            </a:r>
            <a:r>
              <a:rPr lang="ru-RU" sz="2000" dirty="0" smtClean="0">
                <a:latin typeface="+mj-lt"/>
              </a:rPr>
              <a:t> 6 и 10 сентября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приращение </a:t>
            </a:r>
            <a:r>
              <a:rPr lang="ru-RU" sz="2000" dirty="0">
                <a:latin typeface="+mj-lt"/>
              </a:rPr>
              <a:t>величины ПЭС в большей степени определяется </a:t>
            </a:r>
            <a:r>
              <a:rPr lang="ru-RU" sz="2000" dirty="0" smtClean="0">
                <a:latin typeface="+mj-lt"/>
              </a:rPr>
              <a:t>потоком УФ в диапазоне </a:t>
            </a:r>
            <a:r>
              <a:rPr lang="ru-RU" sz="2000" dirty="0">
                <a:latin typeface="+mj-lt"/>
              </a:rPr>
              <a:t>5</a:t>
            </a:r>
            <a:r>
              <a:rPr lang="ru-RU" sz="2000" dirty="0" smtClean="0">
                <a:latin typeface="+mj-lt"/>
              </a:rPr>
              <a:t> – 40 </a:t>
            </a:r>
            <a:r>
              <a:rPr lang="ru-RU" sz="2000" dirty="0" err="1" smtClean="0">
                <a:latin typeface="+mj-lt"/>
              </a:rPr>
              <a:t>нм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Удалось определить эмпирическую зависимость изменения ПЭС от угла наклонения Солнца для двух вспышек 6 и 10 сентября.</a:t>
            </a:r>
          </a:p>
          <a:p>
            <a:pPr>
              <a:lnSpc>
                <a:spcPct val="125000"/>
              </a:lnSpc>
            </a:pPr>
            <a:r>
              <a:rPr lang="ru-RU" sz="2000" dirty="0">
                <a:latin typeface="+mj-lt"/>
              </a:rPr>
              <a:t>Для </a:t>
            </a:r>
            <a:r>
              <a:rPr lang="ru-RU" sz="2000" dirty="0" smtClean="0">
                <a:latin typeface="+mj-lt"/>
              </a:rPr>
              <a:t>двух вспышек,</a:t>
            </a:r>
            <a:r>
              <a:rPr lang="ru-RU" sz="2000" dirty="0">
                <a:latin typeface="+mj-lt"/>
              </a:rPr>
              <a:t>  произошедших в сентябре 2017 </a:t>
            </a:r>
            <a:r>
              <a:rPr lang="ru-RU" sz="2000" dirty="0" smtClean="0">
                <a:latin typeface="+mj-lt"/>
              </a:rPr>
              <a:t>года, </a:t>
            </a:r>
            <a:r>
              <a:rPr lang="ru-RU" sz="2000" dirty="0">
                <a:latin typeface="+mj-lt"/>
              </a:rPr>
              <a:t>удалось построить эмпирическую </a:t>
            </a:r>
            <a:r>
              <a:rPr lang="ru-RU" sz="2000" dirty="0" smtClean="0">
                <a:latin typeface="+mj-lt"/>
              </a:rPr>
              <a:t>зависимость приращения ПЭС во время вспышки от потока УФ излучения (5 – 40 </a:t>
            </a:r>
            <a:r>
              <a:rPr lang="ru-RU" sz="2000" dirty="0" err="1" smtClean="0">
                <a:latin typeface="+mj-lt"/>
              </a:rPr>
              <a:t>нм</a:t>
            </a:r>
            <a:r>
              <a:rPr lang="ru-RU" sz="2000" dirty="0" smtClean="0">
                <a:latin typeface="+mj-lt"/>
              </a:rPr>
              <a:t>).</a:t>
            </a:r>
            <a:endParaRPr lang="en-US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5000"/>
              </a:lnSpc>
            </a:pPr>
            <a:r>
              <a:rPr lang="ru-RU" dirty="0">
                <a:solidFill>
                  <a:schemeClr val="bg1"/>
                </a:solidFill>
              </a:rPr>
              <a:t>Заключение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402" y="1519142"/>
            <a:ext cx="107211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ru-RU" sz="2000" dirty="0" smtClean="0">
                <a:latin typeface="+mj-lt"/>
              </a:rPr>
              <a:t>Литература:</a:t>
            </a: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А. Митра, «Воздействие солнечных вспышек на ионосферу Земли»</a:t>
            </a:r>
          </a:p>
          <a:p>
            <a:pPr>
              <a:lnSpc>
                <a:spcPct val="125000"/>
              </a:lnSpc>
            </a:pPr>
            <a:r>
              <a:rPr lang="ru-RU" sz="2000" dirty="0" err="1" smtClean="0">
                <a:latin typeface="+mj-lt"/>
              </a:rPr>
              <a:t>Э.Л.Альфраймович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Н.П.Перевалова</a:t>
            </a:r>
            <a:r>
              <a:rPr lang="ru-RU" sz="2000" dirty="0" smtClean="0">
                <a:latin typeface="+mj-lt"/>
              </a:rPr>
              <a:t>, «</a:t>
            </a:r>
            <a:r>
              <a:rPr lang="en-US" sz="2000" dirty="0" smtClean="0">
                <a:latin typeface="+mj-lt"/>
              </a:rPr>
              <a:t>GPS-</a:t>
            </a:r>
            <a:r>
              <a:rPr lang="ru-RU" sz="2000" dirty="0" smtClean="0">
                <a:latin typeface="+mj-lt"/>
              </a:rPr>
              <a:t>мониторинг верхней атмосферы Земли»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2000" dirty="0" smtClean="0">
                <a:latin typeface="+mj-lt"/>
              </a:rPr>
              <a:t>Источники данных:</a:t>
            </a: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Сайт баз данных по УФ </a:t>
            </a:r>
            <a:r>
              <a:rPr lang="en-US" sz="2000" dirty="0" smtClean="0">
                <a:latin typeface="+mj-lt"/>
              </a:rPr>
              <a:t>lasp.colorado.edu</a:t>
            </a:r>
            <a:endParaRPr lang="ru-RU" sz="20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Сайт баз данных по рентгены </a:t>
            </a:r>
            <a:r>
              <a:rPr lang="en-US" sz="2000" dirty="0">
                <a:latin typeface="+mj-lt"/>
              </a:rPr>
              <a:t>satdat.ngdc.noaa.gov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45000"/>
              </a:lnSpc>
            </a:pPr>
            <a:r>
              <a:rPr lang="ru-RU" dirty="0">
                <a:solidFill>
                  <a:schemeClr val="bg1"/>
                </a:solidFill>
              </a:rPr>
              <a:t>Список используемых источников и литературы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52" y="5404292"/>
            <a:ext cx="5695594" cy="833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Схема измерения полного электронного содержания ионосферы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04561" y="1323947"/>
                <a:ext cx="6096000" cy="21432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2000" dirty="0" smtClean="0">
                    <a:latin typeface="+mj-lt"/>
                  </a:rPr>
                  <a:t>Полное электронное содержание ионосферы – количество электронов в вертикальном столбе с единичным поперечным сечением.</a:t>
                </a:r>
                <a:endParaRPr lang="ru-RU" sz="2000" dirty="0">
                  <a:latin typeface="+mj-lt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ru-RU" sz="2000" dirty="0" smtClean="0">
                    <a:latin typeface="+mj-lt"/>
                  </a:rPr>
                  <a:t>Единицы измерения</a:t>
                </a:r>
                <a:r>
                  <a:rPr lang="en-US" sz="2000" dirty="0" smtClean="0">
                    <a:latin typeface="+mj-lt"/>
                  </a:rPr>
                  <a:t>:</a:t>
                </a: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𝑇𝐸𝐶𝑈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эл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+mj-lt"/>
                  </a:rPr>
                  <a:t> (Total Electron Content Unit)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1" y="1323947"/>
                <a:ext cx="6096000" cy="2143279"/>
              </a:xfrm>
              <a:prstGeom prst="rect">
                <a:avLst/>
              </a:prstGeom>
              <a:blipFill rotWithShape="0">
                <a:blip r:embed="rId3"/>
                <a:stretch>
                  <a:fillRect l="-898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2</a:t>
            </a:fld>
            <a:endParaRPr lang="en-US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-15618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Измерение ПЭС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4561" y="3712300"/>
                <a:ext cx="6095998" cy="2883225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2000" dirty="0" smtClean="0">
                    <a:latin typeface="+mj-lt"/>
                  </a:rPr>
                  <a:t>Определение ПЭС по фазовым измерениям: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40.308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𝑐𝑜𝑛𝑠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ru-RU" sz="2000" dirty="0" smtClean="0">
                  <a:latin typeface="+mj-lt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ru-RU" sz="2000" dirty="0">
                    <a:latin typeface="+mj-lt"/>
                  </a:rPr>
                  <a:t>Определение ПЭС </a:t>
                </a:r>
                <a:r>
                  <a:rPr lang="ru-RU" sz="2000" dirty="0" smtClean="0">
                    <a:latin typeface="+mj-lt"/>
                  </a:rPr>
                  <a:t>по кодовым измерениям:</a:t>
                </a:r>
                <a:endParaRPr lang="ru-RU" sz="2000" dirty="0">
                  <a:latin typeface="+mj-lt"/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40.308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1" y="3712300"/>
                <a:ext cx="6095998" cy="2883225"/>
              </a:xfrm>
              <a:prstGeom prst="rect">
                <a:avLst/>
              </a:prstGeom>
              <a:blipFill rotWithShape="0">
                <a:blip r:embed="rId4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:\2017\Питер 2\Картики\T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222" y="1204044"/>
            <a:ext cx="5032684" cy="414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7583" y="6321365"/>
            <a:ext cx="100690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Результаты </a:t>
            </a:r>
            <a:r>
              <a:rPr lang="ru-RU" sz="2000" dirty="0">
                <a:latin typeface="+mj-lt"/>
              </a:rPr>
              <a:t>расчетов наклонного ПЭС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по фазовым данным в ГФО Михнево 06.09.2017</a:t>
            </a:r>
            <a:endParaRPr lang="en-US" sz="20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15618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Оценка ПЭС по спутникам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57" y="1050985"/>
            <a:ext cx="10583343" cy="51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327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Классификация солнечных вспышек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4579"/>
                  </p:ext>
                </p:extLst>
              </p:nvPr>
            </p:nvGraphicFramePr>
            <p:xfrm>
              <a:off x="1709420" y="2207735"/>
              <a:ext cx="8773160" cy="238442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014980"/>
                    <a:gridCol w="57581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dirty="0" smtClean="0">
                              <a:latin typeface="+mj-lt"/>
                            </a:rPr>
                            <a:t>Класс</a:t>
                          </a:r>
                          <a:r>
                            <a:rPr lang="ru-RU" sz="2000" b="0" baseline="0" dirty="0" smtClean="0">
                              <a:latin typeface="+mj-lt"/>
                            </a:rPr>
                            <a:t> вспышки</a:t>
                          </a:r>
                          <a:endParaRPr lang="en-US" sz="2000" b="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dirty="0" smtClean="0">
                              <a:latin typeface="+mj-lt"/>
                            </a:rPr>
                            <a:t>Поток рентгена (0.1 – 0.8 </a:t>
                          </a:r>
                          <a:r>
                            <a:rPr lang="ru-RU" sz="2000" b="0" dirty="0" err="1" smtClean="0">
                              <a:latin typeface="+mj-lt"/>
                            </a:rPr>
                            <a:t>нм</a:t>
                          </a:r>
                          <a:r>
                            <a:rPr lang="ru-RU" sz="2000" b="0" dirty="0" smtClean="0">
                              <a:latin typeface="+mj-lt"/>
                            </a:rPr>
                            <a:t>),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Вт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b="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A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dirty="0" smtClean="0">
                              <a:latin typeface="+mj-lt"/>
                            </a:rPr>
                            <a:t>Меньше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B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+mj-lt"/>
                            </a:rPr>
                            <a:t>От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dirty="0" smtClean="0">
                              <a:latin typeface="+mj-lt"/>
                            </a:rPr>
                            <a:t>до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C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+mj-lt"/>
                            </a:rPr>
                            <a:t>От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dirty="0" smtClean="0">
                              <a:latin typeface="+mj-lt"/>
                            </a:rPr>
                            <a:t>до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M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+mj-lt"/>
                            </a:rPr>
                            <a:t>От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dirty="0" smtClean="0">
                              <a:latin typeface="+mj-lt"/>
                            </a:rPr>
                            <a:t>до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X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dirty="0" smtClean="0">
                              <a:latin typeface="+mj-lt"/>
                            </a:rPr>
                            <a:t>Больше</a:t>
                          </a:r>
                          <a:r>
                            <a:rPr lang="ru-RU" sz="2000" b="0" baseline="0" dirty="0" smtClean="0"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4579"/>
                  </p:ext>
                </p:extLst>
              </p:nvPr>
            </p:nvGraphicFramePr>
            <p:xfrm>
              <a:off x="1709420" y="2207735"/>
              <a:ext cx="8773160" cy="238442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014980"/>
                    <a:gridCol w="575818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0" dirty="0" smtClean="0">
                              <a:latin typeface="+mj-lt"/>
                            </a:rPr>
                            <a:t>Класс</a:t>
                          </a:r>
                          <a:r>
                            <a:rPr lang="ru-RU" sz="2000" b="0" baseline="0" dirty="0" smtClean="0">
                              <a:latin typeface="+mj-lt"/>
                            </a:rPr>
                            <a:t> вспышки</a:t>
                          </a:r>
                          <a:endParaRPr lang="en-US" sz="2000" b="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381" t="-7692" r="-106" b="-5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A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381" t="-107692" r="-106" b="-42923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B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381" t="-207692" r="-106" b="-329231"/>
                          </a:stretch>
                        </a:blipFill>
                      </a:tcPr>
                    </a:tc>
                  </a:tr>
                  <a:tr h="399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C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381" t="-303030" r="-106" b="-224242"/>
                          </a:stretch>
                        </a:blipFill>
                      </a:tcPr>
                    </a:tc>
                  </a:tr>
                  <a:tr h="399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M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381" t="-403030" r="-106" b="-12424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j-lt"/>
                            </a:rPr>
                            <a:t>X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381" t="-510769" r="-106" b="-2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240" y="1172940"/>
            <a:ext cx="91135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Солнечными вспышками называются мощные и быстроразвивающиеся локальные процессы на Солнце, при которых выделяется значительная энергия.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00362"/>
              </p:ext>
            </p:extLst>
          </p:nvPr>
        </p:nvGraphicFramePr>
        <p:xfrm>
          <a:off x="655322" y="5018062"/>
          <a:ext cx="11064240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2848"/>
                <a:gridCol w="2212848"/>
                <a:gridCol w="2212848"/>
                <a:gridCol w="2212848"/>
                <a:gridCol w="2212848"/>
              </a:tblGrid>
              <a:tr h="2395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Дата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Класс</a:t>
                      </a:r>
                      <a:r>
                        <a:rPr lang="ru-RU" sz="2000" baseline="0" dirty="0" smtClean="0">
                          <a:latin typeface="+mj-lt"/>
                        </a:rPr>
                        <a:t> вспышки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Время старта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Время максимума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Время окончания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2717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06.09.2017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X9.3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11:53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12:02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12:10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3362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10</a:t>
                      </a:r>
                      <a:r>
                        <a:rPr lang="en-US" sz="2000" dirty="0" smtClean="0">
                          <a:latin typeface="+mj-lt"/>
                        </a:rPr>
                        <a:t>.09.2017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X</a:t>
                      </a:r>
                      <a:r>
                        <a:rPr lang="ru-RU" sz="2000" dirty="0" smtClean="0">
                          <a:latin typeface="+mj-lt"/>
                        </a:rPr>
                        <a:t>8.2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15:35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16:06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16:31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7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520" y="5933295"/>
            <a:ext cx="10982960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dirty="0" smtClean="0">
                <a:latin typeface="+mj-lt"/>
              </a:rPr>
              <a:t>Результаты расчетов ПЭС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во время вспышки со спутников в зависимости от времени 06.09.2017</a:t>
            </a:r>
            <a:endParaRPr lang="en-US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5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45720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Оценка ПЭС по спутникам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353" t="5209" r="4113" b="1711"/>
          <a:stretch/>
        </p:blipFill>
        <p:spPr>
          <a:xfrm>
            <a:off x="1513840" y="1171056"/>
            <a:ext cx="916432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972" y="5963935"/>
            <a:ext cx="10496828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 smtClean="0">
                <a:latin typeface="+mj-lt"/>
              </a:rPr>
              <a:t>Показания ПЭС во время солнечной вспышки в зависимости от времени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 аппроксимирующими полиномами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7</a:t>
            </a:r>
            <a:r>
              <a:rPr lang="ru-RU" dirty="0" smtClean="0">
                <a:latin typeface="+mj-lt"/>
              </a:rPr>
              <a:t> степени 06.09.2017</a:t>
            </a:r>
            <a:endParaRPr lang="en-US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6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Вариации наклонного ПЭС во время вспышки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251" t="3124" r="7621" b="2196"/>
          <a:stretch/>
        </p:blipFill>
        <p:spPr>
          <a:xfrm>
            <a:off x="1510537" y="1031618"/>
            <a:ext cx="9189698" cy="49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45720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Оценка вертикального ПЭС по спутникам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972" y="6290821"/>
            <a:ext cx="10496828" cy="4385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 smtClean="0">
                <a:latin typeface="+mj-lt"/>
              </a:rPr>
              <a:t>Использование функции </a:t>
            </a:r>
            <a:r>
              <a:rPr lang="ru-RU" dirty="0" err="1" smtClean="0">
                <a:latin typeface="+mj-lt"/>
              </a:rPr>
              <a:t>детрендирования</a:t>
            </a:r>
            <a:r>
              <a:rPr lang="ru-RU" dirty="0" smtClean="0">
                <a:latin typeface="+mj-lt"/>
              </a:rPr>
              <a:t>  на примере данных по 6 сентября</a:t>
            </a:r>
            <a:endParaRPr lang="en-US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19" y="860457"/>
            <a:ext cx="11124001" cy="53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8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Оценка изменения ПЭС во </a:t>
            </a:r>
            <a:r>
              <a:rPr lang="ru-RU" dirty="0">
                <a:solidFill>
                  <a:schemeClr val="bg1"/>
                </a:solidFill>
              </a:rPr>
              <a:t>время вспышки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600" y="5956240"/>
            <a:ext cx="9855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Станции, которые были использованы для оценки изменения ПЭС</a:t>
            </a:r>
            <a:endParaRPr lang="en-US" sz="20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503" r="7858"/>
          <a:stretch/>
        </p:blipFill>
        <p:spPr>
          <a:xfrm>
            <a:off x="132080" y="1569628"/>
            <a:ext cx="6076060" cy="3931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848" r="7019"/>
          <a:stretch/>
        </p:blipFill>
        <p:spPr>
          <a:xfrm>
            <a:off x="6106540" y="1569627"/>
            <a:ext cx="6076059" cy="3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066-4F1B-4281-B9F6-57F487F4CACD}" type="slidenum">
              <a:rPr lang="en-US" smtClean="0"/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82296"/>
            <a:ext cx="12192000" cy="1031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Изменение ПЭС во время вспышки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8266" y="6321365"/>
            <a:ext cx="1027269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Зависимость изменения ПЭС от синуса угла наклонения Солнца во время вспышки 6 сентября</a:t>
            </a:r>
            <a:endParaRPr lang="en-US" sz="20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9" y="750520"/>
            <a:ext cx="11124001" cy="53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</TotalTime>
  <Words>873</Words>
  <Application>Microsoft Office PowerPoint</Application>
  <PresentationFormat>Широкоэкранный</PresentationFormat>
  <Paragraphs>148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Динамика ПЭС во время солнечных вспышек X класса</vt:lpstr>
      <vt:lpstr>Презентация PowerPoint</vt:lpstr>
      <vt:lpstr>Презентация PowerPoint</vt:lpstr>
      <vt:lpstr>Классификация солнечных вспышек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зависимости ПЭС в ионосфере от потока излучения</dc:title>
  <dc:creator>Denchik</dc:creator>
  <cp:lastModifiedBy>Denchik</cp:lastModifiedBy>
  <cp:revision>162</cp:revision>
  <dcterms:created xsi:type="dcterms:W3CDTF">2022-03-29T17:52:59Z</dcterms:created>
  <dcterms:modified xsi:type="dcterms:W3CDTF">2022-06-22T10:20:46Z</dcterms:modified>
</cp:coreProperties>
</file>