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457" r:id="rId4"/>
    <p:sldId id="478" r:id="rId5"/>
    <p:sldId id="315" r:id="rId6"/>
    <p:sldId id="312" r:id="rId7"/>
    <p:sldId id="446" r:id="rId8"/>
    <p:sldId id="452" r:id="rId9"/>
    <p:sldId id="448" r:id="rId10"/>
    <p:sldId id="353" r:id="rId11"/>
    <p:sldId id="447" r:id="rId12"/>
    <p:sldId id="463" r:id="rId13"/>
    <p:sldId id="467" r:id="rId14"/>
    <p:sldId id="473" r:id="rId15"/>
    <p:sldId id="468" r:id="rId16"/>
    <p:sldId id="491" r:id="rId17"/>
    <p:sldId id="489" r:id="rId18"/>
    <p:sldId id="490" r:id="rId19"/>
    <p:sldId id="488" r:id="rId20"/>
    <p:sldId id="492" r:id="rId21"/>
    <p:sldId id="487" r:id="rId22"/>
    <p:sldId id="486" r:id="rId23"/>
    <p:sldId id="477" r:id="rId24"/>
    <p:sldId id="474" r:id="rId25"/>
    <p:sldId id="333" r:id="rId26"/>
    <p:sldId id="484" r:id="rId27"/>
    <p:sldId id="485" r:id="rId28"/>
    <p:sldId id="481" r:id="rId29"/>
    <p:sldId id="470" r:id="rId30"/>
    <p:sldId id="281" r:id="rId31"/>
    <p:sldId id="483" r:id="rId32"/>
    <p:sldId id="480" r:id="rId33"/>
    <p:sldId id="459" r:id="rId34"/>
    <p:sldId id="294" r:id="rId35"/>
    <p:sldId id="475" r:id="rId36"/>
    <p:sldId id="292" r:id="rId37"/>
    <p:sldId id="482" r:id="rId38"/>
    <p:sldId id="469" r:id="rId39"/>
    <p:sldId id="342" r:id="rId40"/>
    <p:sldId id="479" r:id="rId41"/>
    <p:sldId id="471" r:id="rId42"/>
    <p:sldId id="476" r:id="rId4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00"/>
    <a:srgbClr val="993366"/>
    <a:srgbClr val="3333FF"/>
    <a:srgbClr val="00D25F"/>
    <a:srgbClr val="FFFFFF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/>
    <p:restoredTop sz="89155"/>
  </p:normalViewPr>
  <p:slideViewPr>
    <p:cSldViewPr showGuides="1">
      <p:cViewPr varScale="1">
        <p:scale>
          <a:sx n="59" d="100"/>
          <a:sy n="59" d="100"/>
        </p:scale>
        <p:origin x="14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-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rodkin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ru-RU" altLang="ru-RU" sz="1200" dirty="0">
                <a:solidFill>
                  <a:schemeClr val="tx1"/>
                </a:solidFill>
              </a:rPr>
              <a:t>‹#›</a:t>
            </a:fld>
            <a:endParaRPr lang="ru-RU" alt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Щелчок правит 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kumimoji="0"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ru-RU" altLang="ru-RU" sz="1200" dirty="0">
                <a:latin typeface="Arial" panose="020B0604020202020204" pitchFamily="34" charset="0"/>
              </a:rPr>
              <a:t>‹#›</a:t>
            </a:fld>
            <a:endParaRPr lang="ru-RU" altLang="ru-RU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ru-RU" altLang="ru-RU" sz="1200" dirty="0">
                <a:latin typeface="Arial" panose="020B0604020202020204" pitchFamily="34" charset="0"/>
              </a:rPr>
              <a:t>2</a:t>
            </a:fld>
            <a:endParaRPr lang="ru-RU" altLang="ru-RU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ru-RU" altLang="ru-RU" sz="1200" dirty="0">
                <a:latin typeface="Arial" panose="020B0604020202020204" pitchFamily="34" charset="0"/>
              </a:rPr>
              <a:t>5</a:t>
            </a:fld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ru-RU" altLang="ru-RU" sz="1200" dirty="0">
                <a:solidFill>
                  <a:srgbClr val="808080"/>
                </a:solidFill>
                <a:latin typeface="Arial" panose="020B0604020202020204" pitchFamily="34" charset="0"/>
              </a:rPr>
              <a:t>9</a:t>
            </a:fld>
            <a:endParaRPr lang="ru-RU" altLang="ru-RU" sz="12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ru-RU" altLang="ru-RU" sz="1200" dirty="0">
                <a:latin typeface="Arial" panose="020B0604020202020204" pitchFamily="34" charset="0"/>
              </a:rPr>
              <a:t>14</a:t>
            </a:fld>
            <a:endParaRPr lang="ru-RU" altLang="ru-RU" sz="1200" dirty="0">
              <a:latin typeface="Arial" panose="020B0604020202020204" pitchFamily="34" charset="0"/>
            </a:endParaRPr>
          </a:p>
        </p:txBody>
      </p:sp>
      <p:sp>
        <p:nvSpPr>
          <p:cNvPr id="38915" name="Rectangle 1026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/>
        </p:spPr>
      </p:sp>
      <p:sp>
        <p:nvSpPr>
          <p:cNvPr id="38916" name="Rectangle 1027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 anchorCtr="0"/>
          <a:lstStyle/>
          <a:p>
            <a:pPr lvl="0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9906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defRPr b="0">
                <a:latin typeface="Times New Roman" panose="02020603050405020304" pitchFamily="18" charset="0"/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</p:spPr>
        <p:txBody>
          <a:bodyPr/>
          <a:lstStyle>
            <a:lvl1pPr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6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9906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Щелчок правит 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defRPr b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ru-RU" noProof="0"/>
              <a:t>Щелчок правит образец подзаголовка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2075" tIns="46038" rIns="92075" bIns="46038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ru-RU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none" lIns="92075" tIns="46038" rIns="92075" bIns="46038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/>
          <a:lstStyle>
            <a:lvl1pPr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ru-RU"/>
              <a:t>Щелчок правт образец заголовка</a:t>
            </a:r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lvl="0"/>
            <a:r>
              <a:rPr lang="ru-RU" altLang="ru-RU" dirty="0"/>
              <a:t>Щелчок правит 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ru-RU" altLang="ru-RU"/>
              <a:t>Щелчок правт образец заголовка</a:t>
            </a:r>
          </a:p>
        </p:txBody>
      </p:sp>
      <p:sp>
        <p:nvSpPr>
          <p:cNvPr id="2051" name="Rectangle 7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lvl="0"/>
            <a:r>
              <a:rPr lang="ru-RU" altLang="ru-RU" dirty="0"/>
              <a:t>Щелчок правит 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kumimoji="1" sz="32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0"/>
            <a:ext cx="9144000" cy="3240088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 различии физических механизмов разноглубинных землетрясений и характера их ионосферного отклика</a:t>
            </a:r>
            <a:endParaRPr kumimoji="1" lang="ru-RU" altLang="ru-RU" sz="4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3789363"/>
            <a:ext cx="9144000" cy="3068638"/>
          </a:xfrm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М.В. Родкин,  ИТПЗ  РАН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4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Е.В.Липеровская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ИФЗ  РАН </a:t>
            </a:r>
            <a:endParaRPr kumimoji="0" lang="ru-RU" sz="2400" b="1" i="1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4"/>
          <p:cNvSpPr/>
          <p:nvPr/>
        </p:nvSpPr>
        <p:spPr>
          <a:xfrm flipV="1">
            <a:off x="0" y="0"/>
            <a:ext cx="9144000" cy="71755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</a:pP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Наличие в очаговой области флюида малой  плотности  (не расплава)  должно видимо  создавать тенденцию  прорыва  легкого подвижного  флюида в верхние горизонты и – соответственно – развития  сейсмического разрыва  вверх </a:t>
            </a:r>
            <a:endParaRPr lang="en-GB" altLang="ru-RU" sz="1800" dirty="0">
              <a:solidFill>
                <a:srgbClr val="C0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652" name="TextBox 14"/>
          <p:cNvSpPr txBox="1"/>
          <p:nvPr/>
        </p:nvSpPr>
        <p:spPr>
          <a:xfrm>
            <a:off x="0" y="4838700"/>
            <a:ext cx="9144000" cy="186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Тенденция развития разрыва вверх (очаг по решению сейсмического момента расположен выше гипоцентра)  характерна  для очагов  в интервале глубин  20  -  100  км,  что  отвечает типичным глубинам  расположения двойных сейсмофокальных зон   в зонах  субдукции </a:t>
            </a:r>
            <a:r>
              <a:rPr lang="ru-RU" altLang="ru-RU" sz="1600" b="0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(отвечающих развитию реакций  десерпентинизации?)</a:t>
            </a: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 marL="0" lv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Отметим также,  что  близкие глубины  фокальной зоны - от 60-70 до  немногим  более  120 км   отвечают  типичному положению  вулканов.   </a:t>
            </a:r>
          </a:p>
          <a:p>
            <a:pPr marL="0" lv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Итак,  как бы подкрепляется  гипотеза  связи  среднеглубинных   землетрясений  с дегидратационным   охрупчиванием</a:t>
            </a:r>
            <a:endParaRPr lang="en-US" altLang="ru-RU" sz="16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7653" name="TextBox 16"/>
          <p:cNvSpPr txBox="1"/>
          <p:nvPr/>
        </p:nvSpPr>
        <p:spPr>
          <a:xfrm>
            <a:off x="5219700" y="1252538"/>
            <a:ext cx="39243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Приведены средние значения разницы глубин землетрясений по данным о положении гипоцентров и по решению сейсмического момента.  Точки - средние значения для групп из 120 последовательных по глубине землетрясений  с шагом 60 событий, </a:t>
            </a:r>
            <a:r>
              <a:rPr lang="ru-RU" altLang="ru-RU" sz="16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каталог </a:t>
            </a:r>
            <a:r>
              <a:rPr lang="en-US" altLang="ru-RU" sz="16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GCMT (1976-2020 </a:t>
            </a:r>
            <a:r>
              <a:rPr lang="ru-RU" altLang="ru-RU" sz="16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гг.)</a:t>
            </a:r>
            <a:endParaRPr lang="en-US" altLang="ru-RU" sz="16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4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888"/>
            <a:ext cx="5076825" cy="3833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Box 7"/>
          <p:cNvSpPr txBox="1"/>
          <p:nvPr/>
        </p:nvSpPr>
        <p:spPr>
          <a:xfrm>
            <a:off x="0" y="5589588"/>
            <a:ext cx="89916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</a:pPr>
            <a:r>
              <a:rPr lang="ru-RU" altLang="ru-RU" sz="1600" b="0" dirty="0">
                <a:solidFill>
                  <a:schemeClr val="bg2"/>
                </a:solidFill>
              </a:rPr>
              <a:t>Приведены медианы величин кажущихся напряжений для последовательных по глубине групп из 120 событий с шагом 60 событий. </a:t>
            </a:r>
          </a:p>
          <a:p>
            <a:pPr marL="0" lvl="0" indent="0">
              <a:spcBef>
                <a:spcPct val="0"/>
              </a:spcBef>
            </a:pPr>
            <a:r>
              <a:rPr lang="ru-RU" altLang="ru-RU" sz="1600" b="0" dirty="0">
                <a:solidFill>
                  <a:srgbClr val="C00000"/>
                </a:solidFill>
              </a:rPr>
              <a:t>Видны максимумы медиан  </a:t>
            </a:r>
            <a:r>
              <a:rPr lang="ru-RU" alt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ru-RU" sz="1800" b="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глубинах  около 10, 40, 100-120  и, возможно, 600 км.</a:t>
            </a:r>
            <a:r>
              <a:rPr lang="ru-RU" altLang="ru-RU" sz="1600" b="0" dirty="0">
                <a:solidFill>
                  <a:srgbClr val="C00000"/>
                </a:solidFill>
              </a:rPr>
              <a:t> </a:t>
            </a:r>
            <a:endParaRPr lang="en-US" altLang="ru-RU" sz="1600" dirty="0">
              <a:solidFill>
                <a:srgbClr val="C00000"/>
              </a:solidFill>
            </a:endParaRPr>
          </a:p>
        </p:txBody>
      </p:sp>
      <p:sp>
        <p:nvSpPr>
          <p:cNvPr id="30724" name="Rectangle 10"/>
          <p:cNvSpPr/>
          <p:nvPr/>
        </p:nvSpPr>
        <p:spPr>
          <a:xfrm>
            <a:off x="0" y="188913"/>
            <a:ext cx="9144000" cy="1077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Согласно парадоксу сейсмичности, хрупкое разрушение должно замещаться медленным пластическим.  Резонно предположить, что когда данный механизм сейсмичности теряет свою эффективность,  очаги становятся более «медленными», а сейсмогенные напряжения, все еще вызывающие землетрясения – большими по величине. </a:t>
            </a:r>
            <a:endParaRPr lang="en-US" altLang="ru-RU" sz="16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484313"/>
            <a:ext cx="5334000" cy="3944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Box 7"/>
          <p:cNvSpPr txBox="1"/>
          <p:nvPr/>
        </p:nvSpPr>
        <p:spPr>
          <a:xfrm>
            <a:off x="0" y="4768850"/>
            <a:ext cx="5219700" cy="1878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</a:pPr>
            <a:r>
              <a:rPr lang="ru-RU" altLang="ru-RU" sz="1600" b="0" dirty="0">
                <a:solidFill>
                  <a:schemeClr val="bg2"/>
                </a:solidFill>
              </a:rPr>
              <a:t>Приведены медианы нормированных разностей моментов  Мо и гипоцентра  для последовательных по глубине групп из 100 событий с шагом 50 событий, для глубин более 100 км; для 300 событий с шагом 150 для событий с </a:t>
            </a:r>
            <a:r>
              <a:rPr lang="en-US" altLang="ru-RU" sz="1600" b="0" dirty="0">
                <a:solidFill>
                  <a:schemeClr val="bg2"/>
                </a:solidFill>
              </a:rPr>
              <a:t>H&lt;100</a:t>
            </a:r>
            <a:r>
              <a:rPr lang="ru-RU" altLang="ru-RU" sz="1600" b="0" dirty="0">
                <a:solidFill>
                  <a:schemeClr val="bg2"/>
                </a:solidFill>
              </a:rPr>
              <a:t> км. </a:t>
            </a:r>
          </a:p>
          <a:p>
            <a:pPr marL="0" lvl="0" indent="0">
              <a:spcBef>
                <a:spcPct val="0"/>
              </a:spcBef>
            </a:pPr>
            <a:r>
              <a:rPr lang="ru-RU" altLang="ru-RU" sz="1600" dirty="0">
                <a:solidFill>
                  <a:srgbClr val="FF0000"/>
                </a:solidFill>
              </a:rPr>
              <a:t>Видны максимумы медиан  норм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∆τ  на глубинах 12, 40-50, около 100, 300 и на  600 км.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endParaRPr lang="en-US" altLang="ru-RU" sz="1600" dirty="0">
              <a:solidFill>
                <a:srgbClr val="FF0000"/>
              </a:solidFill>
            </a:endParaRPr>
          </a:p>
        </p:txBody>
      </p:sp>
      <p:sp>
        <p:nvSpPr>
          <p:cNvPr id="36868" name="Rectangle 10"/>
          <p:cNvSpPr/>
          <p:nvPr/>
        </p:nvSpPr>
        <p:spPr>
          <a:xfrm>
            <a:off x="0" y="0"/>
            <a:ext cx="914082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Аналогичный график для медиан нормированных полу-продолжительностей сейсмического процесса.  Среднее из разницы времен сейсмического момента и гипоцентра и полу-продолжительности процесса излучения. </a:t>
            </a:r>
            <a:endParaRPr lang="en-US" altLang="ru-RU" sz="16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835025"/>
            <a:ext cx="5556250" cy="3760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4221163"/>
            <a:ext cx="3979863" cy="262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TextBox 5"/>
          <p:cNvSpPr txBox="1"/>
          <p:nvPr/>
        </p:nvSpPr>
        <p:spPr>
          <a:xfrm>
            <a:off x="0" y="188913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solidFill>
                  <a:srgbClr val="002060"/>
                </a:solidFill>
              </a:rPr>
              <a:t>Сравним изменение по глубине доли событий развивающихся вверх и вниз и характерные значения кажущихся напряжений</a:t>
            </a:r>
            <a:endParaRPr lang="ru-RU" altLang="ru-RU" sz="2000" dirty="0">
              <a:solidFill>
                <a:schemeClr val="bg2"/>
              </a:solidFill>
            </a:endParaRPr>
          </a:p>
        </p:txBody>
      </p:sp>
      <p:pic>
        <p:nvPicPr>
          <p:cNvPr id="33797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480060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38" y="1377950"/>
            <a:ext cx="4856162" cy="341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TextBox 9"/>
          <p:cNvSpPr txBox="1"/>
          <p:nvPr/>
        </p:nvSpPr>
        <p:spPr>
          <a:xfrm>
            <a:off x="0" y="5238750"/>
            <a:ext cx="9144000" cy="1662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Красным даны события, развивающиеся вверх </a:t>
            </a:r>
            <a:r>
              <a:rPr lang="ru-RU" altLang="ru-RU" sz="1600" b="0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– глубина по решению сейсмического момента  меньше глубины  гипоцентра.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Землетрясения развиваются преимущественно вверх в области, где доминирует дегидратационное охрупчивание (гидроразрывы?);   сейсмогенные напряжения для таких событий относительно ниже.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6200"/>
            <a:ext cx="7772400" cy="762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24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vert="horz" wrap="square" lIns="92075" tIns="46038" rIns="92075" bIns="46038" anchor="t" anchorCtr="0"/>
          <a:lstStyle/>
          <a:p>
            <a:pPr marL="609600" indent="-609600" algn="just">
              <a:lnSpc>
                <a:spcPct val="80000"/>
              </a:lnSpc>
            </a:pPr>
            <a:r>
              <a:rPr lang="ru-RU" altLang="ru-RU" sz="24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Максимумы  величин нормированной  продолжительности сейсмического процесса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норм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∆τ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и величин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ru-RU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овпадают.</a:t>
            </a:r>
          </a:p>
          <a:p>
            <a:pPr marL="609600" indent="-609600" algn="just">
              <a:lnSpc>
                <a:spcPct val="80000"/>
              </a:lnSpc>
            </a:pPr>
            <a:endParaRPr lang="ru-RU" altLang="ru-RU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Первый максимум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соответствует границе свободной порово-трещиноватой циркуляции подземных вод и области закрытия трещин и развития </a:t>
            </a:r>
            <a:r>
              <a:rPr lang="ru-RU" altLang="ru-RU" sz="2000" b="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сублитостатического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давления флюида. 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Следующий максимум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на 30-50 км отвечает границе возможности реализации обычных  «нормальных»  землетрясений.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Максимум на 100-120 км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соответствует нижней границе двойных сейсмофокальных зон в зонах субдукции; эти структуры связываются с процессами дегидратации материала погружающейся плиты.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0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Таким образом, интервал глубин от 30-50 до 100-150 км может отвечать  области активной дегидратации и эффективной реализации землетрясений по механизму дегидратационного охрупчивания.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Неясный </a:t>
            </a: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максимум на 300 км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соответствует минимуму сейсмичности и средней границе между областями разных фазовых переходов.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</a:rPr>
              <a:t>Максимум на глубине 600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км соответствует области спада глубокой сейсмичности. </a:t>
            </a:r>
          </a:p>
          <a:p>
            <a:pPr marL="609600" indent="-609600" algn="just">
              <a:lnSpc>
                <a:spcPct val="80000"/>
              </a:lnSpc>
            </a:pPr>
            <a:endParaRPr lang="ru-RU" altLang="ru-RU" sz="2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Получаем, что выявленные области максимумов отвечают характерным границам смены доминирующих  (и теоретически ожидавшихся)  механизмов сейсмогенеза.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TextBox 5"/>
          <p:cNvSpPr txBox="1"/>
          <p:nvPr/>
        </p:nvSpPr>
        <p:spPr>
          <a:xfrm>
            <a:off x="6350" y="1"/>
            <a:ext cx="9137650" cy="1046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физические механизмы землетрясений разные, то видимо и проявления их предвестников также могут различаться.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Приведем пример такого различия для случая  </a:t>
            </a:r>
            <a:r>
              <a:rPr lang="ru-RU" alt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сейсмоионосферных</a:t>
            </a: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эффектов.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1" name="TextBox 7"/>
          <p:cNvSpPr txBox="1"/>
          <p:nvPr/>
        </p:nvSpPr>
        <p:spPr>
          <a:xfrm>
            <a:off x="179388" y="5045075"/>
            <a:ext cx="8964612" cy="1477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Максимальная критическая частота (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sz="1800" b="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2) 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это предельная частота отражения,    радиоволны с большими частотами пронизывают ионосферу без отражения и уходят в космическое пространство.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Имеется мировая сеть постоянно работающих станций ВЗ  (чаще с 1957 г.), некоторые из них находятся в сейсмоактивных регионах. </a:t>
            </a:r>
            <a:endParaRPr lang="ru-RU" altLang="ru-RU" sz="16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2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1216025"/>
            <a:ext cx="4699000" cy="361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838" y="1635125"/>
            <a:ext cx="383222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TextBox 5"/>
          <p:cNvSpPr txBox="1"/>
          <p:nvPr/>
        </p:nvSpPr>
        <p:spPr>
          <a:xfrm>
            <a:off x="0" y="188913"/>
            <a:ext cx="9144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 исследования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5" name="TextBox 7"/>
          <p:cNvSpPr txBox="1"/>
          <p:nvPr/>
        </p:nvSpPr>
        <p:spPr>
          <a:xfrm>
            <a:off x="0" y="5229225"/>
            <a:ext cx="89916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Район исследования. Точками даны землетрясений по каталогу 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GCMT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Mw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5.0+, 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≤ 70 км; звездочка станция ВЗ «Токио», зеленый многоугольник ограничивает рассматриваемый в Обсуждении сегмент зоны субдукции Тихоокеанской плиты. </a:t>
            </a:r>
            <a:endParaRPr lang="ru-RU" altLang="x-none" sz="1800" b="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6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268413"/>
            <a:ext cx="5038725" cy="3776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TextBox 5"/>
          <p:cNvSpPr txBox="1"/>
          <p:nvPr/>
        </p:nvSpPr>
        <p:spPr>
          <a:xfrm>
            <a:off x="0" y="188913"/>
            <a:ext cx="9144000" cy="9787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ru-RU" altLang="x-none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Δf</a:t>
            </a:r>
            <a:r>
              <a:rPr lang="ru-RU" altLang="x-none" sz="1800" b="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=</a:t>
            </a:r>
            <a:r>
              <a:rPr lang="en-US" altLang="x-none" sz="1800" b="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fi-</a:t>
            </a:r>
            <a:r>
              <a:rPr lang="en-US" altLang="x-none" sz="1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fmedian</a:t>
            </a:r>
            <a:r>
              <a:rPr lang="en-US" altLang="x-none" sz="1800" b="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x-none" sz="1800" b="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 часовым значениям, для медианы  берем скользящее окно 15 дней</a:t>
            </a:r>
            <a:endParaRPr lang="en-US" altLang="x-none" sz="1800" b="0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altLang="x-none" sz="1800" b="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Зависимость средних значений Δf(-1) от глубины землетрясений М6.5+, R ≤ 500 км. Красной линией показано среднее фоновое значение Δf для 8-17 часов LT.   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9" name="TextBox 7"/>
          <p:cNvSpPr txBox="1"/>
          <p:nvPr/>
        </p:nvSpPr>
        <p:spPr>
          <a:xfrm>
            <a:off x="0" y="4868863"/>
            <a:ext cx="32766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Суточный ход </a:t>
            </a:r>
            <a:r>
              <a:rPr lang="ru-RU" altLang="x-none"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foF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 (время </a:t>
            </a:r>
            <a:r>
              <a:rPr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UT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), розовая линия отмечает часы, использованные для анализа (с 1 до 8 час и 23-24 час)</a:t>
            </a:r>
            <a:endParaRPr lang="ru-RU" altLang="x-none" sz="1800" b="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990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003755"/>
            <a:ext cx="4068762" cy="351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1231900"/>
            <a:ext cx="3052763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TextBox 10"/>
          <p:cNvSpPr txBox="1"/>
          <p:nvPr/>
        </p:nvSpPr>
        <p:spPr>
          <a:xfrm>
            <a:off x="3708400" y="4529138"/>
            <a:ext cx="5184775" cy="203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ru-RU" altLang="x-none" sz="1800" dirty="0">
                <a:latin typeface="Times New Roman" panose="02020603050405020304" pitchFamily="18" charset="0"/>
              </a:rPr>
              <a:t>Учитывая это различие знака сейсмоионосферных вариаций, будем далее отдельно рассматривать землетрясения с глубинами H &lt;35 км, условно назовем их «неглубокими», и с глубинами 35≤ H ≤70 км, которые здесь условно назовем «более глубокими». Заметим, что намечается также возможная граница в окрестности глубин 12-15 км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TextBox 5"/>
          <p:cNvSpPr txBox="1"/>
          <p:nvPr/>
        </p:nvSpPr>
        <p:spPr>
          <a:xfrm>
            <a:off x="0" y="0"/>
            <a:ext cx="4788024" cy="6771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с глубиной  до  35  км.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5264150" y="3369703"/>
            <a:ext cx="3879850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Наложение эпох (интервал -120 часов, +120 часов) для землетрясений </a:t>
            </a:r>
            <a:r>
              <a:rPr kumimoji="1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6+, </a:t>
            </a:r>
            <a:r>
              <a:rPr kumimoji="1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</a:t>
            </a: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&lt; 700 км.  </a:t>
            </a:r>
            <a:r>
              <a:rPr kumimoji="1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 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&lt; 35 км Показаны часовые значения </a:t>
            </a:r>
            <a:r>
              <a:rPr kumimoji="1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Δ</a:t>
            </a:r>
            <a:r>
              <a:rPr kumimoji="1" lang="ru-RU" b="0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усредненные по совокупности землетрясений (синяя линия). По горизонтали- часы до и после землетрясения.</a:t>
            </a:r>
            <a:r>
              <a:rPr kumimoji="1" lang="ru-RU" b="0" i="0" u="none" strike="sng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Красной линией и пунктиром показано скользящее среднее </a:t>
            </a:r>
            <a:r>
              <a:rPr kumimoji="1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Δ</a:t>
            </a:r>
            <a:r>
              <a:rPr kumimoji="1" lang="ru-RU" b="0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за 24 часа и его погрешность ±2 стандартных отклонения от среднего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1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Синий пунктир - фоновое значение Ноль отвечает часу обобщенного землетрясения, указан стрелкой</a:t>
            </a:r>
            <a:endParaRPr kumimoji="1" lang="ru-RU" altLang="ru-RU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43014" name="Table 43013"/>
          <p:cNvGraphicFramePr/>
          <p:nvPr>
            <p:extLst>
              <p:ext uri="{D42A27DB-BD31-4B8C-83A1-F6EECF244321}">
                <p14:modId xmlns:p14="http://schemas.microsoft.com/office/powerpoint/2010/main" val="1464357231"/>
              </p:ext>
            </p:extLst>
          </p:nvPr>
        </p:nvGraphicFramePr>
        <p:xfrm>
          <a:off x="0" y="1843088"/>
          <a:ext cx="5111750" cy="2954064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2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Диапазоны 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M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Δf(-1)   &gt;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mean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(Δf)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Δf(-1)</a:t>
                      </a:r>
                      <a:r>
                        <a:rPr lang="ru-RU" altLang="x-none" sz="1000" b="1" baseline="-25000" dirty="0"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&lt; 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mean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(Δf)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Вероят</a:t>
                      </a: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ность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наблюденной асиммет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рии 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Среднее Δf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000" b="1" baseline="-2500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за (-24,-1) час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Число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часовых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Значе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ний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4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</a:rPr>
                        <a:t>рKD</a:t>
                      </a:r>
                      <a:endParaRPr lang="ru-RU" altLang="x-none" sz="1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 &gt; 6.5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16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&lt;0.07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0.036±0.008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211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0.03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6 &lt; 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&lt; 6.5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36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27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&lt;0.12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0.017±0.004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27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&gt; 6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52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35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&lt;0.03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0.022±0.004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762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0.008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16013"/>
            <a:ext cx="500380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Таблица. 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Землетрясения  </a:t>
            </a:r>
            <a:r>
              <a:rPr lang="en-US" altLang="ru-RU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&lt; 35 км,</a:t>
            </a:r>
            <a:r>
              <a:rPr lang="ru-RU" altLang="ru-RU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ru-RU" sz="1800" i="1" dirty="0">
                <a:latin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ru-RU" altLang="ru-RU" sz="1800" dirty="0">
                <a:latin typeface="Times New Roman" panose="02020603050405020304" pitchFamily="18" charset="0"/>
                <a:cs typeface="Calibri" panose="020F0502020204030204" pitchFamily="34" charset="0"/>
              </a:rPr>
              <a:t> &lt; 700 км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>
              <a:buNone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43057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0" y="0"/>
            <a:ext cx="3727450" cy="349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6" name="TextBox 5"/>
          <p:cNvSpPr txBox="1"/>
          <p:nvPr/>
        </p:nvSpPr>
        <p:spPr>
          <a:xfrm>
            <a:off x="0" y="0"/>
            <a:ext cx="5283200" cy="10464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с глубиной  35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&lt;H&lt;70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км</a:t>
            </a:r>
            <a:r>
              <a:rPr lang="en-US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R&lt;500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7" name="TextBox 7"/>
          <p:cNvSpPr txBox="1"/>
          <p:nvPr/>
        </p:nvSpPr>
        <p:spPr>
          <a:xfrm>
            <a:off x="5580063" y="3370263"/>
            <a:ext cx="3563937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Наложение эпох (-120 часов, +120 часов) для землетрясений </a:t>
            </a:r>
            <a:r>
              <a:rPr sz="16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6+, </a:t>
            </a:r>
            <a:r>
              <a:rPr sz="16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&lt; 700 км.  </a:t>
            </a:r>
            <a:r>
              <a:rPr sz="16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&lt;35 км Показаны часовые значения Δ</a:t>
            </a:r>
            <a:r>
              <a:rPr lang="ru-RU" altLang="x-none" sz="16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усредненные по совокупности землетрясений (синяя линия). По горизонтали- часы до и после землетрясения. Красной линией и пунктиром показано скользящее среднее  за 24 часа значение Δ</a:t>
            </a:r>
            <a:r>
              <a:rPr lang="ru-RU" altLang="x-none" sz="16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и его погрешность ±2 стандартных отклонения от среднего</a:t>
            </a:r>
            <a:r>
              <a:rPr lang="ru-RU" altLang="x-none" sz="1600" b="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altLang="x-none" sz="16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Синий пунктир - фоновое значение. Ноль отвечает моменту обобщенного землетрясения.</a:t>
            </a:r>
            <a:endParaRPr lang="ru-RU" altLang="x-none" sz="1600" b="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4038" name="Table 44037"/>
          <p:cNvGraphicFramePr/>
          <p:nvPr/>
        </p:nvGraphicFramePr>
        <p:xfrm>
          <a:off x="0" y="1843088"/>
          <a:ext cx="5283200" cy="2449513"/>
        </p:xfrm>
        <a:graphic>
          <a:graphicData uri="http://schemas.openxmlformats.org/drawingml/2006/table">
            <a:tbl>
              <a:tblPr/>
              <a:tblGrid>
                <a:gridCol w="69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62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Диапа-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зон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M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Δf(-1)   &gt;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mean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(Δf)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Δf(-1)  &lt; 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mean</a:t>
                      </a: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(Δf)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Вероят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Н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ость</a:t>
                      </a: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Наблю-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денной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асиммет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рии 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Среднее Δf</a:t>
                      </a: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за (-24,-1) час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Число</a:t>
                      </a:r>
                      <a:endParaRPr lang="ru-RU" altLang="x-none" sz="10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Часо-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Вых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x-none" sz="1200" b="1" dirty="0">
                        <a:latin typeface="Arial" panose="020B060402020202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Значе-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ний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</a:rPr>
                        <a:t>рKD</a:t>
                      </a:r>
                      <a:endParaRPr lang="ru-RU" altLang="x-none" sz="14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 &gt; 6.5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14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dirty="0">
                          <a:latin typeface="Arial" panose="020B0604020202020204" pitchFamily="34" charset="0"/>
                        </a:rPr>
                        <a:t>&lt;0.0</a:t>
                      </a:r>
                      <a:r>
                        <a:rPr sz="1000" dirty="0">
                          <a:latin typeface="Arial" panose="020B0604020202020204" pitchFamily="34" charset="0"/>
                        </a:rPr>
                        <a:t>04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altLang="x-none" sz="1000" dirty="0">
                          <a:latin typeface="Arial" panose="020B0604020202020204" pitchFamily="34" charset="0"/>
                        </a:rPr>
                        <a:t>0.0</a:t>
                      </a:r>
                      <a:r>
                        <a:rPr sz="1000" dirty="0"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altLang="x-none" sz="1000" dirty="0">
                          <a:latin typeface="Arial" panose="020B0604020202020204" pitchFamily="34" charset="0"/>
                        </a:rPr>
                        <a:t>6±0.008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138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M&gt;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 6.</a:t>
                      </a:r>
                      <a:r>
                        <a:rPr sz="1000" b="1" dirty="0">
                          <a:latin typeface="Arial" panose="020B0604020202020204" pitchFamily="34" charset="0"/>
                        </a:rPr>
                        <a:t>2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24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&lt;0.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0001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altLang="x-none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40</a:t>
                      </a:r>
                      <a:r>
                        <a:rPr lang="ru-RU" altLang="x-none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±0.00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245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.</a:t>
                      </a:r>
                      <a:r>
                        <a:rPr lang="ru-RU" altLang="x-none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001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latin typeface="Arial" panose="020B0604020202020204" pitchFamily="34" charset="0"/>
                        </a:rPr>
                        <a:t>M </a:t>
                      </a:r>
                      <a:r>
                        <a:rPr lang="ru-RU" altLang="x-none" sz="1000" b="1" dirty="0">
                          <a:latin typeface="Arial" panose="020B0604020202020204" pitchFamily="34" charset="0"/>
                        </a:rPr>
                        <a:t>&gt; 6</a:t>
                      </a:r>
                      <a:endParaRPr lang="ru-RU" altLang="x-none" sz="12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29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dirty="0">
                          <a:latin typeface="Arial" panose="020B0604020202020204" pitchFamily="34" charset="0"/>
                        </a:rPr>
                        <a:t>&lt;0.0</a:t>
                      </a:r>
                      <a:r>
                        <a:rPr sz="1000" dirty="0">
                          <a:latin typeface="Arial" panose="020B0604020202020204" pitchFamily="34" charset="0"/>
                        </a:rPr>
                        <a:t>05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-</a:t>
                      </a:r>
                      <a:r>
                        <a:rPr lang="ru-RU" altLang="x-none" sz="1000" dirty="0">
                          <a:latin typeface="Arial" panose="020B0604020202020204" pitchFamily="34" charset="0"/>
                        </a:rPr>
                        <a:t>0.022±0.00</a:t>
                      </a:r>
                      <a:r>
                        <a:rPr sz="1000" dirty="0">
                          <a:latin typeface="Arial" panose="020B0604020202020204" pitchFamily="34" charset="0"/>
                        </a:rPr>
                        <a:t>5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latin typeface="Arial" panose="020B0604020202020204" pitchFamily="34" charset="0"/>
                        </a:rPr>
                        <a:t>348</a:t>
                      </a:r>
                      <a:endParaRPr lang="ru-RU" altLang="x-none" sz="12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0" i="0" u="none" kern="1200" baseline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x-none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0.00</a:t>
                      </a:r>
                      <a:r>
                        <a: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ru-RU" altLang="x-none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16013"/>
            <a:ext cx="5003800" cy="615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Calibri" panose="020F0502020204030204" pitchFamily="34" charset="0"/>
              </a:rPr>
              <a:t>Таблица.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>
              <a:buNone/>
            </a:pPr>
            <a:endParaRPr lang="ru-RU" altLang="ru-RU" dirty="0">
              <a:latin typeface="Times New Roman" panose="02020603050405020304" pitchFamily="18" charset="0"/>
            </a:endParaRPr>
          </a:p>
        </p:txBody>
      </p:sp>
      <p:pic>
        <p:nvPicPr>
          <p:cNvPr id="44081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-196850"/>
            <a:ext cx="3708400" cy="3471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TextBox 5"/>
          <p:cNvSpPr txBox="1"/>
          <p:nvPr/>
        </p:nvSpPr>
        <p:spPr>
          <a:xfrm>
            <a:off x="0" y="0"/>
            <a:ext cx="9144000" cy="6559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3333FF"/>
                </a:solidFill>
              </a:rPr>
              <a:t>Теоретически показано, что в условиях температур и давления недр Земли хрупкое разрушение по модели Рида </a:t>
            </a:r>
            <a:r>
              <a:rPr lang="ru-RU" altLang="ru-RU" sz="1800" b="0" dirty="0">
                <a:solidFill>
                  <a:srgbClr val="3333FF"/>
                </a:solidFill>
                <a:sym typeface="+mn-ea"/>
              </a:rPr>
              <a:t>на глубинах более 30-50 км </a:t>
            </a:r>
            <a:r>
              <a:rPr lang="ru-RU" altLang="ru-RU" sz="1800" b="0" dirty="0">
                <a:solidFill>
                  <a:srgbClr val="3333FF"/>
                </a:solidFill>
              </a:rPr>
              <a:t>невозможно. Но землетрясения продолжаются до глубин 700 км.  </a:t>
            </a:r>
          </a:p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990033"/>
                </a:solidFill>
              </a:rPr>
              <a:t>Модель дегидратации почти  общепринята для объяснения промежуточных землетрясений, с глубинами от 40-70 до 150-300 км; для объяснения глубоких землетрясений обычно привлекают  модели, связывающие их возникновение с фазовыми превращениями в переходной зоне мантии; но предлагаются и иные модели. </a:t>
            </a:r>
          </a:p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2"/>
                </a:solidFill>
              </a:rPr>
              <a:t>Различие моделей генезиса  землетрясений как бы предполагает различие их характеристик и прогнозных признаков</a:t>
            </a:r>
            <a:r>
              <a:rPr lang="ru-RU" altLang="ru-RU" sz="2000" dirty="0">
                <a:solidFill>
                  <a:schemeClr val="bg2"/>
                </a:solidFill>
              </a:rPr>
              <a:t>.   </a:t>
            </a:r>
          </a:p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2000" b="0" dirty="0">
                <a:solidFill>
                  <a:schemeClr val="bg2"/>
                </a:solidFill>
                <a:sym typeface="+mn-ea"/>
              </a:rPr>
              <a:t>Но были известны только минимальные различия: у глубоких землетрясений в среднем </a:t>
            </a:r>
            <a:r>
              <a:rPr lang="ru-RU" altLang="ru-RU" sz="2000" dirty="0">
                <a:solidFill>
                  <a:schemeClr val="bg2"/>
                </a:solidFill>
                <a:sym typeface="+mn-ea"/>
              </a:rPr>
              <a:t>выше величины кажущихся и сброшенных напряжений</a:t>
            </a:r>
            <a:r>
              <a:rPr lang="ru-RU" altLang="ru-RU" sz="2000" b="0" dirty="0">
                <a:solidFill>
                  <a:schemeClr val="bg2"/>
                </a:solidFill>
                <a:sym typeface="+mn-ea"/>
              </a:rPr>
              <a:t>, обычно </a:t>
            </a:r>
            <a:r>
              <a:rPr lang="ru-RU" altLang="ru-RU" sz="2000" dirty="0">
                <a:solidFill>
                  <a:schemeClr val="bg2"/>
                </a:solidFill>
                <a:sym typeface="+mn-ea"/>
              </a:rPr>
              <a:t>меньше афтершоков</a:t>
            </a:r>
            <a:r>
              <a:rPr lang="ru-RU" altLang="ru-RU" sz="2000" b="0" dirty="0">
                <a:solidFill>
                  <a:schemeClr val="bg2"/>
                </a:solidFill>
                <a:sym typeface="+mn-ea"/>
              </a:rPr>
              <a:t>, а характер излучения имеет более симметричные фазы нарастания и спада, наблюдается зависимость параметров сейсмичности (вулканические события) от температуры.</a:t>
            </a:r>
            <a:endParaRPr lang="ru-RU" altLang="ru-RU" sz="2000" b="0" dirty="0">
              <a:solidFill>
                <a:schemeClr val="bg2"/>
              </a:solidFill>
            </a:endParaRPr>
          </a:p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</a:rPr>
              <a:t>    </a:t>
            </a:r>
          </a:p>
          <a:p>
            <a:pPr marL="0" lvl="0" indent="0"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Ниже  будут  приведены  свидетельства как правомочности парадокса сейсмичности, так и различий в режиме разноглубинных землетрясений и в характере предвестников.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0" name="TextBox 5"/>
          <p:cNvSpPr txBox="1"/>
          <p:nvPr/>
        </p:nvSpPr>
        <p:spPr>
          <a:xfrm>
            <a:off x="-25165" y="-95250"/>
            <a:ext cx="9169165" cy="21544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Сейсмологические   свидетельства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Хрупкое разрушение с глубиной  (температурой) должно  замещаться пластическим течением.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сейсмологическим данным,  в области 40 км наблюдается максимум нормированной продолжительности сейсмического процессе -  один механизм разрушения становится 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эффективным и сменяется другим.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1" name="TextBox 7"/>
          <p:cNvSpPr txBox="1"/>
          <p:nvPr/>
        </p:nvSpPr>
        <p:spPr>
          <a:xfrm>
            <a:off x="3347864" y="5520393"/>
            <a:ext cx="579613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Изменение скользящих медиан нормированной продолжительности сейсмических колебаний от глубины, </a:t>
            </a:r>
            <a:r>
              <a:rPr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deltaT_norm. 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Японо-Камчатская зона субдукции, 2240 событий, </a:t>
            </a:r>
            <a:r>
              <a:rPr lang="ru-RU" altLang="x-none" sz="1800" b="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GCMT</a:t>
            </a:r>
            <a:r>
              <a:rPr lang="ru-RU" altLang="x-none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каталог.</a:t>
            </a:r>
            <a:endParaRPr lang="ru-RU" altLang="x-none" sz="1800" b="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85" y="1907759"/>
            <a:ext cx="4556125" cy="3513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3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65" y="2258180"/>
            <a:ext cx="4218061" cy="31627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4" name="TextBox 5"/>
          <p:cNvSpPr txBox="1"/>
          <p:nvPr/>
        </p:nvSpPr>
        <p:spPr>
          <a:xfrm>
            <a:off x="-36512" y="-95250"/>
            <a:ext cx="9180512" cy="433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2000" dirty="0">
                <a:solidFill>
                  <a:srgbClr val="9933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Резюме:</a:t>
            </a:r>
          </a:p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18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Статистический анализ возможных сейсмоионосферных эффектов по данным станции Кокибуни (Токио) показал:</a:t>
            </a:r>
          </a:p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18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Разноглубинные землетрясения, в соответствии с различием их вероятного физического механизма, сопровождаются различными сейсмоионосферными эффектами. </a:t>
            </a:r>
          </a:p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Для землетрясений </a:t>
            </a:r>
            <a:r>
              <a:rPr lang="ru-RU" altLang="x-none" sz="1800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ru-RU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6.0+ с глубиной </a:t>
            </a:r>
            <a:r>
              <a:rPr sz="1800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&lt; 35 км </a:t>
            </a:r>
          </a:p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18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 расстояниях до 700 км наблюдается статистически достоверное  увеличение положительных вариаций </a:t>
            </a:r>
            <a:r>
              <a:rPr lang="ru-RU" altLang="x-none" sz="180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foF</a:t>
            </a:r>
            <a:r>
              <a:rPr lang="ru-RU" altLang="x-none" sz="18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 в (-1) сутки, и более слабое увеличение в (-2) и (+1) сутки. </a:t>
            </a:r>
          </a:p>
          <a:p>
            <a:pPr marL="0" lvl="0" indent="0" algn="just">
              <a:spcBef>
                <a:spcPct val="0"/>
              </a:spcBef>
            </a:pPr>
            <a:r>
              <a:rPr lang="ru-RU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Для землетрясений с глубиной очага 35 ≤ </a:t>
            </a:r>
            <a:r>
              <a:rPr sz="1800" i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ru-RU" altLang="x-none" sz="1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≤ 70 км </a:t>
            </a:r>
          </a:p>
          <a:p>
            <a:pPr marL="0" lvl="0" indent="0" algn="just">
              <a:spcBef>
                <a:spcPct val="0"/>
              </a:spcBef>
            </a:pPr>
            <a:r>
              <a:rPr lang="ru-RU" altLang="x-none" sz="18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на расстояниях до 500 км характерны отрицательные отклонения </a:t>
            </a:r>
            <a:r>
              <a:rPr lang="ru-RU" altLang="x-none" sz="1800" i="1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foF</a:t>
            </a:r>
            <a:r>
              <a:rPr lang="ru-RU" altLang="x-none" sz="180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2.</a:t>
            </a:r>
          </a:p>
          <a:p>
            <a:pPr marL="0" lvl="0" indent="0" algn="just">
              <a:spcBef>
                <a:spcPct val="0"/>
              </a:spcBef>
              <a:spcAft>
                <a:spcPts val="1000"/>
              </a:spcAft>
            </a:pPr>
            <a:r>
              <a:rPr lang="ru-RU" altLang="x-none" sz="180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Статистическая достоверность этих  аномалий сомнений не вызывает.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5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4941888"/>
            <a:ext cx="7129462" cy="1916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0"/>
            <a:ext cx="9144000" cy="68580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defRPr/>
            </a:pPr>
            <a:b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\</a:t>
            </a:r>
            <a:b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Видно,  что характер </a:t>
            </a:r>
            <a:r>
              <a:rPr lang="ru-RU" altLang="ru-RU" sz="2400" b="1" dirty="0" err="1">
                <a:solidFill>
                  <a:schemeClr val="bg1">
                    <a:lumMod val="50000"/>
                  </a:schemeClr>
                </a:solidFill>
              </a:rPr>
              <a:t>сейсмо</a:t>
            </a:r>
            <a:r>
              <a:rPr lang="ru-RU" altLang="ru-RU" sz="2400" b="1" dirty="0">
                <a:solidFill>
                  <a:schemeClr val="bg1">
                    <a:lumMod val="50000"/>
                  </a:schemeClr>
                </a:solidFill>
              </a:rPr>
              <a:t>-ионосферных эффектов  от землетрясений с глубиной  Н </a:t>
            </a:r>
            <a:r>
              <a:rPr lang="en-US" altLang="ru-RU" sz="2400" b="1" dirty="0">
                <a:solidFill>
                  <a:schemeClr val="bg1">
                    <a:lumMod val="50000"/>
                  </a:schemeClr>
                </a:solidFill>
              </a:rPr>
              <a:t>&lt;35 </a:t>
            </a: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км,  и  с  глубиной  </a:t>
            </a:r>
            <a:r>
              <a:rPr kumimoji="1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35 &lt; H &lt; 70 </a:t>
            </a: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км различен </a:t>
            </a:r>
            <a:r>
              <a:rPr kumimoji="1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(для данного региона).</a:t>
            </a: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Это различие  можно сопоставить с разными физическими механизмами.</a:t>
            </a: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Скажем,  гипотетически:</a:t>
            </a: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более глубоких землетрясений  с активным выделением  флюида доминирует  эффект  </a:t>
            </a:r>
            <a:r>
              <a:rPr kumimoji="1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сейсмогенного</a:t>
            </a: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роста  электропроводности  земной коры. </a:t>
            </a:r>
            <a:r>
              <a:rPr kumimoji="1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Компенсационно</a:t>
            </a: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увеличивается электрическое поле  в атмосфере.</a:t>
            </a: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менее глубоких землетрясений, например, доминирует  эффект эмиссии радона, что приводит к росту эффективной электропроводности атмосферы и уменьшению  в ней вертикального электрического поля.</a:t>
            </a: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188913"/>
            <a:ext cx="9252520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Выводы: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Подтверждается парадокс сейсмичности, обычные тектонические напряжения НЕ происходят глубже 30-50 км.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1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Выделяются области с характеристиками, отвечающими механизму </a:t>
            </a:r>
            <a:r>
              <a:rPr kumimoji="1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дегидратационного</a:t>
            </a: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охрупчивания</a:t>
            </a: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(гидроразрыва?)  и области доминирования роли твердотельных превращений.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1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Границы областей, когда данный механизм сейсмического разрушения становится  не эффективным, выделяются большей продолжительностью сейсмического процесса и большими значениями кажущихся напряжений.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1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Границы областей примерно соответствуют ранее предлагавшимся границам:  10-15 км  - подошва  зоны  гидростатического давления флюида,  30-50 км  до 70 -120 км -  </a:t>
            </a:r>
            <a:r>
              <a:rPr kumimoji="1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зона неглубоких землетрясений, 150 км – подошва двойных </a:t>
            </a:r>
            <a:r>
              <a:rPr kumimoji="1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сейсмофокальных</a:t>
            </a:r>
            <a:r>
              <a:rPr kumimoji="1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зон в погружающихся плитах.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endParaRPr kumimoji="1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   Различие физики разноглубинных землетрясений подкрепляется различием их сейсмоионосферных эффектов.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1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1" lang="ru-RU" alt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СПАСИБО  ЗА  ВНИМАНИЕ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/>
          <p:nvPr/>
        </p:nvSpPr>
        <p:spPr>
          <a:xfrm>
            <a:off x="4211638" y="6051550"/>
            <a:ext cx="49323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000" b="0" i="1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500563" y="3357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900" progId="Equation.3">
                  <p:embed/>
                </p:oleObj>
              </mc:Choice>
              <mc:Fallback>
                <p:oleObj r:id="rId2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0563" y="33575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88" y="182563"/>
            <a:ext cx="1895475" cy="278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4" descr="fig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13" y="171450"/>
            <a:ext cx="1873250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5" descr="fig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113" y="171450"/>
            <a:ext cx="1703387" cy="2786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5" name="Rectangle 12"/>
          <p:cNvSpPr/>
          <p:nvPr/>
        </p:nvSpPr>
        <p:spPr>
          <a:xfrm>
            <a:off x="-71437" y="3387725"/>
            <a:ext cx="9144000" cy="2246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Авторский  подход к означенным проблем  разрабатывался в 1982 -1995 годах  и отражен  в приведенных   нескольких монографиях,  последняя из  которых   демонстрировала определенные  экспериментальные  подкрепления высказанных ранее теоретических    предположений.</a:t>
            </a: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[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Калинин и др., 1989; Родкин, 1993</a:t>
            </a:r>
            <a:r>
              <a:rPr lang="en-US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] 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и  их экспериментального подкрепления в </a:t>
            </a:r>
            <a:r>
              <a:rPr lang="en-US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[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Родкин и др., 2009</a:t>
            </a:r>
            <a:r>
              <a:rPr lang="en-US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]</a:t>
            </a: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и в соответствующих статьях. </a:t>
            </a: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6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263" y="192088"/>
            <a:ext cx="1952625" cy="2763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TextBox 5"/>
          <p:cNvSpPr txBox="1"/>
          <p:nvPr/>
        </p:nvSpPr>
        <p:spPr>
          <a:xfrm>
            <a:off x="0" y="188913"/>
            <a:ext cx="9144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 вопросу о гидроразрывах в очагах глубоких землетрясений: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[Zulian, 2021;  Shirey et al., 2021]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fluid’s journey into deep Earth may explain deep quakes.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Shirey, S. B., Wagner, L. S., Walter, M. J., Pearson, D. G., &amp; van Keken, P. E. (2021). Slab transport of fluids to deep focus earthquake depths</a:t>
            </a: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modeling constraints and evidence from diamonds. AGU Advances</a:t>
            </a:r>
            <a:endParaRPr lang="en-US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57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974850"/>
            <a:ext cx="2314575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863" y="1949450"/>
            <a:ext cx="2763837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TextBox 7"/>
          <p:cNvSpPr txBox="1"/>
          <p:nvPr/>
        </p:nvSpPr>
        <p:spPr>
          <a:xfrm>
            <a:off x="25400" y="5373688"/>
            <a:ext cx="4279900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We find a remarkable correlation between slabs capable of transporting water to transition zone depths in dense hydrous magnesium silicates with slabs that produce seismicity below ∼300-km depth, primarily between 500 and 700 km.</a:t>
            </a:r>
            <a:endParaRPr lang="ru-RU" altLang="ru-RU" sz="16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60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2205038"/>
            <a:ext cx="4714875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1" name="TextBox 9"/>
          <p:cNvSpPr txBox="1"/>
          <p:nvPr/>
        </p:nvSpPr>
        <p:spPr>
          <a:xfrm>
            <a:off x="4710113" y="5800725"/>
            <a:ext cx="4281487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 широким максимумом сейсмичности по глубине  </a:t>
            </a:r>
            <a:r>
              <a:rPr lang="en-US" altLang="ru-RU" sz="16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[Zulian, 2021;  Shirey et al., 2021]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   не подтверждается.</a:t>
            </a:r>
            <a:endParaRPr lang="ru-RU" altLang="ru-RU" sz="16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04" name="TextBox 5"/>
          <p:cNvSpPr txBox="1"/>
          <p:nvPr/>
        </p:nvSpPr>
        <p:spPr>
          <a:xfrm>
            <a:off x="0" y="188913"/>
            <a:ext cx="9144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какой механизм работает остается не ясным.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2021  появились новые  статьи  в пользу того, что и глубокие  землетрясения  (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H&gt; 300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 с дегидратационным охрупчиванием  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05" name="TextBox 7"/>
          <p:cNvSpPr txBox="1"/>
          <p:nvPr/>
        </p:nvSpPr>
        <p:spPr>
          <a:xfrm>
            <a:off x="395288" y="5661025"/>
            <a:ext cx="79216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We find a remarkable correlation between slabs capable of transporting water to transition zone depths in dense hydrous magnesium silicates with slabs that produce seismicity below ∼300-km depth, primarily between 500 and 700 km.</a:t>
            </a:r>
            <a:endParaRPr lang="ru-RU" altLang="ru-RU" sz="16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188913"/>
            <a:ext cx="9144000" cy="594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АНАЛОГИЧНЫЕ   ПОЛОЖЕНИЯ  ИЗ  АНГЛОЯЗЫЧНОЙ  ЛИТЕРАТУРЫ: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1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Didier </a:t>
            </a:r>
            <a:r>
              <a:rPr kumimoji="1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Sornette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(2001)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Mechanochemistry: 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Hypothesis for Shallow Earthquakes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 earthquake is a sudden rupture in the earth's crust or mantle caused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by tectonic stress.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Notwithstanding almost a century of research since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standard rebound theory of earthquakes was formulated (Reid, 1910),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complex nature and many facets of earthquake phenomenology still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escape our full understanding.</a:t>
            </a: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Three important paradoxes, the strain paradox, the stress paradox and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heat flow paradox, that are difficult to account for in the present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stage of understanding of the earthquake processes</a:t>
            </a: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Eugeniusz Majewski Roman </a:t>
            </a:r>
            <a:r>
              <a:rPr kumimoji="1" lang="en-US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Teisseyre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(2001)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Anticrack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-Associated Faulting and Superplastic Flow in Deep Subduction Zones.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It is generally well known </a:t>
            </a: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 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different mechanisms are responsible for shallow and deep earthquakes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the case of shallow earthquakes it is the brittle shear fracture of rock and frictional sliding on preexisting fault surfaces that are leading mechanisms. Conversely, </a:t>
            </a: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the case of deep Earth's interior, generating the cracks and voids is impossible because of high pressure and high temperature</a:t>
            </a: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endParaRPr kumimoji="1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suggested models:</a:t>
            </a:r>
            <a:r>
              <a:rPr kumimoji="1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1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first, dehydration embrittlement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second, transformation-induced faulting, involves localized generation of a nanocrystalline solid material that behaves very much like a fluid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1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third mechanism, adiabatic shear instability, involves positive feedback between heat produced by deformation and weakening caused by that heat under conditions of essentially constant shear stress </a:t>
            </a:r>
            <a:endParaRPr kumimoji="1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2" name="TextBox 5"/>
          <p:cNvSpPr txBox="1"/>
          <p:nvPr/>
        </p:nvSpPr>
        <p:spPr>
          <a:xfrm>
            <a:off x="0" y="188913"/>
            <a:ext cx="91440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u="sng" dirty="0">
                <a:solidFill>
                  <a:srgbClr val="002060"/>
                </a:solidFill>
              </a:rPr>
              <a:t>Итак: </a:t>
            </a:r>
            <a:endParaRPr lang="ru-RU" altLang="ru-RU" sz="2000" u="sng" dirty="0">
              <a:solidFill>
                <a:srgbClr val="002060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bg2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Парадокс  сейсмичности – как будто – подтверждается.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Примеры говорят – вполне убедительно – что  обычных «нормальных»  землетрясений  глубже нескольких  десятков км  действительно не бывает.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 dirty="0">
                <a:solidFill>
                  <a:srgbClr val="3333FF"/>
                </a:solidFill>
              </a:rPr>
              <a:t>Плотность по глубине для последующих групп из 100 событий с шагом 50 землетрясений: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3333FF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3333FF"/>
              </a:solidFill>
            </a:endParaRPr>
          </a:p>
        </p:txBody>
      </p:sp>
      <p:pic>
        <p:nvPicPr>
          <p:cNvPr id="5325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3413125"/>
            <a:ext cx="5362575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984375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1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Немного  эксперимента  (Калинин и др., 1989):</a:t>
            </a:r>
            <a:br>
              <a:rPr kumimoji="1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1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Изменение  характера  разрушение  при  превращении  в образце </a:t>
            </a:r>
            <a:r>
              <a:rPr kumimoji="1" lang="ru-RU" alt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габбро</a:t>
            </a:r>
            <a:r>
              <a:rPr kumimoji="1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1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Происходит падение прочности,  дезинтеграция  тела,</a:t>
            </a:r>
            <a: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тело частично  как бы рассыпается в  песок.</a:t>
            </a:r>
            <a:b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477000"/>
            <a:ext cx="8229600" cy="76200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ru-RU" altLang="ru-RU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05038"/>
            <a:ext cx="65532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932363" y="66675"/>
            <a:ext cx="4211638" cy="6386513"/>
          </a:xfrm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1" u="none" strike="noStrike" kern="0" cap="none" spc="0" normalizeH="0" baseline="3000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ИСТОРИЧЕСКИЙ ЭКСКУРС: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800" b="1" i="0" u="none" strike="noStrike" kern="0" cap="none" spc="0" normalizeH="0" baseline="3000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Особый  интерес  к  проблеме  глубокой сейсмичности  наблюдался  в 80-ые годы,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 связи  с битвами  </a:t>
            </a:r>
            <a:r>
              <a:rPr kumimoji="0" lang="ru-RU" sz="2800" b="1" i="0" u="none" strike="noStrike" kern="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фиксистов</a:t>
            </a: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и </a:t>
            </a:r>
            <a:r>
              <a:rPr kumimoji="0" lang="ru-RU" sz="2800" b="1" i="0" u="none" strike="noStrike" kern="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мобилистов</a:t>
            </a: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400" b="1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Пример   </a:t>
            </a:r>
            <a:r>
              <a:rPr kumimoji="0" lang="ru-RU" sz="2400" b="1" i="0" u="none" strike="noStrike" kern="0" cap="none" spc="0" normalizeH="0" baseline="3000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сейсмотомограмм</a:t>
            </a:r>
            <a:r>
              <a:rPr kumimoji="0" lang="ru-RU" sz="2400" b="1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расположения  землетрясений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400" b="1" i="0" u="none" strike="noStrike" kern="0" cap="none" spc="0" normalizeH="0" baseline="3000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теле погружающейся  плиты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ВЫЯСНИЛОСЬ:</a:t>
            </a:r>
            <a:b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Глубокие землетрясения НЕ на границе плит,  соответственно  процесс деформационно-температурной неустойчивости     НЕ  определяет процесс.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ru-RU" sz="2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Механизмы очагов  носят сдвиговый характер,  соответственно, модель схлопывания при фазовом переходе  также НЕ работает.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ru-RU" sz="2400" b="1" i="0" u="none" strike="noStrike" kern="0" cap="none" spc="0" normalizeH="0" baseline="30000" noProof="0" dirty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66675"/>
            <a:ext cx="4570412" cy="679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2075" tIns="46038" rIns="92075" bIns="46038" anchor="t" anchorCtr="0"/>
          <a:lstStyle/>
          <a:p>
            <a:endParaRPr lang="ru-RU" alt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4" name="TextBox 5"/>
          <p:cNvSpPr txBox="1"/>
          <p:nvPr/>
        </p:nvSpPr>
        <p:spPr>
          <a:xfrm>
            <a:off x="0" y="188913"/>
            <a:ext cx="91440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какой механизм работает остается не ясным. 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2021  появились новые  статьи  в пользу того, что и глубокие  землетрясения  (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H&gt; 300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 с дегидратационным охрупчиванием  </a:t>
            </a:r>
            <a:r>
              <a:rPr lang="en-US" alt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[Zulian, 2021]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fluid’s journey into deep Earth may explain deep quakes.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Shirey, S. B., Wagner, L. S., Walter, M. J., Pearson, D. G., &amp; van Keken, P. E. (2021). Slab transport of fluids to deep focus earthquake depths</a:t>
            </a: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modeling constraints and evidence from diamonds. AGU Advances</a:t>
            </a:r>
            <a:endParaRPr lang="en-US" alt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44725"/>
            <a:ext cx="2620963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38" y="2397125"/>
            <a:ext cx="2763837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7" name="TextBox 7"/>
          <p:cNvSpPr txBox="1"/>
          <p:nvPr/>
        </p:nvSpPr>
        <p:spPr>
          <a:xfrm>
            <a:off x="1187450" y="5661025"/>
            <a:ext cx="54006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We find a remarkable correlation between slabs capable of transporting water to transition zone depths in dense hydrous magnesium silicates with slabs that produce seismicity below ∼300-km depth, primarily between 500 and 700 km.</a:t>
            </a:r>
            <a:endParaRPr lang="ru-RU" altLang="ru-RU" sz="16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TextBox 5"/>
          <p:cNvSpPr txBox="1"/>
          <p:nvPr/>
        </p:nvSpPr>
        <p:spPr>
          <a:xfrm>
            <a:off x="0" y="188913"/>
            <a:ext cx="9144000" cy="3170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u="sng" dirty="0">
                <a:solidFill>
                  <a:srgbClr val="002060"/>
                </a:solidFill>
              </a:rPr>
              <a:t>Итак: </a:t>
            </a:r>
            <a:endParaRPr lang="ru-RU" altLang="ru-RU" sz="2000" u="sng" dirty="0">
              <a:solidFill>
                <a:srgbClr val="002060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chemeClr val="bg2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Парадокс  сейсмичности – как будто – подтверждается.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FF0000"/>
                </a:solidFill>
              </a:rPr>
              <a:t>Примеры говорят – вполне убедительно – что  обычных «нормальных»  землетрясений  глубже нескольких  десятков км  действительно не бывает.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3333FF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3333FF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А  что  можно  сказать  про  более глубокие  землетрясения?</a:t>
            </a:r>
            <a:r>
              <a:rPr lang="en-US" altLang="ru-RU" sz="2000" dirty="0">
                <a:solidFill>
                  <a:srgbClr val="3333FF"/>
                </a:solidFill>
              </a:rPr>
              <a:t> 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9144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1800" b="1" i="0" u="sng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Локализация  областей  высокой  проницаемости</a:t>
            </a:r>
            <a:r>
              <a:rPr kumimoji="1" lang="ru-RU" altLang="ru-RU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1" lang="ru-RU" altLang="ru-RU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Установлено, что глубинные  деформации  максимальны  в слоях  милонитов и ультрамилонитов,  здесь  же максимальны  значения  флюидных  потоков.</a:t>
            </a:r>
            <a:br>
              <a:rPr kumimoji="1" lang="ru-RU" altLang="ru-RU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altLang="ru-RU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Лабораторные измерения  свидетельствуют, однако, об обратном.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381000" y="5410200"/>
            <a:ext cx="8382000" cy="1066800"/>
          </a:xfrm>
          <a:ln/>
        </p:spPr>
        <p:txBody>
          <a:bodyPr vert="horz" wrap="square" lIns="92075" tIns="46038" rIns="92075" bIns="46038" anchor="t" anchorCtr="0"/>
          <a:lstStyle/>
          <a:p>
            <a:r>
              <a:rPr lang="ru-RU" altLang="ru-RU" sz="2000" dirty="0">
                <a:solidFill>
                  <a:srgbClr val="3333FF"/>
                </a:solidFill>
                <a:latin typeface="Times New Roman" panose="02020603050405020304" pitchFamily="18" charset="0"/>
              </a:rPr>
              <a:t>То есть  аномальные свойства   вещества   глубинных  сдвиговых зон являются  исключительно  глубинным  эффектом, не характерным  для  низких Р-Т параметров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419600" cy="346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4191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Box 5"/>
          <p:cNvSpPr txBox="1"/>
          <p:nvPr/>
        </p:nvSpPr>
        <p:spPr>
          <a:xfrm>
            <a:off x="0" y="188913"/>
            <a:ext cx="9144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u="sng" dirty="0">
                <a:solidFill>
                  <a:srgbClr val="002060"/>
                </a:solidFill>
              </a:rPr>
              <a:t>Итак: </a:t>
            </a:r>
            <a:endParaRPr lang="ru-RU" altLang="ru-RU" sz="2000" dirty="0">
              <a:solidFill>
                <a:schemeClr val="bg2"/>
              </a:solidFill>
            </a:endParaRPr>
          </a:p>
        </p:txBody>
      </p:sp>
      <p:pic>
        <p:nvPicPr>
          <p:cNvPr id="26629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88963"/>
            <a:ext cx="4683125" cy="3513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52400" y="0"/>
            <a:ext cx="8686800" cy="3810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1" lang="ru-RU" altLang="ru-RU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altLang="ru-RU" sz="1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228600" y="5105400"/>
            <a:ext cx="8534400" cy="1752600"/>
          </a:xfrm>
          <a:ln/>
        </p:spPr>
        <p:txBody>
          <a:bodyPr vert="horz" wrap="square" lIns="92075" tIns="46038" rIns="92075" bIns="46038" anchor="t" anchorCtr="0"/>
          <a:lstStyle/>
          <a:p>
            <a:pPr>
              <a:lnSpc>
                <a:spcPct val="90000"/>
              </a:lnSpc>
            </a:pPr>
            <a:r>
              <a:rPr lang="ru-RU" altLang="ru-RU" sz="1400" b="0" dirty="0">
                <a:solidFill>
                  <a:schemeClr val="bg2"/>
                </a:solidFill>
              </a:rPr>
              <a:t> </a:t>
            </a:r>
            <a:r>
              <a:rPr lang="ru-RU" altLang="ru-RU" sz="2000" b="0" dirty="0">
                <a:solidFill>
                  <a:srgbClr val="3333FF"/>
                </a:solidFill>
                <a:latin typeface="Times New Roman" panose="02020603050405020304" pitchFamily="18" charset="0"/>
              </a:rPr>
              <a:t>Экспериментальные  данные   дают  сильную  изменчивость   величин  проницаемости. В целом эксперименты  указывают на уменьшение проницаемости пород с  ростом давления, а для  высоких давлений также и с ростом температуры. При этом экспериментальные значения на 1-2 порядка  ниже  пиковых  оценок проницаемости  по  петрологическим данным</a:t>
            </a:r>
            <a:r>
              <a:rPr lang="ru-RU" altLang="ru-RU" sz="2000" b="0" dirty="0">
                <a:solidFill>
                  <a:srgbClr val="3333FF"/>
                </a:solidFill>
              </a:rPr>
              <a:t>.</a:t>
            </a:r>
            <a:endParaRPr lang="ru-RU" altLang="ru-RU" sz="2000" b="0" dirty="0">
              <a:solidFill>
                <a:schemeClr val="bg2"/>
              </a:solidFill>
            </a:endParaRPr>
          </a:p>
        </p:txBody>
      </p:sp>
      <p:pic>
        <p:nvPicPr>
          <p:cNvPr id="5939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33095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ru-RU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2075" tIns="46038" rIns="92075" bIns="46038" anchor="t" anchorCtr="0"/>
          <a:lstStyle/>
          <a:p>
            <a:endParaRPr lang="ru-RU" alt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TextBox 5"/>
          <p:cNvSpPr txBox="1"/>
          <p:nvPr/>
        </p:nvSpPr>
        <p:spPr>
          <a:xfrm>
            <a:off x="0" y="0"/>
            <a:ext cx="91313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С глубиной – по физике – хрупкое разрушение должно заменяться более медленным пластическим поведением.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 dirty="0">
                <a:solidFill>
                  <a:srgbClr val="FF0000"/>
                </a:solidFill>
              </a:rPr>
              <a:t>И действительно, нормированные на куб корень из сейсмического момента  средние продолжительности сейсмического излучения растут в интервале от 10-25  до  40-50 км(слева).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 dirty="0">
                <a:solidFill>
                  <a:srgbClr val="FF0000"/>
                </a:solidFill>
              </a:rPr>
              <a:t>А максимумы продолжительности как-бы маркируют  глубины завершения областей реализации   разных механизмов сейсмического разрушения (справа).  Нмах = 10-15 км,  30-40 км,  120-150 км, 650 км.</a:t>
            </a:r>
          </a:p>
        </p:txBody>
      </p:sp>
      <p:pic>
        <p:nvPicPr>
          <p:cNvPr id="29701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" y="2636838"/>
            <a:ext cx="5334000" cy="400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3141663"/>
            <a:ext cx="4319588" cy="3240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250825" y="0"/>
            <a:ext cx="8512175" cy="1219200"/>
          </a:xfrm>
          <a:ln/>
        </p:spPr>
        <p:txBody>
          <a:bodyPr vert="horz" wrap="square" lIns="92075" tIns="46038" rIns="92075" bIns="46038" anchor="ctr" anchorCtr="0"/>
          <a:lstStyle/>
          <a:p>
            <a:pPr algn="ctr"/>
            <a:r>
              <a:rPr lang="ru-RU" altLang="ru-RU" sz="2000" dirty="0">
                <a:solidFill>
                  <a:schemeClr val="bg2"/>
                </a:solidFill>
                <a:effectLst/>
              </a:rPr>
              <a:t>Классический  характер  деформации  при трансформационной сверхпластичности </a:t>
            </a:r>
            <a:br>
              <a:rPr lang="ru-RU" altLang="ru-RU" sz="2000" dirty="0">
                <a:solidFill>
                  <a:schemeClr val="bg2"/>
                </a:solidFill>
                <a:effectLst/>
              </a:rPr>
            </a:br>
            <a:r>
              <a:rPr lang="ru-RU" altLang="ru-RU" sz="2000" dirty="0">
                <a:solidFill>
                  <a:schemeClr val="bg2"/>
                </a:solidFill>
                <a:effectLst/>
              </a:rPr>
              <a:t>в  зависимости  от  приложенного  напряжения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477000"/>
            <a:ext cx="8229600" cy="76200"/>
          </a:xfrm>
        </p:spPr>
        <p:txBody>
          <a:bodyPr vert="horz" wrap="square" lIns="92075" tIns="46038" rIns="92075" bIns="46038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ru-RU" altLang="ru-RU" sz="2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268413"/>
            <a:ext cx="7775575" cy="5040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4"/>
          <p:cNvSpPr/>
          <p:nvPr/>
        </p:nvSpPr>
        <p:spPr>
          <a:xfrm flipV="1">
            <a:off x="0" y="-95250"/>
            <a:ext cx="8991600" cy="773113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</a:pPr>
            <a:endParaRPr lang="ru-RU" altLang="ru-RU" sz="1800" b="0" dirty="0">
              <a:solidFill>
                <a:schemeClr val="bg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75000"/>
              </a:lnSpc>
              <a:buClr>
                <a:srgbClr val="00FFCC"/>
              </a:buClr>
            </a:pP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Классическое полуэмпирическое  реологическое соотношение для трансформационной сверхпластичности</a:t>
            </a:r>
            <a:r>
              <a:rPr lang="en-US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altLang="ru-RU" sz="2000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2468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227138"/>
            <a:ext cx="5800725" cy="547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677863"/>
            <a:ext cx="2579688" cy="50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8" y="727075"/>
            <a:ext cx="2051050" cy="45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0" y="4110038"/>
            <a:ext cx="9144000" cy="2747962"/>
          </a:xfrm>
          <a:ln/>
        </p:spPr>
        <p:txBody>
          <a:bodyPr vert="horz" wrap="square" lIns="92075" tIns="46038" rIns="92075" bIns="46038" anchor="t" anchorCtr="0"/>
          <a:lstStyle/>
          <a:p>
            <a:pPr marL="0" indent="0">
              <a:spcBef>
                <a:spcPct val="0"/>
              </a:spcBef>
            </a:pPr>
            <a:r>
              <a:rPr lang="ru-RU" altLang="ru-RU" sz="1800" b="0" dirty="0">
                <a:solidFill>
                  <a:srgbClr val="3333FF"/>
                </a:solidFill>
              </a:rPr>
              <a:t>Зависимость плотности числа событий ρ (по данным Гарвардского каталога) от глубины H. Черным цветом выделены максимумы, соответствующие глубинам твердофазных превращений: 1 — десерпентинизация (двойная сейсмофокальная зона); 2 — эклогитизация; 3 — образование A-фазы; 4 — α–β- превращение; 5 — β–γ-превращение; 6 — γ-фаза Pv+Mw переход.</a:t>
            </a:r>
          </a:p>
          <a:p>
            <a:pPr marL="0" indent="0">
              <a:spcBef>
                <a:spcPct val="0"/>
              </a:spcBef>
            </a:pPr>
            <a:endParaRPr lang="ru-RU" altLang="ru-RU" sz="1800" b="0" dirty="0">
              <a:solidFill>
                <a:srgbClr val="3333FF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altLang="ru-RU" sz="1800" u="sng" dirty="0">
                <a:solidFill>
                  <a:srgbClr val="C00000"/>
                </a:solidFill>
              </a:rPr>
              <a:t>Альтернативное объяснение</a:t>
            </a:r>
            <a:r>
              <a:rPr lang="ru-RU" altLang="ru-RU" sz="1800" b="0" dirty="0">
                <a:solidFill>
                  <a:schemeClr val="bg2"/>
                </a:solidFill>
              </a:rPr>
              <a:t> – постепенное ослабление сейсмичности сверху вниз, по мере роста температуры, и максимум в нижней зоне, где плита «упирается» в границу средней и нижней коры.</a:t>
            </a:r>
          </a:p>
        </p:txBody>
      </p:sp>
      <p:sp>
        <p:nvSpPr>
          <p:cNvPr id="21507" name="Rectangle 4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ru-RU" altLang="x-none" sz="20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сейсмичности по глубине,  </a:t>
            </a:r>
            <a:r>
              <a:rPr lang="ru-RU" altLang="x-non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графики  часто используют как указание на связь глубоких землетрясений и фазовых переходов. </a:t>
            </a:r>
            <a:endParaRPr lang="ru-RU" altLang="ru-RU" sz="1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9" name="Рисунок 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463" y="3352800"/>
            <a:ext cx="9525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Рисунок 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463" y="3352800"/>
            <a:ext cx="9525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Рисунок 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3357563"/>
            <a:ext cx="9525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701675"/>
            <a:ext cx="5473700" cy="3305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TextBox 5"/>
          <p:cNvSpPr txBox="1"/>
          <p:nvPr/>
        </p:nvSpPr>
        <p:spPr>
          <a:xfrm>
            <a:off x="0" y="188913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Изменение  по  глубине  характерных   величин  кажущихся  напряжений. 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solidFill>
                <a:srgbClr val="3333FF"/>
              </a:solidFill>
            </a:endParaRPr>
          </a:p>
        </p:txBody>
      </p:sp>
      <p:pic>
        <p:nvPicPr>
          <p:cNvPr id="32773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412" y="1457325"/>
            <a:ext cx="5713412" cy="394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75" y="1989138"/>
            <a:ext cx="3360738" cy="4421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TextBox 5"/>
          <p:cNvSpPr txBox="1"/>
          <p:nvPr/>
        </p:nvSpPr>
        <p:spPr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u="sng" dirty="0">
                <a:solidFill>
                  <a:srgbClr val="002060"/>
                </a:solidFill>
              </a:rPr>
              <a:t>Различие землетрясений преимущественно </a:t>
            </a:r>
            <a:r>
              <a:rPr lang="ru-RU" altLang="ru-RU" sz="2000" u="sng" dirty="0" err="1">
                <a:solidFill>
                  <a:srgbClr val="002060"/>
                </a:solidFill>
              </a:rPr>
              <a:t>развивабщихся</a:t>
            </a:r>
            <a:r>
              <a:rPr lang="ru-RU" altLang="ru-RU" sz="2000" u="sng" dirty="0">
                <a:solidFill>
                  <a:srgbClr val="002060"/>
                </a:solidFill>
              </a:rPr>
              <a:t> вверх (флюид)  и вниз; вверх – красные точки, вниз – черные.</a:t>
            </a:r>
            <a:r>
              <a:rPr lang="en-US" altLang="ru-RU" sz="2000" u="sng" dirty="0">
                <a:solidFill>
                  <a:srgbClr val="002060"/>
                </a:solidFill>
              </a:rPr>
              <a:t> </a:t>
            </a:r>
            <a:endParaRPr lang="ru-RU" altLang="ru-RU" sz="2000" dirty="0">
              <a:solidFill>
                <a:schemeClr val="bg2"/>
              </a:solidFill>
            </a:endParaRPr>
          </a:p>
        </p:txBody>
      </p:sp>
      <p:pic>
        <p:nvPicPr>
          <p:cNvPr id="31750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6660407" cy="3612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</a:t>
            </a:r>
            <a:r>
              <a:rPr kumimoji="1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Не  все  хорошо  даже  и с  неглубокими землетрясениями</a:t>
            </a:r>
            <a:endParaRPr kumimoji="1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266700" y="609600"/>
          <a:ext cx="84661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76850" imgH="819150" progId="Word.Document.8">
                  <p:embed/>
                </p:oleObj>
              </mc:Choice>
              <mc:Fallback>
                <p:oleObj r:id="rId3" imgW="5276850" imgH="819150" progId="Word.Documen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609600"/>
                        <a:ext cx="8466138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9"/>
          <p:cNvGraphicFramePr>
            <a:graphicFrameLocks noChangeAspect="1"/>
          </p:cNvGraphicFramePr>
          <p:nvPr/>
        </p:nvGraphicFramePr>
        <p:xfrm>
          <a:off x="274638" y="1773238"/>
          <a:ext cx="8458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096125" imgH="4286250" progId="Word.Document.8">
                  <p:embed/>
                </p:oleObj>
              </mc:Choice>
              <mc:Fallback>
                <p:oleObj r:id="rId5" imgW="7096125" imgH="4286250" progId="Word.Documen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638" y="1773238"/>
                        <a:ext cx="8458200" cy="525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/>
          </p:nvPr>
        </p:nvSpPr>
        <p:spPr>
          <a:xfrm>
            <a:off x="0" y="4221163"/>
            <a:ext cx="9144000" cy="2447925"/>
          </a:xfrm>
          <a:ln/>
        </p:spPr>
        <p:txBody>
          <a:bodyPr vert="horz" wrap="square" lIns="92075" tIns="46038" rIns="92075" bIns="46038" anchor="t" anchorCtr="0"/>
          <a:lstStyle/>
          <a:p>
            <a:pPr>
              <a:lnSpc>
                <a:spcPct val="90000"/>
              </a:lnSpc>
            </a:pPr>
            <a:r>
              <a:rPr lang="ru-RU" altLang="ru-RU" sz="1600" b="0" dirty="0">
                <a:solidFill>
                  <a:schemeClr val="bg2"/>
                </a:solidFill>
              </a:rPr>
              <a:t>Землетрясения  с </a:t>
            </a:r>
            <a:r>
              <a:rPr lang="en-US" altLang="ru-RU" sz="1600" b="0" dirty="0">
                <a:solidFill>
                  <a:schemeClr val="bg2"/>
                </a:solidFill>
              </a:rPr>
              <a:t>H&lt;50 </a:t>
            </a:r>
            <a:r>
              <a:rPr lang="ru-RU" altLang="ru-RU" sz="1600" b="0" dirty="0">
                <a:solidFill>
                  <a:schemeClr val="bg2"/>
                </a:solidFill>
              </a:rPr>
              <a:t>км  распространены вдоль всей зоны субдукции. Очагов  с H&gt;50 км и современных вулканов нет на Командорском участке зоны, где движение плиты почти параллельно островной дуге. Скорость проскальзывания вдоль желоба составляет 8 см/год, </a:t>
            </a:r>
            <a:r>
              <a:rPr lang="ru-RU" altLang="ru-RU" sz="1600" b="0" dirty="0">
                <a:solidFill>
                  <a:srgbClr val="FF0000"/>
                </a:solidFill>
              </a:rPr>
              <a:t> </a:t>
            </a:r>
            <a:r>
              <a:rPr lang="ru-RU" altLang="ru-RU" sz="1600" b="0" u="sng" dirty="0">
                <a:solidFill>
                  <a:srgbClr val="FF0000"/>
                </a:solidFill>
              </a:rPr>
              <a:t>интенсивные  деформации и напряжения есть,  а  </a:t>
            </a:r>
            <a:r>
              <a:rPr lang="ru-RU" altLang="ru-RU" sz="1600" u="sng" dirty="0">
                <a:solidFill>
                  <a:srgbClr val="FF0000"/>
                </a:solidFill>
              </a:rPr>
              <a:t>землетрясений нет</a:t>
            </a:r>
            <a:r>
              <a:rPr lang="ru-RU" altLang="ru-RU" sz="1600" dirty="0">
                <a:solidFill>
                  <a:srgbClr val="FF0000"/>
                </a:solidFill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ru-RU" altLang="ru-RU" sz="1600" b="0" dirty="0">
                <a:solidFill>
                  <a:schemeClr val="bg2"/>
                </a:solidFill>
              </a:rPr>
              <a:t>Вулканизм островной дуги принято связывать с водным флюидом, выделяющимся при субдукции в результате дегидратации.  Отсюда  отсутствие землетрясений  с H&gt; 50 км на Командорском  участке зоны субдукции связано с отсутствием здесь погружения плиты и соответствующих  изменений Р,Т условий.   Нет активных  процессов дегидратации.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FF0000"/>
                </a:solidFill>
              </a:rPr>
              <a:t>«Нормальные»  землетрясения  действительно  прекращаются на глубинах до 50 км.  Для более глубоких землетрясений  нужен дополнительный  </a:t>
            </a:r>
            <a:r>
              <a:rPr lang="ru-RU" altLang="ru-RU" sz="1600" u="sng" dirty="0">
                <a:solidFill>
                  <a:srgbClr val="FF0000"/>
                </a:solidFill>
              </a:rPr>
              <a:t>Фактор  Х</a:t>
            </a:r>
            <a:r>
              <a:rPr lang="ru-RU" altLang="ru-RU" sz="1600" dirty="0">
                <a:solidFill>
                  <a:srgbClr val="FF0000"/>
                </a:solidFill>
              </a:rPr>
              <a:t>!?</a:t>
            </a:r>
            <a:endParaRPr lang="en-US" altLang="ru-RU" sz="1600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4"/>
          <p:cNvSpPr/>
          <p:nvPr/>
        </p:nvSpPr>
        <p:spPr>
          <a:xfrm flipV="1">
            <a:off x="0" y="0"/>
            <a:ext cx="8893175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1" name="TextBox 15"/>
          <p:cNvSpPr txBox="1"/>
          <p:nvPr/>
        </p:nvSpPr>
        <p:spPr>
          <a:xfrm>
            <a:off x="-3175" y="30163"/>
            <a:ext cx="9147175" cy="1271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Roboto"/>
              </a:rPr>
              <a:t>Подтверждение   ПАРАДОКСА  СЕЙСМИЧНОСТИ. </a:t>
            </a:r>
          </a:p>
          <a:p>
            <a:pPr marL="0" lvl="0" inden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800" b="0" dirty="0">
                <a:solidFill>
                  <a:srgbClr val="3333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Соотношение развития приповерхностной и более глубокой сейсмичности (синие и красные точки соответственно) и активных вулканов (треугольники). Стрелкой дано направление движения Тихоокеанской плиты.  Красным кружком обведён вулкан Шивелуч. </a:t>
            </a:r>
            <a:endParaRPr lang="ru-RU" altLang="ru-RU" sz="1800" b="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4582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313"/>
            <a:ext cx="6732588" cy="2868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body"/>
          </p:nvPr>
        </p:nvSpPr>
        <p:spPr>
          <a:xfrm>
            <a:off x="0" y="6021388"/>
            <a:ext cx="9144000" cy="836612"/>
          </a:xfrm>
          <a:ln/>
        </p:spPr>
        <p:txBody>
          <a:bodyPr vert="horz" wrap="square" lIns="92075" tIns="46038" rIns="92075" bIns="46038" anchor="t" anchorCtr="0"/>
          <a:lstStyle/>
          <a:p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  Но   глубже  50  км  «нормальных»  землетрясений  нет нигде?</a:t>
            </a:r>
            <a:endParaRPr lang="en-US" altLang="ru-RU" sz="1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/>
          <p:nvPr/>
        </p:nvSpPr>
        <p:spPr>
          <a:xfrm>
            <a:off x="1871663" y="1004888"/>
            <a:ext cx="9144000" cy="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TextBox 9"/>
          <p:cNvSpPr txBox="1"/>
          <p:nvPr/>
        </p:nvSpPr>
        <p:spPr>
          <a:xfrm>
            <a:off x="0" y="115888"/>
            <a:ext cx="9144000" cy="193899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Аналогично,  нет сомнений,   смещения плит по  Северо-Анатолийскому разлому и по системе  Сан-Андреас  не ограничиваются  верхними  20-30 км.  Но более глубоких  землетрясений  и здесь нет 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(рис., распределение землетрясений по глубине).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При этом намечается тенденция – чем быстрее смещение, тем несколько глубже продолжается обычная  «нормальная»  сейсмичность.</a:t>
            </a:r>
          </a:p>
        </p:txBody>
      </p:sp>
      <p:pic>
        <p:nvPicPr>
          <p:cNvPr id="25606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2420938"/>
            <a:ext cx="5543550" cy="3703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body"/>
          </p:nvPr>
        </p:nvSpPr>
        <p:spPr>
          <a:xfrm>
            <a:off x="0" y="4941888"/>
            <a:ext cx="9144000" cy="1727200"/>
          </a:xfrm>
          <a:ln/>
        </p:spPr>
        <p:txBody>
          <a:bodyPr vert="horz" wrap="square" lIns="92075" tIns="46038" rIns="92075" bIns="46038" anchor="t" anchorCtr="0"/>
          <a:lstStyle/>
          <a:p>
            <a:pPr>
              <a:lnSpc>
                <a:spcPct val="80000"/>
              </a:lnSpc>
            </a:pPr>
            <a:r>
              <a:rPr lang="ru-RU" altLang="ru-RU" sz="1800" b="0" dirty="0">
                <a:solidFill>
                  <a:srgbClr val="3333FF"/>
                </a:solidFill>
                <a:sym typeface="Symbol" panose="05050102010706020507" pitchFamily="18" charset="2"/>
              </a:rPr>
              <a:t>     </a:t>
            </a:r>
            <a:r>
              <a:rPr lang="ru-RU" altLang="ru-RU" sz="1800" dirty="0">
                <a:solidFill>
                  <a:schemeClr val="bg2"/>
                </a:solidFill>
                <a:sym typeface="Symbol" panose="05050102010706020507" pitchFamily="18" charset="2"/>
              </a:rPr>
              <a:t>То  есть,   гипотеза   «упирания»  плит в границу средней и нижней мантии с широким по глубине максимумом сейсмичности  отпадает.   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chemeClr val="bg2"/>
                </a:solidFill>
                <a:sym typeface="Symbol" panose="05050102010706020507" pitchFamily="18" charset="2"/>
              </a:rPr>
              <a:t>      Отпадают  и другие  модели  с непрерывном распределением  очагов глубоких землетрясений  по  глубине.</a:t>
            </a:r>
          </a:p>
          <a:p>
            <a:pPr>
              <a:lnSpc>
                <a:spcPct val="80000"/>
              </a:lnSpc>
            </a:pPr>
            <a:r>
              <a:rPr lang="ru-RU" altLang="ru-RU" sz="1800" b="0" dirty="0">
                <a:solidFill>
                  <a:srgbClr val="3333FF"/>
                </a:solidFill>
                <a:sym typeface="Symbol" panose="05050102010706020507" pitchFamily="18" charset="2"/>
              </a:rPr>
              <a:t>     </a:t>
            </a:r>
            <a:r>
              <a:rPr lang="ru-RU" altLang="ru-RU" sz="1800" b="0" dirty="0">
                <a:solidFill>
                  <a:srgbClr val="C00000"/>
                </a:solidFill>
                <a:sym typeface="Symbol" panose="05050102010706020507" pitchFamily="18" charset="2"/>
              </a:rPr>
              <a:t>По-видимому, в разных зонах субукции имеются свои (несколько различающиеся по глубине)  но довольно узкие горизонты сейсмической активности </a:t>
            </a:r>
          </a:p>
        </p:txBody>
      </p:sp>
      <p:sp>
        <p:nvSpPr>
          <p:cNvPr id="28675" name="Rectangle 4"/>
          <p:cNvSpPr/>
          <p:nvPr/>
        </p:nvSpPr>
        <p:spPr>
          <a:xfrm flipV="1">
            <a:off x="0" y="-95250"/>
            <a:ext cx="8991600" cy="320675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75000"/>
              </a:lnSpc>
              <a:buClr>
                <a:srgbClr val="00FFCC"/>
              </a:buClr>
              <a:buNone/>
            </a:pPr>
            <a:endParaRPr lang="en-GB" altLang="ru-RU" sz="2000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TextBox 9"/>
          <p:cNvSpPr txBox="1"/>
          <p:nvPr/>
        </p:nvSpPr>
        <p:spPr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bg2"/>
                </a:solidFill>
              </a:rPr>
              <a:t>Действительно ли распределение землетрясений  по глубине достаточно непрерывно, или его можно четче  сопоставить с определенными уровнями глубины </a:t>
            </a:r>
            <a:r>
              <a:rPr lang="ru-RU" altLang="ru-RU" sz="2000" b="0" dirty="0">
                <a:solidFill>
                  <a:schemeClr val="bg2"/>
                </a:solidFill>
              </a:rPr>
              <a:t>(фазовыми  переходами???)</a:t>
            </a:r>
            <a:r>
              <a:rPr lang="ru-RU" altLang="ru-RU" sz="2000" dirty="0">
                <a:solidFill>
                  <a:schemeClr val="bg2"/>
                </a:solidFill>
              </a:rPr>
              <a:t> </a:t>
            </a:r>
            <a:r>
              <a:rPr lang="ru-RU" altLang="ru-RU" sz="2000" dirty="0"/>
              <a:t>достаточно </a:t>
            </a:r>
            <a:r>
              <a:rPr lang="ru-RU" altLang="ru-RU" sz="2000" u="sng" dirty="0"/>
              <a:t>непрерывно,</a:t>
            </a:r>
            <a:endParaRPr lang="ru-RU" altLang="ru-RU" dirty="0"/>
          </a:p>
        </p:txBody>
      </p:sp>
      <p:pic>
        <p:nvPicPr>
          <p:cNvPr id="28677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419225"/>
            <a:ext cx="3257550" cy="325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9"/>
          <p:cNvSpPr txBox="1"/>
          <p:nvPr/>
        </p:nvSpPr>
        <p:spPr>
          <a:xfrm>
            <a:off x="4140200" y="1589088"/>
            <a:ext cx="5003800" cy="2947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Показано  расположение землетрясений разной глубины, 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80-160 км, черные точки</a:t>
            </a: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altLang="ru-RU" sz="1800" b="0" dirty="0">
                <a:solidFill>
                  <a:srgbClr val="00D25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160-320, зеленые; </a:t>
            </a: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320-460, синие, </a:t>
            </a:r>
            <a:r>
              <a:rPr lang="ru-RU" altLang="ru-RU" sz="1800" b="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460-570, красные </a:t>
            </a: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altLang="ru-RU" sz="1800" b="0" dirty="0">
                <a:solidFill>
                  <a:srgbClr val="66E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570-720 голубые;      </a:t>
            </a:r>
            <a:r>
              <a:rPr lang="en-US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GCMT</a:t>
            </a:r>
            <a:r>
              <a:rPr lang="ru-RU" alt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каталог (1976-2019).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Сравнение с данными </a:t>
            </a:r>
            <a:r>
              <a:rPr lang="en-US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ISC-GEM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 каталога (с 1904 года)  показало совпадение  полос расположения землетрясений разных  глубин.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993366"/>
                </a:solidFill>
                <a:latin typeface="Times New Roman" panose="02020603050405020304" pitchFamily="18" charset="0"/>
              </a:rPr>
              <a:t>Структуры  стабильны, по крайней мере на уровне 100 лет.</a:t>
            </a: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993366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Тен</a:t>
            </a:r>
            <a:r>
              <a:rPr lang="ru-RU" altLang="ru-RU" sz="1800" b="0" dirty="0">
                <a:solidFill>
                  <a:schemeClr val="bg2"/>
                </a:solidFill>
                <a:latin typeface="Times New Roman" panose="02020603050405020304" pitchFamily="18" charset="0"/>
              </a:rPr>
              <a:t>денция типична для разных зон субдукции.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685800" y="-76200"/>
            <a:ext cx="7772400" cy="76200"/>
          </a:xfrm>
        </p:spPr>
        <p:txBody>
          <a:bodyPr wrap="square" lIns="92075" tIns="46038" rIns="92075" bIns="46038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24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908050"/>
          </a:xfrm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Характер напряженного  состояния. </a:t>
            </a:r>
            <a:endParaRPr kumimoji="1" lang="ru-RU" altLang="ru-RU" sz="1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0" name="TextBox 8"/>
          <p:cNvSpPr txBox="1"/>
          <p:nvPr/>
        </p:nvSpPr>
        <p:spPr>
          <a:xfrm>
            <a:off x="34925" y="4102100"/>
            <a:ext cx="3457575" cy="2462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defRPr kumimoji="1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0" dirty="0">
                <a:solidFill>
                  <a:srgbClr val="0070C0"/>
                </a:solidFill>
              </a:rPr>
              <a:t>Район  Центральных Курил (Симуширских землетрясений).  Кроме типично субдукционных землетрясений  происходят еще и «зажелобные», в том числе на глубинах до 50 и более км.  Характер напряжений в очагах этих землетрясений чаще отвечает изгибу плиты в районе передового вала, но на краю области развиты типично субдукционные механизмы.  </a:t>
            </a:r>
          </a:p>
        </p:txBody>
      </p:sp>
      <p:pic>
        <p:nvPicPr>
          <p:cNvPr id="34821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1268413"/>
            <a:ext cx="429418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938213"/>
            <a:ext cx="4586287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635375" y="4005263"/>
            <a:ext cx="55086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ru-RU" altLang="ru-RU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Аналогичный  район для Аляски (где больше данных по механизмам землетрясений). </a:t>
            </a:r>
            <a:r>
              <a:rPr kumimoji="1" lang="ru-RU" altLang="ru-RU" kern="1200" cap="none" spc="0" normalizeH="0" baseline="0" noProof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Видны области развития механизмов  типа «передового вала» </a:t>
            </a:r>
            <a:r>
              <a:rPr kumimoji="1" lang="ru-RU" altLang="ru-RU" kern="1200" cap="none" spc="0" normalizeH="0" baseline="0" noProof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(голубой овал),  </a:t>
            </a:r>
            <a:r>
              <a:rPr kumimoji="1" lang="ru-RU" altLang="ru-RU" kern="1200" cap="none" spc="0" normalizeH="0" baseline="0" noProof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и  типичных для собственно зоны субдукции </a:t>
            </a:r>
            <a:r>
              <a:rPr kumimoji="1" lang="ru-RU" altLang="ru-RU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(красный овал)</a:t>
            </a:r>
            <a:r>
              <a:rPr kumimoji="1" lang="ru-RU" altLang="ru-RU" kern="1200" cap="none" spc="0" normalizeH="0" baseline="0" noProof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ru-RU" altLang="ru-RU" kern="1200" cap="none" spc="0" normalizeH="0" baseline="0" noProof="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ru-RU" altLang="ru-RU" kern="1200" cap="none" spc="0" normalizeH="0" baseline="0" noProof="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Красным овалом очерчена область, где  развит единый характер напряжений, типичный для зон субдукции.  Но в середине эта область асейсмична.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ru-RU" altLang="ru-RU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Т.е.,  напряжения есть, но землетрясений нет.     Для  </a:t>
            </a:r>
            <a:r>
              <a:rPr kumimoji="1" lang="ru-RU" altLang="ru-RU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сейсмогенеза</a:t>
            </a:r>
            <a:r>
              <a:rPr kumimoji="1" lang="ru-RU" altLang="ru-RU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 нужен дополнительный  </a:t>
            </a:r>
            <a:r>
              <a:rPr kumimoji="1" lang="ru-RU" altLang="ru-RU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«фактор Х»!?     ПРЕВРАЩЕНИЯ????</a:t>
            </a:r>
            <a:endParaRPr kumimoji="1" lang="ru-RU" b="1" u="sng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Оформление по умолчанию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4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ru-RU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ru-RU" sz="18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68686"/>
    </a:lt2>
    <a:accent1>
      <a:srgbClr val="3366FF"/>
    </a:accent1>
    <a:accent2>
      <a:srgbClr val="009900"/>
    </a:accent2>
    <a:accent3>
      <a:srgbClr val="CAE2FF"/>
    </a:accent3>
    <a:accent4>
      <a:srgbClr val="000000"/>
    </a:accent4>
    <a:accent5>
      <a:srgbClr val="ADB8FF"/>
    </a:accent5>
    <a:accent6>
      <a:srgbClr val="008A00"/>
    </a:accent6>
    <a:hlink>
      <a:srgbClr val="FF0033"/>
    </a:hlink>
    <a:folHlink>
      <a:srgbClr val="CC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3390</Words>
  <Application>Microsoft Office PowerPoint</Application>
  <PresentationFormat>Экран (4:3)</PresentationFormat>
  <Paragraphs>281</Paragraphs>
  <Slides>41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Roboto</vt:lpstr>
      <vt:lpstr>Times New Roman</vt:lpstr>
      <vt:lpstr>Wingdings</vt:lpstr>
      <vt:lpstr>Оформление по умолчанию</vt:lpstr>
      <vt:lpstr>14_Оформление по умолчанию</vt:lpstr>
      <vt:lpstr>Microsoft Word 97 - 2003 Document</vt:lpstr>
      <vt:lpstr>Equation.3</vt:lpstr>
      <vt:lpstr>О различии физических механизмов разноглубинных землетрясений и характера их ионосферного отклика</vt:lpstr>
      <vt:lpstr>Презентация PowerPoint</vt:lpstr>
      <vt:lpstr>Презентация PowerPoint</vt:lpstr>
      <vt:lpstr>Презентация PowerPoint</vt:lpstr>
      <vt:lpstr>  Не  все  хорошо  даже  и с  неглубокими землетрясениями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\ Видно,  что характер сейсмо-ионосферных эффектов  от землетрясений с глубиной  Н &lt;35 км,  и  с  глубиной  35 &lt; H &lt; 70 км различен (для данного региона).  Это различие  можно сопоставить с разными физическими механизмами.  Скажем,  гипотетически:  Для более глубоких землетрясений  с активным выделением  флюида доминирует  эффект  сейсмогенного  роста  электропроводности  земной коры. Компенсационно   увеличивается электрическое поле  в атмосфере.  Для менее глубоких землетрясений, например, доминирует  эффект эмиссии радона, что приводит к росту эффективной электропроводности атмосферы и уменьшению  в ней вертикального электрического поля.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Немного  эксперимента  (Калинин и др., 1989):  Изменение  характера  разрушение  при  превращении  в образце габбро.   Происходит падение прочности,  дезинтеграция  тела,  тело частично  как бы рассыпается в  песок. </vt:lpstr>
      <vt:lpstr>Презентация PowerPoint</vt:lpstr>
      <vt:lpstr>Презентация PowerPoint</vt:lpstr>
      <vt:lpstr>Презентация PowerPoint</vt:lpstr>
      <vt:lpstr> Локализация  областей  высокой  проницаемости. Установлено, что глубинные  деформации  максимальны  в слоях  милонитов и ультрамилонитов,  здесь  же максимальны  значения  флюидных  потоков. Лабораторные измерения  свидетельствуют, однако, об обратном.</vt:lpstr>
      <vt:lpstr>Презентация PowerPoint</vt:lpstr>
      <vt:lpstr> </vt:lpstr>
      <vt:lpstr>Презентация PowerPoint</vt:lpstr>
      <vt:lpstr>Презентация PowerPoint</vt:lpstr>
      <vt:lpstr>Классический  характер  деформации  при трансформационной сверхпластичности  в  зависимости  от  приложенного  напряжения</vt:lpstr>
      <vt:lpstr>Презентация PowerPoint</vt:lpstr>
      <vt:lpstr>Презентация PowerPoint</vt:lpstr>
      <vt:lpstr>Презентация PowerPoint</vt:lpstr>
    </vt:vector>
  </TitlesOfParts>
  <Company>GC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Дегазация Земли в рамках плюм- и плейттектоники; рециклинг  флюидов</dc:title>
  <dc:creator>rodkin</dc:creator>
  <cp:lastModifiedBy>Elena</cp:lastModifiedBy>
  <cp:revision>283</cp:revision>
  <dcterms:created xsi:type="dcterms:W3CDTF">2002-05-17T10:48:39Z</dcterms:created>
  <dcterms:modified xsi:type="dcterms:W3CDTF">2022-06-21T19:30:15Z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B332AF3029FF4F9F9D9C5AEA666EEDE3</vt:lpwstr>
  </property>
  <property fmtid="{D5CDD505-2E9C-101B-9397-08002B2CF9AE}" pid="3" name="KSOProductBuildVer">
    <vt:lpwstr>1033-11.2.0.10308</vt:lpwstr>
  </property>
</Properties>
</file>