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6" r:id="rId3"/>
    <p:sldId id="295" r:id="rId4"/>
    <p:sldId id="298" r:id="rId5"/>
    <p:sldId id="310" r:id="rId6"/>
    <p:sldId id="311" r:id="rId7"/>
    <p:sldId id="299" r:id="rId8"/>
    <p:sldId id="300" r:id="rId9"/>
    <p:sldId id="309" r:id="rId10"/>
    <p:sldId id="302" r:id="rId11"/>
    <p:sldId id="292" r:id="rId12"/>
    <p:sldId id="291" r:id="rId13"/>
    <p:sldId id="289" r:id="rId14"/>
    <p:sldId id="293" r:id="rId15"/>
    <p:sldId id="271" r:id="rId16"/>
    <p:sldId id="312" r:id="rId17"/>
    <p:sldId id="306" r:id="rId18"/>
    <p:sldId id="307" r:id="rId19"/>
    <p:sldId id="303" r:id="rId20"/>
    <p:sldId id="305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BA0C91"/>
    <a:srgbClr val="811D62"/>
    <a:srgbClr val="663853"/>
    <a:srgbClr val="12B2EB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79599" autoAdjust="0"/>
  </p:normalViewPr>
  <p:slideViewPr>
    <p:cSldViewPr>
      <p:cViewPr>
        <p:scale>
          <a:sx n="70" d="100"/>
          <a:sy n="70" d="100"/>
        </p:scale>
        <p:origin x="-133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1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45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8AC758E-FF98-4323-8F71-185CE519BC3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92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F56634B-CB9A-4667-B7D7-822D97F95E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лабораторных исследованиях по физике сейсмического режима определение типов  источников акустических событий, рассматриваемых как микротрещины в испытываемых образцах горных пород важная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вспомогательная задача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Однако, надежное определение  механизмов событий в образцах при лабораторных испытаниях сопряжено с рядом технических трудностей. Число возможных определений полярности приходящей упругой волны обычно не превосходит 30-60%, при этом определение знака на некоторых датчиках часто ошибочно из-за пропуска автоматическим алгоритмом регистрации первого полупериода слабого сигнала.  Это снижает достоверность определения механизма очага  в  лабораторных испытаниях горных пород.  Актуальной становится задача оценки механизма события АЭ по </a:t>
            </a:r>
            <a:r>
              <a:rPr lang="ru-RU" sz="1200" kern="1200" dirty="0" smtClean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>имеющимся данным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49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представлены</a:t>
            </a:r>
            <a:r>
              <a:rPr lang="ru-RU" baseline="0" dirty="0" smtClean="0"/>
              <a:t> вариации долей типов механизмов для окна в 30 событий. Эти результаты отражают расчёт по методу полярности. Начальный этап (до образования разлома) характеризуется высокой долей сдвиговых механизмов (</a:t>
            </a:r>
            <a:r>
              <a:rPr lang="en-US" baseline="0" dirty="0" smtClean="0"/>
              <a:t>S-</a:t>
            </a:r>
            <a:r>
              <a:rPr lang="ru-RU" baseline="0" dirty="0" smtClean="0"/>
              <a:t>тип, до 50%) и постепенно понижающейся долей трещин </a:t>
            </a:r>
            <a:r>
              <a:rPr lang="ru-RU" baseline="0" dirty="0" err="1" smtClean="0"/>
              <a:t>раскрыва</a:t>
            </a:r>
            <a:r>
              <a:rPr lang="ru-RU" baseline="0" dirty="0" smtClean="0"/>
              <a:t> (Т-тип). Доля коллапсов – трещин закрытия начиная с некоторого момента монотонно растет (реагируя на подачу порового) и резко возрастает при образовании разлома. Далее динамика долей </a:t>
            </a:r>
            <a:r>
              <a:rPr lang="en-US" baseline="0" dirty="0" smtClean="0"/>
              <a:t>S  </a:t>
            </a:r>
            <a:r>
              <a:rPr lang="ru-RU" baseline="0" dirty="0" smtClean="0"/>
              <a:t>и </a:t>
            </a:r>
            <a:r>
              <a:rPr lang="en-US" baseline="0" dirty="0" smtClean="0"/>
              <a:t>C </a:t>
            </a:r>
            <a:r>
              <a:rPr lang="ru-RU" baseline="0" dirty="0" smtClean="0"/>
              <a:t>типов идут в противофазе при ощутимом приросте сдвиговых типов при скольжении по разлому во время подачи порового. </a:t>
            </a:r>
            <a:r>
              <a:rPr lang="en-US" baseline="0" dirty="0" smtClean="0"/>
              <a:t> </a:t>
            </a:r>
            <a:r>
              <a:rPr lang="ru-RU" baseline="0" dirty="0" smtClean="0"/>
              <a:t>Запомним, что среднее значение доли сдвигового типа для всего эксперимента – около 40%. Несущественные колебания доли трещин </a:t>
            </a:r>
            <a:r>
              <a:rPr lang="ru-RU" baseline="0" dirty="0" err="1" smtClean="0"/>
              <a:t>раскрыва</a:t>
            </a:r>
            <a:r>
              <a:rPr lang="ru-RU" baseline="0" dirty="0" smtClean="0"/>
              <a:t> в 10 процентов и в целом – низкая доля механизмов этого типа характеризуют дальнейшие фазы эксперимента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1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сравнения  представлена динамика изотропной, сдвиговой и С</a:t>
            </a:r>
            <a:r>
              <a:rPr lang="en-US" baseline="0" dirty="0" smtClean="0"/>
              <a:t>LVD –</a:t>
            </a:r>
            <a:r>
              <a:rPr lang="ru-RU" baseline="0" dirty="0" smtClean="0"/>
              <a:t> долей. Здесь – средняя доля составляющей </a:t>
            </a:r>
            <a:r>
              <a:rPr lang="en-US" baseline="0" dirty="0" smtClean="0"/>
              <a:t>DC</a:t>
            </a:r>
            <a:r>
              <a:rPr lang="ru-RU" baseline="0" dirty="0" smtClean="0"/>
              <a:t>  - 35 процентов при существенных колебаниях в 20-15 процентов. В целом – преобладает  доля </a:t>
            </a:r>
            <a:r>
              <a:rPr lang="en-US" baseline="0" dirty="0" smtClean="0"/>
              <a:t>CLVD </a:t>
            </a:r>
            <a:r>
              <a:rPr lang="ru-RU" baseline="0" dirty="0" smtClean="0"/>
              <a:t> компоненты ТСМ , что характерно для воздействия поровым давлением, это – механизмы как бы смешанного типа, сжатия – разрежение.  Доля изотропной составляющей закономерно и значимо изменяется в противофазе со сдвиговой компонентой.</a:t>
            </a:r>
            <a:r>
              <a:rPr lang="en-US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5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представлена локация событий АЭ перед формированием первого магистрального разлома. Временное окно накопления событий   составляет 50 секунд , его местоположение на временной шкале отмечено вертикальной черным отрезком. События покрашены  в цвет преобладающей процентной доли составляющих ТСМ . Синий – сдвигового типа, зеленый  - </a:t>
            </a:r>
            <a:r>
              <a:rPr lang="en-US" baseline="0" dirty="0" smtClean="0"/>
              <a:t>  </a:t>
            </a:r>
            <a:r>
              <a:rPr lang="ru-RU" baseline="0" dirty="0" smtClean="0"/>
              <a:t>компенсированный линейный векторный диполь.   Размер сфер пропорционален энергии события. Заметно, что гипоцентры группируются в плоскости формирующегося разлома, а доля синих, сдвиговых событий относительно большой энергии существенно больше доли других типов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22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второго разлома сопровождается увеличением доли событий смешанного типа (зелёный цвет), здесь мы также наблюдаем группирование</a:t>
            </a:r>
            <a:r>
              <a:rPr lang="ru-RU" baseline="0" dirty="0" smtClean="0"/>
              <a:t> их в области, близкой к плоскости разлома. Отметим, что энергия событий , в которых преобладает процентная доля изотропной компоненты, существенно меньше, чем сдвиговых событий и этих событий в общем распределении  немного.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3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Представлена</a:t>
            </a:r>
            <a:r>
              <a:rPr lang="ru-RU" baseline="0" dirty="0" smtClean="0"/>
              <a:t> эволюция механизмов очагов АЭ в окне из 100 событий по результата работы метода А</a:t>
            </a:r>
            <a:r>
              <a:rPr lang="en-US" baseline="0" dirty="0" smtClean="0"/>
              <a:t>ESAM. </a:t>
            </a:r>
            <a:r>
              <a:rPr lang="ru-RU" baseline="0" dirty="0" smtClean="0"/>
              <a:t>Доминирование трещин </a:t>
            </a:r>
            <a:r>
              <a:rPr lang="ru-RU" baseline="0" dirty="0" err="1" smtClean="0"/>
              <a:t>раскрыва</a:t>
            </a:r>
            <a:r>
              <a:rPr lang="ru-RU" baseline="0" dirty="0" smtClean="0"/>
              <a:t>, процесса </a:t>
            </a:r>
            <a:r>
              <a:rPr lang="ru-RU" baseline="0" dirty="0" err="1" smtClean="0"/>
              <a:t>дилатансии</a:t>
            </a:r>
            <a:r>
              <a:rPr lang="ru-RU" baseline="0" dirty="0" smtClean="0"/>
              <a:t> отражается в повышенной плотности точек в </a:t>
            </a:r>
            <a:r>
              <a:rPr lang="ru-RU" baseline="0" dirty="0" err="1" smtClean="0"/>
              <a:t>диамонде</a:t>
            </a:r>
            <a:r>
              <a:rPr lang="ru-RU" baseline="0" dirty="0" smtClean="0"/>
              <a:t> Хадсона у соответствующего  маркера  в начале, на линейном участке роста нагрузки. Далее , для участка скольжения по разлому плотность точек на диаграмме Хадсона имеет бимодальный вид с выраженным вторым максимумом в типах трещины </a:t>
            </a:r>
            <a:r>
              <a:rPr lang="ru-RU" baseline="0" dirty="0" err="1" smtClean="0"/>
              <a:t>закрыва</a:t>
            </a:r>
            <a:r>
              <a:rPr lang="ru-RU" baseline="0" dirty="0" smtClean="0"/>
              <a:t> и преобладания в механизме оси сжатия. В окне событий в районе образования второго разлома видим  механизмы смешанного типа с преобладанием линейного векторного диполя.  Изменения На нижнем рисунке представлены вариации изменения среднего значения угла между осью образца и вектором сжатия. Значимое последовательное уменьшение  его значения перед образованием разломов, по-видимому,  отражает  </a:t>
            </a:r>
            <a:r>
              <a:rPr lang="ru-RU" baseline="0" dirty="0" err="1" smtClean="0"/>
              <a:t>группируемость</a:t>
            </a:r>
            <a:r>
              <a:rPr lang="ru-RU" baseline="0" dirty="0" smtClean="0"/>
              <a:t>, упорядоченность преобладающего направления оси сжатия в распределении.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Данное направление работ по развитию и совершенствованию метода </a:t>
            </a:r>
            <a:r>
              <a:rPr lang="en-US" dirty="0" smtClean="0"/>
              <a:t>AESAM</a:t>
            </a:r>
            <a:r>
              <a:rPr lang="en-US" baseline="0" dirty="0" smtClean="0"/>
              <a:t> </a:t>
            </a:r>
            <a:r>
              <a:rPr lang="ru-RU" baseline="0" dirty="0" smtClean="0"/>
              <a:t>мы считаем наиболее перспективным, позволяющим приблизиться к оценке напряженно – деформационного состояния материала и процессов подготовки и формирования  очаговых зон.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92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каждого события выбираем 3 датчика с максимальными амплитудами одного </a:t>
            </a:r>
            <a:r>
              <a:rPr lang="ru-RU" baseline="0" dirty="0" err="1" smtClean="0"/>
              <a:t>знака.и</a:t>
            </a:r>
            <a:r>
              <a:rPr lang="ru-RU" baseline="0" dirty="0" smtClean="0"/>
              <a:t>, варьируя модуль и направление вектора, ищем минимум функции (невязки) четырех переменных методом перебора . Считая найденные вектора собственными векторами </a:t>
            </a:r>
            <a:r>
              <a:rPr lang="ru-RU" baseline="0" dirty="0" err="1" smtClean="0"/>
              <a:t>тезора</a:t>
            </a:r>
            <a:r>
              <a:rPr lang="ru-RU" baseline="0" dirty="0" smtClean="0"/>
              <a:t> сейсмического момента, далее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13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слайде показан общий вид нагрузочной кривой испытания образца песчаника, с  пористостью 18%. В конце первой части испытания в образце сформировался магистральный разлом . Далее этот разлом был зажат повышением всестороннего давления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нагружение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образца продолжилось. Синим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цветом показана интенсивность акустической эмиссии в логарифмическом масштабе. На верхнем рисунке представлено распределение относительных энергий  событий с записанными волновыми формами.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Всего – 59363 события. Для них также была проведена оценка типов механизмов методами полярности и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AESAM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4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Здесь представлен результат типизация событий методом полярности, окно 100 событий. Доля трещин </a:t>
            </a:r>
            <a:r>
              <a:rPr lang="ru-RU" sz="120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раскрыва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до образования разлома постепенно возрастала, возможно, вследствие постепенно повышающегося всестороннего давления.  Динамика доли коллапсов и сдвиговых событий – противофазная. Приближение первого разлома сопровождается возрастанием доли коллапсов на 15 процентов. Интересны квазипериодические колебания в долях типов при скольжении по разлому. Отметим, что доля сдвиговой компоненты тут – преобладающая и в среднем, составляет около 50 процентов.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94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Эволюция механизмов очагов АЭ в окне из 200 событий представлена по результатам работы метода А</a:t>
            </a:r>
            <a:r>
              <a:rPr lang="en-US" baseline="0" dirty="0" smtClean="0"/>
              <a:t>ESAM. </a:t>
            </a:r>
            <a:r>
              <a:rPr lang="ru-RU" baseline="0" dirty="0" smtClean="0"/>
              <a:t>Повышенная плотность точек около начала координат свидетельствует о преобладании </a:t>
            </a:r>
            <a:r>
              <a:rPr lang="en-US" baseline="0" dirty="0" smtClean="0"/>
              <a:t>DC -  </a:t>
            </a:r>
            <a:r>
              <a:rPr lang="ru-RU" baseline="0" dirty="0" smtClean="0"/>
              <a:t>компоненты в механизмах очагов- в последнем </a:t>
            </a:r>
            <a:r>
              <a:rPr lang="ru-RU" baseline="0" dirty="0" err="1" smtClean="0"/>
              <a:t>диамонде</a:t>
            </a:r>
            <a:r>
              <a:rPr lang="ru-RU" baseline="0" dirty="0" smtClean="0"/>
              <a:t>. Временной метке разлома соответствует диаграмма Хадсона с механизмами смешанного  типа  с преобладанием коллапсов. И события с механизмом очага – трещинами </a:t>
            </a:r>
            <a:r>
              <a:rPr lang="ru-RU" baseline="0" dirty="0" err="1" smtClean="0"/>
              <a:t>раскрыва</a:t>
            </a:r>
            <a:r>
              <a:rPr lang="ru-RU" baseline="0" dirty="0" smtClean="0"/>
              <a:t>, как и для  определения методом полярности- имеют высокую долю в начале эксперимента . Угол между осью образца и вектором сжатия плавно уменьшается , достигает 47 градусов  при формировании разлома и после держится на уровне в среднем 50 градусов при скольжении по разлому для окон событий в 200 штук.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2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Материалами для исследования послужили данные лабораторных испытаний  цилиндрических образцов гранита и песчаника.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Определение механизмов событий АЭ мы проводим на основании десятков тысяч волновых форм событий по каждому эксперименту. Для каждого события проводится анализ  16 волновых  форм – сигналов АЭ, приходящих на каждый из 16 датчиков, определяется время вступления упругой волны, её знак, амплитуда и определяются координаты источника (методом минимизации невязки) . На слайде представлен ы рисунки общего числа событий, их амплитуд  распределения во времени, локация единичного события – временная метка его показана вертикальным отрезком черным и сигналов 16 волновых форм , пришедших на датчики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0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sz="1200" kern="1200" dirty="0" smtClean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Способ, позволяющий разделить события акустической эмиссии на несколько типов с использованием лишь информации о знаках первых вступлений сигналов акустической эмиссии (АЭ),  был предложен в [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Zang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et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.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., 1998]. Идентификация типов механизмов разрушений осуществлялась с использованием индекса полярности </a:t>
                </a:r>
                <a14:m>
                  <m:oMath xmlns:m="http://schemas.openxmlformats.org/officeDocument/2006/math">
                    <m:r>
                      <a:rPr lang="ru-RU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𝑝𝑜𝑙</m:t>
                    </m:r>
                    <m:r>
                      <a:rPr lang="ru-RU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𝑛</m:t>
                        </m:r>
                      </m:sup>
                      <m:e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𝑠𝑖𝑔𝑛</m:t>
                        </m:r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lang="ru-RU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ru-RU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lang="ru-RU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lang="ru-RU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где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sign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)- знак первого вступления упругой волны на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-ом датчике,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n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– число датчиков, для которых был определен знак. При этом при  величине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&gt;0.25 событие относили к С-типу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Collapse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трещина сжатия), при -0.25≤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≤0.25 – к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Shear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сдвиг), при </a:t>
                </a:r>
                <a:r>
                  <a:rPr lang="ru-RU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&lt;-0.25 -  к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Tensile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трещина </a:t>
                </a:r>
                <a:r>
                  <a:rPr lang="ru-RU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раскрыва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).</a:t>
                </a:r>
              </a:p>
              <a:p>
                <a:r>
                  <a:rPr lang="ru-RU" sz="1200" b="1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 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  <a:p>
                <a:endParaRPr lang="ru-RU" sz="120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sz="1200" kern="1200" dirty="0" smtClean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Способ, позволяющий разделить события акустической эмиссии на несколько типов с использованием лишь информации о знаках первых вступлений сигналов акустической эмиссии (АЭ),  был предложен в [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Zang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et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.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., 1998]. Идентификация типов механизмов разрушений осуществлялась с использованием индекса полярности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𝑝𝑜𝑙=1/𝑛 ∑2_(𝑖=1)^𝑛▒〖𝑠𝑖𝑔𝑛(𝐴_𝑖)〗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где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sign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)- знак первого вступления упругой волны на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-ом датчике,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n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– число датчиков, для которых был определен знак. При этом при  величине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&gt;0.25 событие относили к С-типу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Collapse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трещина сжатия), при -0.25≤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≤0.25 – к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Shear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сдвиг), при </a:t>
                </a:r>
                <a:r>
                  <a:rPr lang="ru-RU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pol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&lt;-0.25 -  к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-типу (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Tensile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, трещина </a:t>
                </a:r>
                <a:r>
                  <a:rPr lang="ru-RU" sz="1200" kern="120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раскрыва</a:t>
                </a:r>
                <a:r>
                  <a:rPr lang="ru-RU" sz="120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).</a:t>
                </a:r>
              </a:p>
              <a:p>
                <a:r>
                  <a:rPr lang="ru-RU" sz="1200" b="1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 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  <a:p>
                <a:endParaRPr lang="ru-RU" sz="120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Более полную информацию о типе источника, ориентации плоскостей подвижки, направлении действия сил можно получить вычисляя тензор сейсмического момента . В сейсмологии он рассчитывается  путем восстановления волнового поля смещений.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Источник излучения представляется суперпозицией матрицы тензора сейсмического момента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функции Грина и функции влияния среды.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Оутсу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предложил использовать упрощенную функцию Грина, рассчитываемую  как произведение коэффициента отражения, скоростей продольных волн, расстояния и плотности среды. В итоге имея шесть записанных амплитуд на приемниках мы можем найти шесть компонент симметричного тензора сейсмического момента. </a:t>
            </a:r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2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нашем докладе мы не будем останавливаться на известных на этот момент способах его расчета в лабораторных экспериментах. Отметим только, что самый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известный среди всех – это гибридный метод, реализованный в программном продукте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HybrydMT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под руководством Георга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Квятека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слайде показаны виды диаграмм направленности  распространения смещений от разных типов источников. Для условно изотропной среды сам тензор сейсмического момента может быть представлен в виде суммы трех тензоров - изотропная составляющая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), компенсированный векторный диполь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и двойной диполь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).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Подобное разложение тензора сейсмического момента является инструментом для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классификации и физической интерпретации сейсмических источников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33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 Процентные доли </a:t>
            </a:r>
            <a:r>
              <a:rPr lang="ru-RU" baseline="0" dirty="0" err="1" smtClean="0"/>
              <a:t>девиаторных</a:t>
            </a:r>
            <a:r>
              <a:rPr lang="ru-RU" baseline="0" dirty="0" smtClean="0"/>
              <a:t> и и изотропной частей получают, имея собственные значения ТСМ, по формулам. Их оценки помогают при анализе механизмов событий, но Как в работах по сейсмологии, так и при обсуждении лабораторных экспериментов принято сейчас характеризовать типы источников с помощью </a:t>
            </a:r>
            <a:r>
              <a:rPr lang="ru-RU" baseline="0" dirty="0" err="1" smtClean="0"/>
              <a:t>диамонда</a:t>
            </a:r>
            <a:r>
              <a:rPr lang="ru-RU" baseline="0" dirty="0" smtClean="0"/>
              <a:t> Хадсона</a:t>
            </a:r>
            <a:r>
              <a:rPr lang="ru-RU" dirty="0" smtClean="0"/>
              <a:t> (Хадсон и др., 1989. Объемная составляющая соответствует расстоянию по вертикали от начала координат, причем, чем выше к вершине, тем более соответствует тип источника трещине </a:t>
            </a:r>
            <a:r>
              <a:rPr lang="ru-RU" dirty="0" err="1" smtClean="0"/>
              <a:t>раскрыва</a:t>
            </a:r>
            <a:r>
              <a:rPr lang="ru-RU" dirty="0" smtClean="0"/>
              <a:t> или даже взрыва.</a:t>
            </a:r>
            <a:r>
              <a:rPr lang="ru-RU" baseline="0" dirty="0" smtClean="0"/>
              <a:t> Положение точки у нижней вершины </a:t>
            </a:r>
            <a:r>
              <a:rPr lang="ru-RU" baseline="0" dirty="0" err="1" smtClean="0"/>
              <a:t>соответствет</a:t>
            </a:r>
            <a:r>
              <a:rPr lang="ru-RU" baseline="0" dirty="0" smtClean="0"/>
              <a:t> источнику типа захлопывания трещины, чистому коллапсу. </a:t>
            </a:r>
            <a:r>
              <a:rPr lang="ru-RU" dirty="0" smtClean="0"/>
              <a:t> Расстояние от начала координат вдоль горизонтальной</a:t>
            </a:r>
            <a:r>
              <a:rPr lang="ru-RU" baseline="0" dirty="0" smtClean="0"/>
              <a:t> оси соответствует доле с</a:t>
            </a:r>
            <a:r>
              <a:rPr lang="ru-RU" dirty="0" smtClean="0"/>
              <a:t>охраняющих объем компонент движения-сдвиговое скольжение и CLVD (компенсированный линейный вектор-диполь).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0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представляем разработанный нами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метод определения  величин и направлений осей сжатия и растяжения в источнике АЭ.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Алгоритм использует  информацию о координатах события и значениях амплитуд первых вступлений на датчиках. Мы предполагаем, что источник представляет собой двойной диполь. Найденные нами оси считаем осями сжатия – растяжения, соответствующими двум собственным векторам тензора сейсмического момента  из базиса разложения.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Диаграмма направленности смещения принимается пропорциональной косинусу  удвоенного угла между осью диполя и вектором датчик–источник. Амплитуда сигнала, приходящего на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датчик рассчитывается как.. Таким образом, величина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</a:t>
            </a:r>
            <a:r>
              <a:rPr lang="ru-RU" baseline="0" dirty="0" smtClean="0"/>
              <a:t> каждого события выбираем 3 датчика с максимальными амплитудами одного </a:t>
            </a:r>
            <a:r>
              <a:rPr lang="ru-RU" baseline="0" dirty="0" err="1" smtClean="0"/>
              <a:t>знака.и</a:t>
            </a:r>
            <a:r>
              <a:rPr lang="ru-RU" baseline="0" dirty="0" smtClean="0"/>
              <a:t>, варьируя модуль и направление вектора, ищем минимум функции (невязки) четырех переменных методом перебора . Считая найденные вектора собственными векторами </a:t>
            </a:r>
            <a:r>
              <a:rPr lang="ru-RU" baseline="0" dirty="0" err="1" smtClean="0"/>
              <a:t>тезора</a:t>
            </a:r>
            <a:r>
              <a:rPr lang="ru-RU" baseline="0" dirty="0" smtClean="0"/>
              <a:t> сейсмического момента, далее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975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Тестирование алгоритма проводили на модельных данных. Тестовая модель представляла собой куб со стороной 30мм с равномерным покрытием поверхности 54 приемными датчиками Координаты источника задавались случайным образом.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Направление вектора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изменялось с шагом в 1 градус, направление вектора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выбиралось ортогональным к направлению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Через каждые 15 градусов изменяется соотношение длин векторов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 этом исходная длина вектора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была принята за 1, а   длина вектора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равнялась нулю (рис) . Амплитуды на датчиках формировались согласно формуле (1) , и, с учётом знаков – “-” для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 “+” для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записывались  в файл.  Затем решалась обратная задача – восстановление  модулей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 формуле (2) по данным синтетических амплитуд на датчиках.  На рисунке  показаны, хорошо согласующиеся задаваемые и восстановленные методом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AESAM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оси сжатия/растяжения.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Определение типов этих же модельных событий по методике  полярности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1998) показало,  что события 1-30  с превалированием длины вектора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а, значит, и знаков “-” идентифицированы  как тип “С” (коллапс), события 31-105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разными соотношениями длин векторов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классифицированы как тип 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(сдвиг), события 106 – 135 - с превалированием длины вектора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а, значит, и знаков “+” -  тип 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(растяжение).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Применение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AESAM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позволило рассчитать доли 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-компонент  в механизмах модельных источников. Из рис. следует,  что наличию лишь вектора сжатия и нулевому значению модуля растяжения  соответствует тип источника с 70% долей 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30%  долей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С возрастанием длины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 неизменной длине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доли  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 компонент уменьшаются а доля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-компоненты возрастает до 100 %. На соответствующей диаграмме Хадсона (рис) мы видим  последовательное смещение групп из 15 точек  вдоль оси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LVD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+ с переходом через центр координат – индикатор чисто сдвигового механизма источника.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демонстрации работы метода на реальных данных рассмотрим эксперимент по разрушению песчаника.</a:t>
            </a:r>
            <a:r>
              <a:rPr lang="en-US" baseline="0" dirty="0" smtClean="0"/>
              <a:t> </a:t>
            </a:r>
            <a:r>
              <a:rPr lang="ru-RU" baseline="0" dirty="0" smtClean="0"/>
              <a:t>Испытания проходили при всестороннем давлении 10МПа в режиме постоянной скорости деформации. Красной линией показана осевая нагрузка, черным - </a:t>
            </a:r>
            <a:r>
              <a:rPr lang="ru-RU" baseline="0" dirty="0" err="1" smtClean="0"/>
              <a:t>всесторонее</a:t>
            </a:r>
            <a:r>
              <a:rPr lang="ru-RU" baseline="0" dirty="0" smtClean="0"/>
              <a:t> давление. Начальное его значение – 10 Мпа, после образования разлома – подъем до 20 Мпа. Поровое давление проводилось шагами, по нарастающей, в два этапа с провалом (показано голубым цветом) и первый разлом, его образование было спровоцировано подачей порового давления. Проскальзывание по сформированному разлому  далее проходило в моменты подачи порового давления. На финальном этапе </a:t>
            </a:r>
            <a:r>
              <a:rPr lang="ru-RU" baseline="0" dirty="0" err="1" smtClean="0"/>
              <a:t>нагружения</a:t>
            </a:r>
            <a:r>
              <a:rPr lang="ru-RU" baseline="0" dirty="0" smtClean="0"/>
              <a:t> в образце сформировался второй магистральный разлом. Синим – логарифм интенсивности АЭ, количество импульсов в секунду. Эксперимент многофакторный и было интересно проверить изменение соотношения типов событий на разных этапах эксперимента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634B-CB9A-4667-B7D7-822D97F95EE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9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AC8084-E389-4F38-AF45-8F7910B09F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A786-1A5D-414E-B429-1D293D80F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10D9F-2981-4704-9145-D6723C349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561975" cy="365125"/>
          </a:xfrm>
        </p:spPr>
        <p:txBody>
          <a:bodyPr/>
          <a:lstStyle>
            <a:lvl1pPr algn="r">
              <a:defRPr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26596D-7D2F-4A18-9F19-7749E3EB1D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C78FF-01F5-4D60-99A6-1FF21C062D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49A-E0AA-4272-B1D2-313B84F25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A9AF-5B04-4AF4-B388-7AF5B9345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D99-5815-4F89-965E-3CB13D6A6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FDFA-2833-430F-AFE2-F707879097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8505-610F-49CD-BC01-7110258B9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DAD93-08A1-4D23-9C27-E841D4B495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98BAB6-6C91-41AE-97BF-FACDCD08B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92829"/>
            <a:ext cx="8132440" cy="1935088"/>
          </a:xfrm>
          <a:ln>
            <a:noFill/>
          </a:ln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200" dirty="0"/>
              <a:t>Определение механизмов </a:t>
            </a:r>
            <a:r>
              <a:rPr lang="ru-RU" sz="3200" dirty="0" smtClean="0"/>
              <a:t>ОЧАГОВ акустических </a:t>
            </a:r>
            <a:r>
              <a:rPr lang="ru-RU" sz="3200" dirty="0"/>
              <a:t>событий в экспериментах по разрушению горных пород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149080"/>
            <a:ext cx="8064896" cy="108012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Шихова Н.М., </a:t>
            </a:r>
            <a:r>
              <a:rPr lang="ru-RU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Патонин</a:t>
            </a:r>
            <a:r>
              <a:rPr lang="ru-RU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А.В, </a:t>
            </a:r>
            <a:r>
              <a:rPr lang="ru-RU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Пономарёв</a:t>
            </a:r>
            <a:r>
              <a:rPr lang="ru-RU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А.В.,</a:t>
            </a:r>
            <a:r>
              <a:rPr lang="ru-RU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Смирнов </a:t>
            </a:r>
            <a:r>
              <a:rPr lang="ru-RU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В.Б. </a:t>
            </a:r>
            <a:endParaRPr lang="en-US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3352"/>
            <a:ext cx="2664296" cy="6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0869" y="5445224"/>
            <a:ext cx="746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физики Земли им. О.Ю. Шмидта РАН </a:t>
            </a:r>
            <a:endParaRPr lang="ru-RU" sz="20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rgbClr val="000066"/>
                </a:solidFill>
              </a:rPr>
              <a:t>Физический факультет МГУ имени </a:t>
            </a:r>
            <a:r>
              <a:rPr lang="ru-RU" sz="2000" dirty="0" err="1">
                <a:solidFill>
                  <a:srgbClr val="000066"/>
                </a:solidFill>
              </a:rPr>
              <a:t>М.В.Ломоносова</a:t>
            </a:r>
            <a:r>
              <a:rPr lang="ru-RU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s://phys.msu.ru/rus/about/structure/Mediacenter/img/синяя%2020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1937"/>
            <a:ext cx="2819239" cy="7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76456" cy="792088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Типизация механизмов источников методом полярности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052736"/>
            <a:ext cx="9806787" cy="53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353736"/>
            <a:ext cx="9848033" cy="554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76456" cy="792088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Типизация механизмов источников алгоритмом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AESAM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154019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2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7299"/>
            <a:ext cx="9674291" cy="51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9809" y="476672"/>
            <a:ext cx="8229600" cy="61664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Локация гипоцентров событий и оценка преобладания долей  составляющих ТСМ в механизмах АЭ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1555" cy="104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29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835496"/>
          </a:xfrm>
        </p:spPr>
        <p:txBody>
          <a:bodyPr/>
          <a:lstStyle/>
          <a:p>
            <a:r>
              <a:rPr lang="ru-RU" sz="2400" dirty="0" smtClean="0"/>
              <a:t>Образование второго разлома</a:t>
            </a:r>
            <a:endParaRPr lang="ru-RU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896"/>
            <a:ext cx="8899420" cy="467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8" y="836712"/>
            <a:ext cx="891555" cy="104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-3343" b="-1"/>
          <a:stretch/>
        </p:blipFill>
        <p:spPr bwMode="auto">
          <a:xfrm>
            <a:off x="249680" y="2670449"/>
            <a:ext cx="8928992" cy="420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915296" cy="241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52699"/>
            <a:ext cx="25717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5948"/>
            <a:ext cx="3131840" cy="266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308304" y="2204864"/>
            <a:ext cx="180020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699792" y="2276872"/>
            <a:ext cx="1152128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99592" y="2564904"/>
            <a:ext cx="144016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23449" y="5661248"/>
            <a:ext cx="4788532" cy="360040"/>
          </a:xfrm>
        </p:spPr>
        <p:txBody>
          <a:bodyPr/>
          <a:lstStyle/>
          <a:p>
            <a:r>
              <a:rPr lang="ru-RU" sz="1800" dirty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Вариации направления вектора сжатия </a:t>
            </a:r>
            <a:endParaRPr lang="ru-RU" sz="1800" dirty="0">
              <a:solidFill>
                <a:srgbClr val="BA0C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179348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Эволюция </a:t>
            </a:r>
            <a:r>
              <a:rPr lang="ru-RU" dirty="0">
                <a:solidFill>
                  <a:srgbClr val="000066"/>
                </a:solidFill>
              </a:rPr>
              <a:t>механизмов очагов АЭ 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25948"/>
            <a:ext cx="85247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332657"/>
            <a:ext cx="2396952" cy="50405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800" dirty="0" smtClean="0"/>
              <a:t>Заключение</a:t>
            </a:r>
            <a:endParaRPr lang="ru-RU" sz="2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460851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метод определения механизма источника сигналов акустической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эмиссии (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AESAM)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регистрируемых в лабораторных экспериментах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AESAM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позволяет рассчитать  тензор сейсмического момента в относительных единицах, оценить доли сдвиговой, изотропной  компонент и  компоненты компенсированного линейного векторного диполя.  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различных способов определения механизмов источников на основе модельных данных 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экспериментов по   лабораторному испытанию образцов горных пород.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AESAM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установить тип источника и направление векторов сжатия-растяжения для минимального количества определений знаков  вступлений.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600200"/>
          </a:xfrm>
        </p:spPr>
        <p:txBody>
          <a:bodyPr/>
          <a:lstStyle/>
          <a:p>
            <a:r>
              <a:rPr lang="ru-RU" dirty="0" smtClean="0"/>
              <a:t>Спасибо за внимание 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3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-12306" y="1025352"/>
                <a:ext cx="5256584" cy="5832648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+mj-lt"/>
                  <a:buAutoNum type="arabicPeriod"/>
                </a:pP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нахождения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вектора 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выбираем 3 наибольшие положительные амплитуды A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=1:3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Задаем начальное приближение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искомой величины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модуля 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ru-RU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нач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=0.8 А,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где А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A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ru-RU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(α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,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imax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–максимальное из трех выбранных значений положительных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вступлений. 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зменяем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="1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в диапазоне 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=[0.8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А:0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1.5 А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При каждом фиксированном значении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варьируем направление вектора 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раз (ϕ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изменяем с шагом сетки в 3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градуса по поверхности полусферы), рассчитываем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</a:t>
                </a:r>
                <a:r>
                  <a:rPr lang="ru-RU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норм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(α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(2ϕ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/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=1:3;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=1:3600 . </a:t>
                </a:r>
                <a:endParaRPr lang="ru-RU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+mj-lt"/>
                  <a:buAutoNum type="arabicPeriod"/>
                </a:pP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каждого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-го элемента сетки вычисляем суммарную ошибку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𝐸𝑟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ru-RU" sz="1600" i="1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ru-RU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Считаем, что центр клетки сферы, где достигается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ru-RU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ru-RU" sz="160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min</m:t>
                            </m:r>
                          </m:e>
                          <m:lim>
                            <m:r>
                              <a:rPr lang="ru-RU" sz="160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r>
                          <a:rPr lang="ru-RU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𝐸𝑟</m:t>
                        </m:r>
                      </m:e>
                    </m:func>
                  </m:oMath>
                </a14:m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соответствует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направлению и модулю 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данного значения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ru-RU" sz="16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 вектора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поступаем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аналогично.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Найденные 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координаты векторов </a:t>
                </a:r>
                <a:r>
                  <a:rPr lang="en-US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после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нормировки полагаем  равным координатам двух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собственных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векторов тензора сейсмического момента </a:t>
                </a:r>
                <a:r>
                  <a:rPr 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Третий вектор 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ортогональный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им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находим как векторное произведение 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и 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</a:t>
                </a:r>
                <a:r>
                  <a:rPr lang="ru-RU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buFont typeface="+mj-lt"/>
                  <a:buAutoNum type="arabicPeriod"/>
                </a:pPr>
                <a:endParaRPr lang="ru-RU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buFont typeface="+mj-lt"/>
                  <a:buAutoNum type="arabicPeriod"/>
                </a:pPr>
                <a:endParaRPr lang="ru-RU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2306" y="1025352"/>
                <a:ext cx="5256584" cy="5832648"/>
              </a:xfrm>
              <a:blipFill rotWithShape="1">
                <a:blip r:embed="rId3"/>
                <a:stretch>
                  <a:fillRect l="-464" t="-731" r="-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60" y="244166"/>
            <a:ext cx="4898504" cy="70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ru-RU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норм</a:t>
            </a:r>
            <a:r>
              <a:rPr lang="ru-RU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(2ϕ</a:t>
            </a:r>
            <a:r>
              <a:rPr lang="en-US" sz="2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(α</a:t>
            </a:r>
            <a:r>
              <a:rPr lang="en-US" sz="2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8064" y="2420888"/>
            <a:ext cx="4067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/>
              <a:t>Из условия </a:t>
            </a:r>
            <a:r>
              <a:rPr lang="ru-RU" b="1" dirty="0"/>
              <a:t>(M-</a:t>
            </a:r>
            <a:r>
              <a:rPr lang="ru-RU" dirty="0" err="1"/>
              <a:t>λ</a:t>
            </a:r>
            <a:r>
              <a:rPr lang="ru-RU" baseline="-25000" dirty="0" err="1"/>
              <a:t>i</a:t>
            </a:r>
            <a:r>
              <a:rPr lang="ru-RU" b="1" dirty="0" err="1"/>
              <a:t>E</a:t>
            </a:r>
            <a:r>
              <a:rPr lang="ru-RU" b="1" dirty="0"/>
              <a:t>)</a:t>
            </a:r>
            <a:r>
              <a:rPr lang="ru-RU" b="1" dirty="0" err="1"/>
              <a:t>x</a:t>
            </a:r>
            <a:r>
              <a:rPr lang="ru-RU" b="1" baseline="-25000" dirty="0" err="1"/>
              <a:t>i</a:t>
            </a:r>
            <a:r>
              <a:rPr lang="ru-RU" b="1" dirty="0"/>
              <a:t>=0</a:t>
            </a:r>
            <a:r>
              <a:rPr lang="ru-RU" dirty="0"/>
              <a:t>, (</a:t>
            </a:r>
            <a:r>
              <a:rPr lang="en-US" b="1" dirty="0"/>
              <a:t>x</a:t>
            </a:r>
            <a:r>
              <a:rPr lang="ru-RU" b="1" baseline="-25000" dirty="0"/>
              <a:t>1</a:t>
            </a:r>
            <a:r>
              <a:rPr lang="ru-RU" dirty="0"/>
              <a:t>=</a:t>
            </a:r>
            <a:r>
              <a:rPr lang="en-US" b="1" dirty="0"/>
              <a:t>T</a:t>
            </a:r>
            <a:r>
              <a:rPr lang="ru-RU" dirty="0"/>
              <a:t>,</a:t>
            </a:r>
            <a:r>
              <a:rPr lang="en-US" b="1" dirty="0"/>
              <a:t>x</a:t>
            </a:r>
            <a:r>
              <a:rPr lang="ru-RU" b="1" baseline="-25000" dirty="0"/>
              <a:t>2</a:t>
            </a:r>
            <a:r>
              <a:rPr lang="ru-RU" dirty="0"/>
              <a:t>=</a:t>
            </a:r>
            <a:r>
              <a:rPr lang="en-US" b="1" dirty="0"/>
              <a:t>N</a:t>
            </a:r>
            <a:r>
              <a:rPr lang="ru-RU" dirty="0"/>
              <a:t>,</a:t>
            </a:r>
            <a:r>
              <a:rPr lang="en-US" b="1" dirty="0"/>
              <a:t>x</a:t>
            </a:r>
            <a:r>
              <a:rPr lang="ru-RU" b="1" baseline="-25000" dirty="0"/>
              <a:t>3</a:t>
            </a:r>
            <a:r>
              <a:rPr lang="ru-RU" dirty="0"/>
              <a:t>=</a:t>
            </a:r>
            <a:r>
              <a:rPr lang="en-US" b="1" dirty="0"/>
              <a:t>P</a:t>
            </a:r>
            <a:r>
              <a:rPr lang="ru-RU" dirty="0"/>
              <a:t>), решая систему </a:t>
            </a:r>
            <a:endParaRPr lang="ru-RU" dirty="0" smtClean="0"/>
          </a:p>
          <a:p>
            <a:pPr lvl="0" algn="ctr"/>
            <a:r>
              <a:rPr lang="ru-RU" dirty="0" smtClean="0"/>
              <a:t>9 </a:t>
            </a:r>
            <a:r>
              <a:rPr lang="ru-RU" dirty="0"/>
              <a:t>линейных уравнений с 9 неизвестными </a:t>
            </a:r>
            <a:endParaRPr lang="ru-RU" dirty="0" smtClean="0"/>
          </a:p>
          <a:p>
            <a:pPr lvl="0" algn="ctr"/>
            <a:r>
              <a:rPr lang="ru-RU" dirty="0" smtClean="0"/>
              <a:t>(</a:t>
            </a:r>
            <a:r>
              <a:rPr lang="ru-RU" dirty="0"/>
              <a:t>3 собственных числа λ и 6 компонент  симметричного тензора </a:t>
            </a:r>
            <a:r>
              <a:rPr lang="en-US" b="1" dirty="0"/>
              <a:t>M</a:t>
            </a:r>
            <a:r>
              <a:rPr lang="ru-RU" dirty="0"/>
              <a:t>), находим компоненты М</a:t>
            </a:r>
            <a:r>
              <a:rPr lang="en-US" baseline="-25000" dirty="0" err="1"/>
              <a:t>ij</a:t>
            </a:r>
            <a:r>
              <a:rPr lang="ru-RU" baseline="-25000" dirty="0"/>
              <a:t>.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0"/>
            <a:ext cx="9324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Шаги алгоритма </a:t>
            </a:r>
            <a:r>
              <a:rPr lang="en-US" sz="2200" b="1" dirty="0">
                <a:solidFill>
                  <a:srgbClr val="002060"/>
                </a:solidFill>
              </a:rPr>
              <a:t>Acoustic Emission Source Axial </a:t>
            </a:r>
            <a:r>
              <a:rPr lang="en-US" sz="2200" b="1" dirty="0" smtClean="0">
                <a:solidFill>
                  <a:srgbClr val="002060"/>
                </a:solidFill>
              </a:rPr>
              <a:t>Method</a:t>
            </a:r>
            <a:r>
              <a:rPr lang="ru-RU" sz="2200" b="1" dirty="0" smtClean="0">
                <a:solidFill>
                  <a:srgbClr val="002060"/>
                </a:solidFill>
              </a:rPr>
              <a:t>  </a:t>
            </a:r>
            <a:r>
              <a:rPr lang="ru-RU" sz="2200" b="1" dirty="0">
                <a:solidFill>
                  <a:srgbClr val="002060"/>
                </a:solidFill>
              </a:rPr>
              <a:t>(</a:t>
            </a:r>
            <a:r>
              <a:rPr lang="en-US" sz="2200" b="1" dirty="0">
                <a:solidFill>
                  <a:srgbClr val="002060"/>
                </a:solidFill>
              </a:rPr>
              <a:t>AESAM</a:t>
            </a:r>
            <a:r>
              <a:rPr lang="ru-RU" sz="2200" b="1" dirty="0" smtClean="0">
                <a:solidFill>
                  <a:srgbClr val="002060"/>
                </a:solidFill>
              </a:rPr>
              <a:t>)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920" cy="620688"/>
          </a:xfrm>
        </p:spPr>
        <p:txBody>
          <a:bodyPr/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 по трехосному разрушению песчаника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3045"/>
            <a:ext cx="8667742" cy="465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5000"/>
                    </a14:imgEffect>
                    <a14:imgEffect>
                      <a14:brightnessContrast bright="2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2593" r="24827" b="29012"/>
          <a:stretch/>
        </p:blipFill>
        <p:spPr>
          <a:xfrm>
            <a:off x="1259632" y="1484784"/>
            <a:ext cx="1192042" cy="2001186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4646626" cy="152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2320" y="9807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N=59363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1224739"/>
            <a:ext cx="9910661" cy="558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76456" cy="792088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Типизация механизмов источников методом полярности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5799"/>
            <a:ext cx="8229600" cy="288032"/>
          </a:xfrm>
        </p:spPr>
        <p:txBody>
          <a:bodyPr/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 исследований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0" y="469815"/>
            <a:ext cx="4725070" cy="548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84227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3325011" cy="166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32" y="2276872"/>
            <a:ext cx="9809709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756494" cy="23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557759" y="2276872"/>
            <a:ext cx="709985" cy="21602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82" y="85304"/>
            <a:ext cx="2745710" cy="218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3923928" y="2060848"/>
            <a:ext cx="58393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60"/>
            <a:ext cx="3180737" cy="24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012160" y="2273562"/>
            <a:ext cx="576064" cy="14434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2415" y="4766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9330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2222" y="49330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54364" y="5877272"/>
            <a:ext cx="4824537" cy="404664"/>
          </a:xfrm>
        </p:spPr>
        <p:txBody>
          <a:bodyPr/>
          <a:lstStyle/>
          <a:p>
            <a:r>
              <a:rPr lang="ru-RU" sz="1800" dirty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rgbClr val="BA0C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Вариации направления вектора сжатия </a:t>
            </a:r>
            <a:endParaRPr lang="ru-RU" sz="1800" dirty="0">
              <a:solidFill>
                <a:srgbClr val="BA0C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29475" y="17760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Эволюция </a:t>
            </a:r>
            <a:r>
              <a:rPr lang="ru-RU" dirty="0">
                <a:solidFill>
                  <a:srgbClr val="000066"/>
                </a:solidFill>
              </a:rPr>
              <a:t>механизмов очагов АЭ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7504" y="6381328"/>
            <a:ext cx="561975" cy="365125"/>
          </a:xfrm>
        </p:spPr>
        <p:txBody>
          <a:bodyPr/>
          <a:lstStyle/>
          <a:p>
            <a:fld id="{7A26596D-7D2F-4A18-9F19-7749E3EB1DC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3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lide Number Placeholder 5"/>
          <p:cNvSpPr txBox="1">
            <a:spLocks/>
          </p:cNvSpPr>
          <p:nvPr/>
        </p:nvSpPr>
        <p:spPr bwMode="auto">
          <a:xfrm>
            <a:off x="8763000" y="66294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0" rIns="92075" bIns="0" anchor="b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r" eaLnBrk="1" hangingPunct="1"/>
            <a:fld id="{29CA0300-F288-4F79-883B-AA2D6266D9EE}" type="slidenum">
              <a:rPr lang="en-US" sz="1400"/>
              <a:pPr lvl="1" algn="r" eaLnBrk="1" hangingPunct="1"/>
              <a:t>3</a:t>
            </a:fld>
            <a:endParaRPr lang="en-US" sz="1400">
              <a:latin typeface="Times New Roman" pitchFamily="18" charset="0"/>
            </a:endParaRPr>
          </a:p>
        </p:txBody>
      </p:sp>
      <p:graphicFrame>
        <p:nvGraphicFramePr>
          <p:cNvPr id="267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35250"/>
              </p:ext>
            </p:extLst>
          </p:nvPr>
        </p:nvGraphicFramePr>
        <p:xfrm>
          <a:off x="251520" y="2717792"/>
          <a:ext cx="32146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Формула" r:id="rId4" imgW="1218960" imgH="431640" progId="Equation.3">
                  <p:embed/>
                </p:oleObj>
              </mc:Choice>
              <mc:Fallback>
                <p:oleObj name="Формула" r:id="rId4" imgW="1218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717792"/>
                        <a:ext cx="3214688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Объект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311959" cy="148331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473722" y="1268760"/>
            <a:ext cx="3479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Типы </a:t>
            </a:r>
            <a:r>
              <a:rPr lang="ru-RU" dirty="0">
                <a:solidFill>
                  <a:srgbClr val="002060"/>
                </a:solidFill>
              </a:rPr>
              <a:t>трещин и формируемые ими </a:t>
            </a:r>
            <a:r>
              <a:rPr lang="ru-RU" dirty="0" smtClean="0">
                <a:solidFill>
                  <a:srgbClr val="002060"/>
                </a:solidFill>
              </a:rPr>
              <a:t>основные направления полей сжатия/растяжения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а)</a:t>
            </a:r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ru-RU" dirty="0">
                <a:solidFill>
                  <a:srgbClr val="002060"/>
                </a:solidFill>
              </a:rPr>
              <a:t>-тип, б) 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ru-RU" dirty="0">
                <a:solidFill>
                  <a:srgbClr val="002060"/>
                </a:solidFill>
              </a:rPr>
              <a:t>-тип, в) С-тип.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491881" y="2906762"/>
            <a:ext cx="55446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Sign(A</a:t>
            </a:r>
            <a:r>
              <a:rPr kumimoji="0" lang="en-US" sz="1400" b="0" i="0" u="none" strike="noStrike" cap="none" normalizeH="0" baseline="-2500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знак первого вступления упругой волны на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-ом датчике </a:t>
            </a:r>
            <a:endParaRPr lang="ru-RU" sz="1400" dirty="0">
              <a:solidFill>
                <a:srgbClr val="000066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66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число датчиков, для которых знак определён надёжно.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750" y="5949279"/>
            <a:ext cx="8478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 err="1"/>
              <a:t>Zang</a:t>
            </a:r>
            <a:r>
              <a:rPr lang="en-US" sz="1200" i="1" dirty="0"/>
              <a:t>, A., Wagner, F., </a:t>
            </a:r>
            <a:r>
              <a:rPr lang="en-US" sz="1200" i="1" dirty="0" err="1"/>
              <a:t>Stanchits</a:t>
            </a:r>
            <a:r>
              <a:rPr lang="en-US" sz="1200" i="1" dirty="0"/>
              <a:t>, S., </a:t>
            </a:r>
            <a:r>
              <a:rPr lang="en-US" sz="1200" i="1" dirty="0" err="1"/>
              <a:t>Dresen</a:t>
            </a:r>
            <a:r>
              <a:rPr lang="en-US" sz="1200" i="1" dirty="0"/>
              <a:t>, G., Andresen, R., </a:t>
            </a:r>
            <a:r>
              <a:rPr lang="en-US" sz="1200" i="1" dirty="0" err="1"/>
              <a:t>Haidekker</a:t>
            </a:r>
            <a:r>
              <a:rPr lang="en-US" sz="1200" i="1" dirty="0"/>
              <a:t>, M. A. Source analysis of acoustic emissions in </a:t>
            </a:r>
            <a:r>
              <a:rPr lang="en-US" sz="1200" i="1" dirty="0" err="1"/>
              <a:t>Aue</a:t>
            </a:r>
            <a:r>
              <a:rPr lang="en-US" sz="1200" i="1" dirty="0"/>
              <a:t> granite cores under symmetric and asymmetric compressive loads//  </a:t>
            </a:r>
            <a:r>
              <a:rPr lang="en-US" sz="1200" i="1" dirty="0" err="1"/>
              <a:t>Geophys</a:t>
            </a:r>
            <a:r>
              <a:rPr lang="en-US" sz="1200" i="1" dirty="0"/>
              <a:t>. J. Int.1998. V.135. № 3. P.1113—1130. </a:t>
            </a:r>
            <a:endParaRPr lang="ru-RU" sz="1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858" y="4221088"/>
            <a:ext cx="8456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pol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&gt;0.25 событие относили к С-типу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Collapse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трещина сжатия),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0530" y="4779029"/>
            <a:ext cx="451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-0.25≤ </a:t>
            </a:r>
            <a:r>
              <a:rPr lang="en-US" dirty="0">
                <a:solidFill>
                  <a:srgbClr val="00B050"/>
                </a:solidFill>
              </a:rPr>
              <a:t>pol</a:t>
            </a:r>
            <a:r>
              <a:rPr lang="ru-RU" dirty="0">
                <a:solidFill>
                  <a:srgbClr val="00B050"/>
                </a:solidFill>
              </a:rPr>
              <a:t> ≤0.25 – к 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ru-RU" dirty="0">
                <a:solidFill>
                  <a:srgbClr val="00B050"/>
                </a:solidFill>
              </a:rPr>
              <a:t>-типу (</a:t>
            </a:r>
            <a:r>
              <a:rPr lang="en-US" dirty="0">
                <a:solidFill>
                  <a:srgbClr val="00B050"/>
                </a:solidFill>
              </a:rPr>
              <a:t>Shear</a:t>
            </a:r>
            <a:r>
              <a:rPr lang="ru-RU" dirty="0">
                <a:solidFill>
                  <a:srgbClr val="00B050"/>
                </a:solidFill>
              </a:rPr>
              <a:t>, сдвиг)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9958" y="5362714"/>
            <a:ext cx="6928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pol</a:t>
            </a:r>
            <a:r>
              <a:rPr lang="ru-RU" dirty="0">
                <a:solidFill>
                  <a:srgbClr val="7030A0"/>
                </a:solidFill>
              </a:rPr>
              <a:t>&lt;-0.25 -  к </a:t>
            </a:r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ru-RU" dirty="0">
                <a:solidFill>
                  <a:srgbClr val="7030A0"/>
                </a:solidFill>
              </a:rPr>
              <a:t>-типу (</a:t>
            </a:r>
            <a:r>
              <a:rPr lang="en-US" dirty="0">
                <a:solidFill>
                  <a:srgbClr val="7030A0"/>
                </a:solidFill>
              </a:rPr>
              <a:t>Tensile</a:t>
            </a:r>
            <a:r>
              <a:rPr lang="ru-RU" dirty="0">
                <a:solidFill>
                  <a:srgbClr val="7030A0"/>
                </a:solidFill>
              </a:rPr>
              <a:t>, трещина </a:t>
            </a:r>
            <a:r>
              <a:rPr lang="ru-RU" dirty="0" err="1">
                <a:solidFill>
                  <a:srgbClr val="7030A0"/>
                </a:solidFill>
              </a:rPr>
              <a:t>раскрыва</a:t>
            </a:r>
            <a:r>
              <a:rPr lang="ru-RU" dirty="0">
                <a:solidFill>
                  <a:srgbClr val="7030A0"/>
                </a:solidFill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8" y="1166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Разделение событий АЭ на типы с использованием ТОЛЬКО знаков первых вступлений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Тензор сейсмического момента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0630" b="7094"/>
          <a:stretch/>
        </p:blipFill>
        <p:spPr bwMode="auto">
          <a:xfrm>
            <a:off x="395537" y="4564416"/>
            <a:ext cx="6264696" cy="12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233" y="3450997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u(</a:t>
            </a:r>
            <a:r>
              <a:rPr lang="en-US" dirty="0" err="1" smtClean="0"/>
              <a:t>x,t</a:t>
            </a:r>
            <a:r>
              <a:rPr lang="en-US" dirty="0" smtClean="0"/>
              <a:t>) – </a:t>
            </a:r>
            <a:r>
              <a:rPr lang="ru-RU" dirty="0" smtClean="0"/>
              <a:t>смещение среды в точке </a:t>
            </a:r>
            <a:r>
              <a:rPr lang="en-US" dirty="0" smtClean="0"/>
              <a:t>x </a:t>
            </a:r>
            <a:r>
              <a:rPr lang="ru-RU" dirty="0" smtClean="0"/>
              <a:t> в момент времени </a:t>
            </a:r>
            <a:r>
              <a:rPr lang="en-US" dirty="0" smtClean="0"/>
              <a:t>t</a:t>
            </a:r>
            <a:endParaRPr lang="ru-RU" dirty="0" smtClean="0"/>
          </a:p>
          <a:p>
            <a:r>
              <a:rPr lang="en-US" dirty="0" smtClean="0"/>
              <a:t>G(</a:t>
            </a:r>
            <a:r>
              <a:rPr lang="en-US" dirty="0" err="1" smtClean="0"/>
              <a:t>x,y,t</a:t>
            </a:r>
            <a:r>
              <a:rPr lang="en-US" dirty="0" smtClean="0"/>
              <a:t>) - </a:t>
            </a:r>
            <a:r>
              <a:rPr lang="ru-RU" dirty="0" smtClean="0"/>
              <a:t>Функция </a:t>
            </a:r>
            <a:r>
              <a:rPr lang="ru-RU" dirty="0"/>
              <a:t>Грина </a:t>
            </a:r>
            <a:r>
              <a:rPr lang="en-US" dirty="0" smtClean="0"/>
              <a:t>, </a:t>
            </a:r>
            <a:r>
              <a:rPr lang="ru-RU" dirty="0" smtClean="0"/>
              <a:t>описывающая поле точечного источника  </a:t>
            </a:r>
            <a:r>
              <a:rPr lang="en-US" b="1" dirty="0" smtClean="0">
                <a:solidFill>
                  <a:srgbClr val="C00000"/>
                </a:solidFill>
              </a:rPr>
              <a:t>y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 err="1" smtClean="0"/>
              <a:t>Mpq</a:t>
            </a:r>
            <a:r>
              <a:rPr lang="en-US" dirty="0" smtClean="0"/>
              <a:t> – </a:t>
            </a:r>
            <a:r>
              <a:rPr lang="ru-RU" dirty="0" smtClean="0"/>
              <a:t>симметричный тензор сейсмического момента </a:t>
            </a:r>
          </a:p>
          <a:p>
            <a:r>
              <a:rPr lang="en-US" dirty="0" smtClean="0"/>
              <a:t>S(t) – </a:t>
            </a:r>
            <a:r>
              <a:rPr lang="ru-RU" dirty="0" smtClean="0"/>
              <a:t>функция влияния источника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85" y="777629"/>
            <a:ext cx="5086017" cy="267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2589"/>
            <a:ext cx="41798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98083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M. </a:t>
            </a:r>
            <a:r>
              <a:rPr lang="en-US" dirty="0" err="1">
                <a:solidFill>
                  <a:srgbClr val="000066"/>
                </a:solidFill>
              </a:rPr>
              <a:t>Ohtsu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b="1" dirty="0" smtClean="0">
                <a:solidFill>
                  <a:srgbClr val="000066"/>
                </a:solidFill>
              </a:rPr>
              <a:t>Acoustic </a:t>
            </a:r>
            <a:r>
              <a:rPr lang="en-US" b="1" dirty="0">
                <a:solidFill>
                  <a:srgbClr val="000066"/>
                </a:solidFill>
              </a:rPr>
              <a:t>Emission Theory for Moment Tensor </a:t>
            </a:r>
            <a:r>
              <a:rPr lang="en-US" b="1" dirty="0" smtClean="0">
                <a:solidFill>
                  <a:srgbClr val="000066"/>
                </a:solidFill>
              </a:rPr>
              <a:t>Analysis</a:t>
            </a:r>
            <a:r>
              <a:rPr lang="ru-RU" b="1" dirty="0" smtClean="0">
                <a:solidFill>
                  <a:srgbClr val="000066"/>
                </a:solidFill>
              </a:rPr>
              <a:t> </a:t>
            </a:r>
            <a:endParaRPr lang="en-US" b="1" dirty="0" smtClean="0">
              <a:solidFill>
                <a:srgbClr val="000066"/>
              </a:solidFill>
            </a:endParaRPr>
          </a:p>
          <a:p>
            <a:r>
              <a:rPr lang="en-US" b="1" dirty="0">
                <a:solidFill>
                  <a:srgbClr val="000066"/>
                </a:solidFill>
              </a:rPr>
              <a:t>Res </a:t>
            </a:r>
            <a:r>
              <a:rPr lang="en-US" dirty="0" err="1">
                <a:solidFill>
                  <a:srgbClr val="000066"/>
                </a:solidFill>
              </a:rPr>
              <a:t>Nondestr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Eval</a:t>
            </a:r>
            <a:r>
              <a:rPr lang="en-US" dirty="0">
                <a:solidFill>
                  <a:srgbClr val="000066"/>
                </a:solidFill>
              </a:rPr>
              <a:t> .</a:t>
            </a:r>
            <a:r>
              <a:rPr lang="en-US" dirty="0" smtClean="0">
                <a:solidFill>
                  <a:srgbClr val="000066"/>
                </a:solidFill>
              </a:rPr>
              <a:t>1995. </a:t>
            </a:r>
            <a:r>
              <a:rPr lang="ru-RU" dirty="0">
                <a:solidFill>
                  <a:srgbClr val="000066"/>
                </a:solidFill>
              </a:rPr>
              <a:t>№</a:t>
            </a:r>
            <a:r>
              <a:rPr lang="en-US" dirty="0" smtClean="0">
                <a:solidFill>
                  <a:srgbClr val="000066"/>
                </a:solidFill>
              </a:rPr>
              <a:t> 6</a:t>
            </a:r>
            <a:r>
              <a:rPr lang="ru-RU" dirty="0" smtClean="0">
                <a:solidFill>
                  <a:srgbClr val="000066"/>
                </a:solidFill>
              </a:rPr>
              <a:t>. </a:t>
            </a:r>
            <a:r>
              <a:rPr lang="en-US" dirty="0" smtClean="0">
                <a:solidFill>
                  <a:srgbClr val="000066"/>
                </a:solidFill>
              </a:rPr>
              <a:t>P.169-184</a:t>
            </a:r>
            <a:endParaRPr lang="ru-RU" dirty="0">
              <a:solidFill>
                <a:srgbClr val="000066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300192" y="2636912"/>
            <a:ext cx="1512168" cy="122413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>
            <a:off x="6156176" y="2132856"/>
            <a:ext cx="360041" cy="30676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880026">
            <a:off x="6054813" y="1879089"/>
            <a:ext cx="720080" cy="50753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880026">
            <a:off x="6106767" y="1600717"/>
            <a:ext cx="936008" cy="73233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888402">
            <a:off x="6230120" y="1337013"/>
            <a:ext cx="1128474" cy="73535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851657">
            <a:off x="6137489" y="1061970"/>
            <a:ext cx="1454084" cy="95336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856" y="61186"/>
            <a:ext cx="8229600" cy="59777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Разложение тензора сейсмического момента(</a:t>
            </a:r>
            <a:endParaRPr lang="ru-RU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5216" r="8139" b="58124"/>
          <a:stretch/>
        </p:blipFill>
        <p:spPr bwMode="auto">
          <a:xfrm>
            <a:off x="417320" y="1078023"/>
            <a:ext cx="3650624" cy="174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22529"/>
            <a:ext cx="5687286" cy="77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27984" y="658962"/>
            <a:ext cx="47588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Чтобы определить, какой тип сейсмического источника представлен найденным тензором момента, применяется разложение </a:t>
            </a:r>
            <a:r>
              <a:rPr lang="ru-RU" sz="1600" dirty="0" smtClean="0"/>
              <a:t>тензора момента на </a:t>
            </a:r>
            <a:r>
              <a:rPr lang="ru-RU" sz="1600" dirty="0"/>
              <a:t>три элементарные части: изотропную (ISO), </a:t>
            </a:r>
            <a:endParaRPr lang="ru-RU" sz="1600" dirty="0" smtClean="0"/>
          </a:p>
          <a:p>
            <a:r>
              <a:rPr lang="ru-RU" sz="1600" dirty="0" smtClean="0"/>
              <a:t>двойной </a:t>
            </a:r>
            <a:r>
              <a:rPr lang="ru-RU" sz="1600" dirty="0"/>
              <a:t>диполь (DC) </a:t>
            </a:r>
            <a:endParaRPr lang="ru-RU" sz="1600" dirty="0" smtClean="0"/>
          </a:p>
          <a:p>
            <a:r>
              <a:rPr lang="ru-RU" sz="1600" dirty="0" smtClean="0"/>
              <a:t>и компенсированный линейный </a:t>
            </a:r>
            <a:r>
              <a:rPr lang="ru-RU" sz="1600" dirty="0"/>
              <a:t>векторный диполь (CLVD</a:t>
            </a:r>
            <a:r>
              <a:rPr lang="ru-RU" sz="1600" dirty="0" smtClean="0"/>
              <a:t>) :</a:t>
            </a:r>
            <a:endParaRPr lang="ru-RU" sz="16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8" t="41581" r="11731" b="39554"/>
          <a:stretch/>
        </p:blipFill>
        <p:spPr bwMode="auto">
          <a:xfrm>
            <a:off x="107504" y="3244285"/>
            <a:ext cx="3960440" cy="89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62336" r="9929" b="20477"/>
          <a:stretch/>
        </p:blipFill>
        <p:spPr bwMode="auto">
          <a:xfrm>
            <a:off x="251520" y="4553664"/>
            <a:ext cx="381642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284" y="658962"/>
            <a:ext cx="331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Системы эквивалентных сил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2892485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Диаграммы направленности источников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07707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66"/>
                </a:solidFill>
              </a:rPr>
              <a:t>Beach-ball </a:t>
            </a:r>
            <a:r>
              <a:rPr lang="ru-RU" dirty="0" smtClean="0">
                <a:solidFill>
                  <a:srgbClr val="000066"/>
                </a:solidFill>
              </a:rPr>
              <a:t>диаграммы механизмов очагов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44" y="2615635"/>
            <a:ext cx="35337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Левая фигурная скобка 1"/>
          <p:cNvSpPr/>
          <p:nvPr/>
        </p:nvSpPr>
        <p:spPr>
          <a:xfrm rot="16200000">
            <a:off x="6444208" y="2524206"/>
            <a:ext cx="288033" cy="17281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37142" y="3539976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/>
              <a:t>non</a:t>
            </a:r>
            <a:r>
              <a:rPr lang="ru-RU" sz="1400" dirty="0" smtClean="0"/>
              <a:t>-DC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893344" y="4058156"/>
            <a:ext cx="136815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объемные изменения </a:t>
            </a:r>
            <a:r>
              <a:rPr lang="ru-RU" sz="1400" dirty="0"/>
              <a:t>в </a:t>
            </a:r>
            <a:r>
              <a:rPr lang="ru-RU" sz="1400" dirty="0" smtClean="0"/>
              <a:t>источнике:</a:t>
            </a:r>
          </a:p>
          <a:p>
            <a:r>
              <a:rPr lang="ru-RU" sz="1400" dirty="0" smtClean="0"/>
              <a:t>взрывы, обвалы (коллапсы)</a:t>
            </a:r>
            <a:endParaRPr lang="ru-RU" sz="1400" dirty="0"/>
          </a:p>
        </p:txBody>
      </p:sp>
      <p:cxnSp>
        <p:nvCxnSpPr>
          <p:cNvPr id="15" name="Прямая со стрелкой 14"/>
          <p:cNvCxnSpPr>
            <a:stCxn id="7" idx="0"/>
          </p:cNvCxnSpPr>
          <p:nvPr/>
        </p:nvCxnSpPr>
        <p:spPr>
          <a:xfrm flipV="1">
            <a:off x="5577420" y="3140970"/>
            <a:ext cx="434740" cy="917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1" idx="0"/>
          </p:cNvCxnSpPr>
          <p:nvPr/>
        </p:nvCxnSpPr>
        <p:spPr>
          <a:xfrm flipH="1" flipV="1">
            <a:off x="6998275" y="3244286"/>
            <a:ext cx="274025" cy="813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72200" y="4058156"/>
            <a:ext cx="1800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Раскрытие трещин с разрежением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реды вокруг.</a:t>
            </a:r>
          </a:p>
          <a:p>
            <a:r>
              <a:rPr lang="ru-RU" sz="1400" dirty="0" smtClean="0"/>
              <a:t>анизотропия </a:t>
            </a:r>
            <a:r>
              <a:rPr lang="ru-RU" sz="1400" dirty="0"/>
              <a:t>среды, </a:t>
            </a:r>
            <a:r>
              <a:rPr lang="ru-RU" sz="1400" dirty="0" smtClean="0"/>
              <a:t> влияние флюидов</a:t>
            </a:r>
            <a:r>
              <a:rPr lang="ru-RU" sz="1400" dirty="0"/>
              <a:t>.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7956376" y="3140969"/>
            <a:ext cx="720080" cy="2448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61496" y="5582393"/>
            <a:ext cx="263098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Двойной диполь </a:t>
            </a:r>
          </a:p>
          <a:p>
            <a:r>
              <a:rPr lang="ru-RU" sz="1400" dirty="0" smtClean="0"/>
              <a:t>Сдвиговый тип источника,</a:t>
            </a:r>
          </a:p>
          <a:p>
            <a:r>
              <a:rPr lang="ru-RU" sz="1400" dirty="0" smtClean="0"/>
              <a:t>скольжение </a:t>
            </a:r>
            <a:r>
              <a:rPr lang="ru-RU" sz="1400" dirty="0"/>
              <a:t>происходит </a:t>
            </a:r>
            <a:r>
              <a:rPr lang="ru-RU" sz="1400" dirty="0" smtClean="0"/>
              <a:t>по </a:t>
            </a:r>
            <a:r>
              <a:rPr lang="ru-RU" sz="1400" dirty="0"/>
              <a:t>одной </a:t>
            </a:r>
            <a:r>
              <a:rPr lang="ru-RU" sz="1400" dirty="0" smtClean="0"/>
              <a:t>плоскости </a:t>
            </a:r>
            <a:r>
              <a:rPr lang="ru-RU" sz="1400" dirty="0"/>
              <a:t>разрыва,</a:t>
            </a:r>
          </a:p>
        </p:txBody>
      </p:sp>
      <p:sp>
        <p:nvSpPr>
          <p:cNvPr id="16" name="Овал 15"/>
          <p:cNvSpPr/>
          <p:nvPr/>
        </p:nvSpPr>
        <p:spPr>
          <a:xfrm>
            <a:off x="393284" y="1028294"/>
            <a:ext cx="1010364" cy="4554099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582542" y="1028293"/>
            <a:ext cx="1010364" cy="4554099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843808" y="984767"/>
            <a:ext cx="1010364" cy="4554099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229600" cy="576064"/>
          </a:xfrm>
        </p:spPr>
        <p:txBody>
          <a:bodyPr/>
          <a:lstStyle/>
          <a:p>
            <a:pPr algn="l"/>
            <a:r>
              <a:rPr lang="ru-RU" sz="3600" dirty="0" smtClean="0"/>
              <a:t>Оценки типов механизмов по долям</a:t>
            </a:r>
            <a:br>
              <a:rPr lang="ru-RU" sz="3600" dirty="0" smtClean="0"/>
            </a:br>
            <a:r>
              <a:rPr lang="ru-RU" sz="3600" dirty="0" smtClean="0"/>
              <a:t>       составляющих ТСМ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868" r="6661"/>
          <a:stretch/>
        </p:blipFill>
        <p:spPr bwMode="auto">
          <a:xfrm>
            <a:off x="465044" y="1844824"/>
            <a:ext cx="2744011" cy="144016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2"/>
          <a:stretch/>
        </p:blipFill>
        <p:spPr bwMode="auto">
          <a:xfrm>
            <a:off x="540905" y="3861048"/>
            <a:ext cx="2592288" cy="113494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1729865" y="3429000"/>
            <a:ext cx="296595" cy="320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93524"/>
            <a:ext cx="4348435" cy="307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4287" r="8393" b="6630"/>
          <a:stretch/>
        </p:blipFill>
        <p:spPr bwMode="auto">
          <a:xfrm>
            <a:off x="3226761" y="4317585"/>
            <a:ext cx="3043065" cy="25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79"/>
            <a:ext cx="1224136" cy="8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50" y="1208564"/>
            <a:ext cx="1353562" cy="91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93472" y="5733256"/>
            <a:ext cx="28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66"/>
                </a:solidFill>
              </a:rPr>
              <a:t>J</a:t>
            </a:r>
            <a:r>
              <a:rPr lang="ru-RU" sz="1000" dirty="0">
                <a:solidFill>
                  <a:srgbClr val="000066"/>
                </a:solidFill>
              </a:rPr>
              <a:t>.</a:t>
            </a:r>
            <a:r>
              <a:rPr lang="en-US" sz="1000" dirty="0">
                <a:solidFill>
                  <a:srgbClr val="000066"/>
                </a:solidFill>
              </a:rPr>
              <a:t>A</a:t>
            </a:r>
            <a:r>
              <a:rPr lang="ru-RU" sz="1000" dirty="0">
                <a:solidFill>
                  <a:srgbClr val="000066"/>
                </a:solidFill>
              </a:rPr>
              <a:t>.</a:t>
            </a:r>
            <a:r>
              <a:rPr lang="en-US" sz="1000" dirty="0" smtClean="0">
                <a:solidFill>
                  <a:srgbClr val="000066"/>
                </a:solidFill>
              </a:rPr>
              <a:t>Hudson</a:t>
            </a:r>
            <a:r>
              <a:rPr lang="ru-RU" sz="1000" dirty="0" smtClean="0">
                <a:solidFill>
                  <a:srgbClr val="000066"/>
                </a:solidFill>
              </a:rPr>
              <a:t> </a:t>
            </a:r>
            <a:r>
              <a:rPr lang="en-US" sz="1000" dirty="0">
                <a:solidFill>
                  <a:srgbClr val="000066"/>
                </a:solidFill>
              </a:rPr>
              <a:t>Source Type Plot for Inversion of the Moment Tensor</a:t>
            </a:r>
            <a:r>
              <a:rPr lang="ru-RU" sz="1000" dirty="0" smtClean="0">
                <a:solidFill>
                  <a:srgbClr val="000066"/>
                </a:solidFill>
              </a:rPr>
              <a:t> </a:t>
            </a:r>
            <a:r>
              <a:rPr lang="en-US" sz="1000" dirty="0">
                <a:solidFill>
                  <a:srgbClr val="000066"/>
                </a:solidFill>
              </a:rPr>
              <a:t>JOURNAL OF GEOPHYSICAL RESEARCH, VOL. 94, NO. B1, PAGES 765-774, JANUARY 10, </a:t>
            </a:r>
            <a:r>
              <a:rPr lang="en-US" sz="1000" dirty="0" smtClean="0">
                <a:solidFill>
                  <a:srgbClr val="000066"/>
                </a:solidFill>
              </a:rPr>
              <a:t>1989</a:t>
            </a:r>
            <a:endParaRPr lang="ru-RU" sz="1000" dirty="0">
              <a:solidFill>
                <a:srgbClr val="00006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A26596D-7D2F-4A18-9F19-7749E3EB1DC2}" type="slidenum">
              <a:rPr lang="ru-RU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976" y="4462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</a:rPr>
              <a:t>Модель  источника акустической эмиссии в образце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3237" r="5511"/>
          <a:stretch/>
        </p:blipFill>
        <p:spPr bwMode="auto">
          <a:xfrm>
            <a:off x="-27312" y="404664"/>
            <a:ext cx="417871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71900" y="898554"/>
            <a:ext cx="5328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φ </a:t>
            </a:r>
            <a:r>
              <a:rPr lang="ru-RU" sz="1600" dirty="0"/>
              <a:t>– угол между направлением от источника на датчик и осью диполя (вектором сжатия </a:t>
            </a:r>
            <a:r>
              <a:rPr lang="en-US" sz="1600" b="1" dirty="0"/>
              <a:t>P</a:t>
            </a:r>
            <a:r>
              <a:rPr lang="ru-RU" sz="1600" dirty="0"/>
              <a:t> или растяжения</a:t>
            </a:r>
            <a:r>
              <a:rPr lang="ru-RU" sz="1600" b="1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ru-RU" sz="1600" dirty="0" smtClean="0"/>
              <a:t>)</a:t>
            </a:r>
          </a:p>
          <a:p>
            <a:pPr algn="ctr"/>
            <a:r>
              <a:rPr lang="ru-RU" sz="1600" dirty="0" smtClean="0"/>
              <a:t> </a:t>
            </a:r>
            <a:endParaRPr lang="ru-RU" sz="1600" dirty="0"/>
          </a:p>
          <a:p>
            <a:pPr algn="ctr"/>
            <a:r>
              <a:rPr lang="ru-RU" sz="1600" i="1" dirty="0"/>
              <a:t>α</a:t>
            </a:r>
            <a:r>
              <a:rPr lang="ru-RU" sz="1600" dirty="0"/>
              <a:t> – угол между направлением от источника на датчик и нормалью к </a:t>
            </a:r>
            <a:r>
              <a:rPr lang="ru-RU" sz="1600" dirty="0" smtClean="0"/>
              <a:t>датчику</a:t>
            </a:r>
          </a:p>
          <a:p>
            <a:pPr algn="ctr"/>
            <a:endParaRPr lang="ru-RU" sz="1600" dirty="0"/>
          </a:p>
          <a:p>
            <a:pPr algn="ctr"/>
            <a:r>
              <a:rPr lang="ru-RU" sz="1600" i="1" dirty="0"/>
              <a:t>R</a:t>
            </a:r>
            <a:r>
              <a:rPr lang="ru-RU" sz="1600" dirty="0"/>
              <a:t>- расстояние от источника до датчика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2545159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66"/>
                </a:solidFill>
              </a:rPr>
              <a:t>Диаграмма </a:t>
            </a:r>
            <a:r>
              <a:rPr lang="ru-RU" sz="1600" b="1" dirty="0">
                <a:solidFill>
                  <a:srgbClr val="000066"/>
                </a:solidFill>
              </a:rPr>
              <a:t>смещения </a:t>
            </a:r>
            <a:r>
              <a:rPr lang="en-US" sz="1600" b="1" i="1" dirty="0">
                <a:solidFill>
                  <a:srgbClr val="000066"/>
                </a:solidFill>
              </a:rPr>
              <a:t>X</a:t>
            </a:r>
            <a:r>
              <a:rPr lang="ru-RU" sz="1600" b="1" dirty="0">
                <a:solidFill>
                  <a:srgbClr val="000066"/>
                </a:solidFill>
              </a:rPr>
              <a:t> в упругой волне </a:t>
            </a:r>
            <a:r>
              <a:rPr lang="ru-RU" sz="1600" b="1" dirty="0" smtClean="0">
                <a:solidFill>
                  <a:srgbClr val="000066"/>
                </a:solidFill>
              </a:rPr>
              <a:t>вдоль оси : 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2400" y="289849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X</a:t>
            </a:r>
            <a:r>
              <a:rPr lang="ru-RU" sz="1600" dirty="0"/>
              <a:t> =</a:t>
            </a:r>
            <a:r>
              <a:rPr lang="en-US" sz="1600" dirty="0"/>
              <a:t>X</a:t>
            </a:r>
            <a:r>
              <a:rPr lang="ru-RU" sz="1600" baseline="-25000" dirty="0"/>
              <a:t>0</a:t>
            </a:r>
            <a:r>
              <a:rPr lang="ru-RU" sz="1600" dirty="0"/>
              <a:t> </a:t>
            </a:r>
            <a:r>
              <a:rPr lang="en-US" sz="1600" dirty="0"/>
              <a:t>cos</a:t>
            </a:r>
            <a:r>
              <a:rPr lang="ru-RU" sz="1600" dirty="0"/>
              <a:t>(2 ϕ</a:t>
            </a:r>
            <a:r>
              <a:rPr lang="en-US" sz="1600" baseline="-25000" dirty="0" err="1"/>
              <a:t>i</a:t>
            </a:r>
            <a:r>
              <a:rPr lang="ru-RU" sz="1600" dirty="0"/>
              <a:t>) </a:t>
            </a:r>
            <a:r>
              <a:rPr lang="ru-RU" sz="1600" dirty="0" smtClean="0"/>
              <a:t>,    </a:t>
            </a:r>
            <a:r>
              <a:rPr lang="en-US" sz="1600" dirty="0" smtClean="0"/>
              <a:t>X</a:t>
            </a:r>
            <a:r>
              <a:rPr lang="ru-RU" sz="1600" baseline="-25000" dirty="0"/>
              <a:t>0</a:t>
            </a:r>
            <a:r>
              <a:rPr lang="ru-RU" sz="1600" dirty="0"/>
              <a:t> – модуль вектора </a:t>
            </a:r>
            <a:r>
              <a:rPr lang="en-US" sz="1600" b="1" dirty="0" smtClean="0"/>
              <a:t>P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57986" y="3226926"/>
            <a:ext cx="5386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Р</a:t>
            </a:r>
            <a:r>
              <a:rPr lang="ru-RU" sz="1600" b="1" dirty="0" smtClean="0">
                <a:solidFill>
                  <a:srgbClr val="000066"/>
                </a:solidFill>
              </a:rPr>
              <a:t>асхождение  энергии источника </a:t>
            </a:r>
            <a:r>
              <a:rPr lang="ru-RU" sz="1600" b="1" dirty="0">
                <a:solidFill>
                  <a:srgbClr val="000066"/>
                </a:solidFill>
              </a:rPr>
              <a:t>Е</a:t>
            </a:r>
            <a:r>
              <a:rPr lang="ru-RU" sz="1600" b="1" baseline="-25000" dirty="0">
                <a:solidFill>
                  <a:srgbClr val="000066"/>
                </a:solidFill>
              </a:rPr>
              <a:t>0 </a:t>
            </a:r>
            <a:r>
              <a:rPr lang="ru-RU" sz="1600" b="1" dirty="0">
                <a:solidFill>
                  <a:srgbClr val="000066"/>
                </a:solidFill>
              </a:rPr>
              <a:t> с расстоянием </a:t>
            </a:r>
            <a:r>
              <a:rPr lang="ru-RU" sz="1600" b="1" dirty="0" smtClean="0">
                <a:solidFill>
                  <a:srgbClr val="000066"/>
                </a:solidFill>
              </a:rPr>
              <a:t>: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82165" y="3617281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</a:t>
            </a:r>
            <a:r>
              <a:rPr lang="en-US" baseline="-25000" dirty="0" err="1"/>
              <a:t>i</a:t>
            </a:r>
            <a:r>
              <a:rPr lang="ru-RU" dirty="0"/>
              <a:t>= Е</a:t>
            </a:r>
            <a:r>
              <a:rPr lang="ru-RU" baseline="-25000" dirty="0"/>
              <a:t>0</a:t>
            </a:r>
            <a:r>
              <a:rPr lang="en-US" dirty="0"/>
              <a:t>cos</a:t>
            </a:r>
            <a:r>
              <a:rPr lang="ru-RU" baseline="30000" dirty="0"/>
              <a:t>2</a:t>
            </a:r>
            <a:r>
              <a:rPr lang="ru-RU" dirty="0"/>
              <a:t>(2ϕ</a:t>
            </a:r>
            <a:r>
              <a:rPr lang="en-US" baseline="-25000" dirty="0" err="1"/>
              <a:t>i</a:t>
            </a:r>
            <a:r>
              <a:rPr lang="ru-RU" dirty="0"/>
              <a:t>) /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ru-RU" baseline="30000" dirty="0"/>
              <a:t>2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95491" y="5050928"/>
            <a:ext cx="3936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i</a:t>
            </a: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ru-RU" dirty="0"/>
              <a:t>К</a:t>
            </a:r>
            <a:r>
              <a:rPr lang="ru-RU" baseline="-25000" dirty="0"/>
              <a:t>ус</a:t>
            </a:r>
            <a:r>
              <a:rPr lang="en-US" dirty="0"/>
              <a:t>S</a:t>
            </a:r>
            <a:r>
              <a:rPr lang="ru-RU" baseline="-25000" dirty="0" err="1"/>
              <a:t>кр</a:t>
            </a:r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baseline="-25000" dirty="0" err="1"/>
              <a:t>em</a:t>
            </a:r>
            <a:r>
              <a:rPr lang="en-US" baseline="-25000" dirty="0"/>
              <a:t> </a:t>
            </a:r>
            <a:r>
              <a:rPr lang="en-US" dirty="0"/>
              <a:t> cos(</a:t>
            </a:r>
            <a:r>
              <a:rPr lang="ru-RU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) </a:t>
            </a:r>
            <a:r>
              <a:rPr lang="en-US" dirty="0" smtClean="0"/>
              <a:t>cos(2 </a:t>
            </a:r>
            <a:r>
              <a:rPr lang="ru-RU" dirty="0"/>
              <a:t>ϕ</a:t>
            </a:r>
            <a:r>
              <a:rPr lang="en-US" baseline="-25000" dirty="0" err="1"/>
              <a:t>i</a:t>
            </a:r>
            <a:r>
              <a:rPr lang="en-US" dirty="0"/>
              <a:t>) /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4048" y="4897039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где  A</a:t>
            </a:r>
            <a:r>
              <a:rPr lang="ru-RU" sz="1400" baseline="-25000" dirty="0" smtClean="0"/>
              <a:t>0</a:t>
            </a:r>
            <a:r>
              <a:rPr lang="ru-RU" sz="1400" dirty="0" smtClean="0"/>
              <a:t>–смещение в источнике </a:t>
            </a:r>
          </a:p>
          <a:p>
            <a:r>
              <a:rPr lang="ru-RU" sz="1400" dirty="0" smtClean="0"/>
              <a:t>К</a:t>
            </a:r>
            <a:r>
              <a:rPr lang="ru-RU" sz="1400" baseline="-25000" dirty="0" smtClean="0"/>
              <a:t>ус</a:t>
            </a:r>
            <a:r>
              <a:rPr lang="ru-RU" sz="1400" dirty="0" smtClean="0"/>
              <a:t> - коэффициент усиления приемного тракта,</a:t>
            </a:r>
          </a:p>
          <a:p>
            <a:r>
              <a:rPr lang="ru-RU" sz="1400" dirty="0" smtClean="0"/>
              <a:t> </a:t>
            </a:r>
            <a:r>
              <a:rPr lang="ru-RU" sz="1400" dirty="0" err="1" smtClean="0"/>
              <a:t>S</a:t>
            </a:r>
            <a:r>
              <a:rPr lang="ru-RU" sz="1400" baseline="-25000" dirty="0" err="1" smtClean="0"/>
              <a:t>кр</a:t>
            </a:r>
            <a:r>
              <a:rPr lang="ru-RU" sz="1400" dirty="0" smtClean="0"/>
              <a:t> - площадь </a:t>
            </a:r>
            <a:r>
              <a:rPr lang="ru-RU" sz="1400" dirty="0" err="1" smtClean="0"/>
              <a:t>пьезокристалла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 </a:t>
            </a:r>
            <a:r>
              <a:rPr lang="ru-RU" sz="1400" dirty="0" err="1" smtClean="0"/>
              <a:t>K</a:t>
            </a:r>
            <a:r>
              <a:rPr lang="ru-RU" sz="1400" baseline="-25000" dirty="0" err="1" smtClean="0"/>
              <a:t>em</a:t>
            </a:r>
            <a:r>
              <a:rPr lang="ru-RU" sz="1400" dirty="0" smtClean="0"/>
              <a:t> - коэффициент электромеханической связи.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62043" y="4537133"/>
            <a:ext cx="6567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66"/>
                </a:solidFill>
              </a:rPr>
              <a:t>Амплитуда </a:t>
            </a:r>
            <a:r>
              <a:rPr lang="ru-RU" sz="1600" b="1" dirty="0">
                <a:solidFill>
                  <a:srgbClr val="000066"/>
                </a:solidFill>
              </a:rPr>
              <a:t>упругой волны на каждом </a:t>
            </a:r>
            <a:r>
              <a:rPr lang="en-US" sz="1600" b="1" dirty="0" err="1">
                <a:solidFill>
                  <a:srgbClr val="000066"/>
                </a:solidFill>
              </a:rPr>
              <a:t>i</a:t>
            </a:r>
            <a:r>
              <a:rPr lang="ru-RU" sz="1600" b="1" dirty="0">
                <a:solidFill>
                  <a:srgbClr val="000066"/>
                </a:solidFill>
              </a:rPr>
              <a:t>-м (</a:t>
            </a:r>
            <a:r>
              <a:rPr lang="en-US" sz="1600" b="1" dirty="0" err="1">
                <a:solidFill>
                  <a:srgbClr val="000066"/>
                </a:solidFill>
              </a:rPr>
              <a:t>i</a:t>
            </a:r>
            <a:r>
              <a:rPr lang="ru-RU" sz="1600" b="1" dirty="0">
                <a:solidFill>
                  <a:srgbClr val="000066"/>
                </a:solidFill>
              </a:rPr>
              <a:t>=1:16)  </a:t>
            </a:r>
            <a:r>
              <a:rPr lang="ru-RU" sz="1600" b="1" dirty="0" smtClean="0">
                <a:solidFill>
                  <a:srgbClr val="000066"/>
                </a:solidFill>
              </a:rPr>
              <a:t>датчике :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619672" y="4941168"/>
            <a:ext cx="1152128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0789" y="6381328"/>
            <a:ext cx="3739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</a:t>
            </a:r>
            <a:r>
              <a:rPr lang="ru-RU" baseline="-25000" dirty="0"/>
              <a:t>0 </a:t>
            </a:r>
            <a:r>
              <a:rPr lang="ru-RU" dirty="0"/>
              <a:t> = </a:t>
            </a:r>
            <a:r>
              <a:rPr lang="en-US" dirty="0"/>
              <a:t>V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 </a:t>
            </a:r>
            <a:r>
              <a:rPr lang="ru-RU" dirty="0"/>
              <a:t>/(</a:t>
            </a:r>
            <a:r>
              <a:rPr lang="ru-RU" dirty="0" err="1"/>
              <a:t>К</a:t>
            </a:r>
            <a:r>
              <a:rPr lang="ru-RU" baseline="-25000" dirty="0" err="1"/>
              <a:t>норм</a:t>
            </a:r>
            <a:r>
              <a:rPr lang="ru-RU" baseline="-25000" dirty="0"/>
              <a:t> </a:t>
            </a:r>
            <a:r>
              <a:rPr lang="ru-RU" dirty="0"/>
              <a:t> </a:t>
            </a:r>
            <a:r>
              <a:rPr lang="en-US" dirty="0"/>
              <a:t>cos</a:t>
            </a:r>
            <a:r>
              <a:rPr lang="ru-RU" dirty="0"/>
              <a:t>(2ϕ</a:t>
            </a:r>
            <a:r>
              <a:rPr lang="en-US" baseline="-25000" dirty="0" err="1"/>
              <a:t>i</a:t>
            </a:r>
            <a:r>
              <a:rPr lang="ru-RU" dirty="0"/>
              <a:t>)  </a:t>
            </a:r>
            <a:r>
              <a:rPr lang="en-US" dirty="0"/>
              <a:t>cos</a:t>
            </a:r>
            <a:r>
              <a:rPr lang="ru-RU" dirty="0"/>
              <a:t>(α</a:t>
            </a:r>
            <a:r>
              <a:rPr lang="en-US" baseline="-25000" dirty="0" err="1"/>
              <a:t>i</a:t>
            </a:r>
            <a:r>
              <a:rPr lang="ru-RU" dirty="0"/>
              <a:t>))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55576" y="5949280"/>
            <a:ext cx="848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Величина смещения (</a:t>
            </a:r>
            <a:r>
              <a:rPr lang="ru-RU" b="1" dirty="0">
                <a:solidFill>
                  <a:srgbClr val="000066"/>
                </a:solidFill>
              </a:rPr>
              <a:t>модуль </a:t>
            </a:r>
            <a:r>
              <a:rPr lang="ru-RU" b="1" dirty="0" smtClean="0">
                <a:solidFill>
                  <a:srgbClr val="000066"/>
                </a:solidFill>
              </a:rPr>
              <a:t>вектора сжатия/растяжения) в </a:t>
            </a:r>
            <a:r>
              <a:rPr lang="ru-RU" b="1" dirty="0">
                <a:solidFill>
                  <a:srgbClr val="000066"/>
                </a:solidFill>
              </a:rPr>
              <a:t>источнике </a:t>
            </a:r>
            <a:r>
              <a:rPr lang="ru-RU" b="1" dirty="0" smtClean="0">
                <a:solidFill>
                  <a:srgbClr val="000066"/>
                </a:solidFill>
              </a:rPr>
              <a:t>: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0516" y="6396968"/>
            <a:ext cx="334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</a:t>
            </a:r>
            <a:r>
              <a:rPr lang="ru-RU" dirty="0"/>
              <a:t>=1:</a:t>
            </a:r>
            <a:r>
              <a:rPr lang="en-US" dirty="0"/>
              <a:t>n </a:t>
            </a:r>
            <a:r>
              <a:rPr lang="en-US" dirty="0" smtClean="0"/>
              <a:t>   (</a:t>
            </a:r>
            <a:r>
              <a:rPr lang="ru-RU" dirty="0" smtClean="0"/>
              <a:t>количество датчиков)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630" y="381703"/>
            <a:ext cx="8598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определение  </a:t>
            </a:r>
            <a:r>
              <a:rPr lang="ru-RU" sz="1600" dirty="0"/>
              <a:t>величин и направлений осей сжатия и растяжения в источнике </a:t>
            </a:r>
            <a:r>
              <a:rPr lang="ru-RU" sz="1600" dirty="0" smtClean="0"/>
              <a:t>АЭ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366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0"/>
            <a:ext cx="568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</a:rPr>
              <a:t>Тестирование алгоритма на модели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r="3881"/>
          <a:stretch/>
        </p:blipFill>
        <p:spPr>
          <a:xfrm>
            <a:off x="796935" y="4195968"/>
            <a:ext cx="2942923" cy="2542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r="5611"/>
          <a:stretch/>
        </p:blipFill>
        <p:spPr>
          <a:xfrm>
            <a:off x="4094828" y="5083851"/>
            <a:ext cx="4661513" cy="16352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5317256"/>
            <a:ext cx="2953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Типизация   источников методом   полярности</a:t>
            </a:r>
            <a:endParaRPr lang="ru-RU" sz="1000" dirty="0"/>
          </a:p>
        </p:txBody>
      </p:sp>
      <p:pic>
        <p:nvPicPr>
          <p:cNvPr id="37" name="Рисунок 36"/>
          <p:cNvPicPr/>
          <p:nvPr/>
        </p:nvPicPr>
        <p:blipFill>
          <a:blip r:embed="rId5"/>
          <a:stretch>
            <a:fillRect/>
          </a:stretch>
        </p:blipFill>
        <p:spPr>
          <a:xfrm>
            <a:off x="4014943" y="594680"/>
            <a:ext cx="4484579" cy="2152036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b="1190"/>
          <a:stretch/>
        </p:blipFill>
        <p:spPr bwMode="auto">
          <a:xfrm>
            <a:off x="4094828" y="2946569"/>
            <a:ext cx="4698137" cy="2137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461665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модули векторов  </a:t>
            </a:r>
            <a:r>
              <a:rPr lang="en-US" sz="1200" b="1" dirty="0" smtClean="0">
                <a:solidFill>
                  <a:srgbClr val="0070C0"/>
                </a:solidFill>
              </a:rPr>
              <a:t>T </a:t>
            </a:r>
            <a:r>
              <a:rPr lang="ru-RU" sz="1200" dirty="0" smtClean="0"/>
              <a:t>и </a:t>
            </a:r>
            <a:r>
              <a:rPr lang="en-US" sz="1200" b="1" dirty="0" smtClean="0">
                <a:solidFill>
                  <a:srgbClr val="C00000"/>
                </a:solidFill>
              </a:rPr>
              <a:t>P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6" y="1099623"/>
            <a:ext cx="4101202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7796" y="594680"/>
            <a:ext cx="3936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i</a:t>
            </a:r>
            <a:r>
              <a:rPr lang="en-US" dirty="0" smtClean="0"/>
              <a:t>=A</a:t>
            </a:r>
            <a:r>
              <a:rPr lang="en-US" baseline="-25000" dirty="0" smtClean="0"/>
              <a:t>0</a:t>
            </a:r>
            <a:r>
              <a:rPr lang="en-US" dirty="0" smtClean="0"/>
              <a:t>*K</a:t>
            </a:r>
            <a:r>
              <a:rPr lang="ru-RU" baseline="-25000" dirty="0" smtClean="0"/>
              <a:t>норм</a:t>
            </a:r>
            <a:r>
              <a:rPr lang="en-US" dirty="0" smtClean="0"/>
              <a:t>*cos(</a:t>
            </a:r>
            <a:r>
              <a:rPr lang="ru-RU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) </a:t>
            </a:r>
            <a:r>
              <a:rPr lang="en-US" dirty="0" smtClean="0"/>
              <a:t>cos(2 </a:t>
            </a:r>
            <a:r>
              <a:rPr lang="ru-RU" dirty="0"/>
              <a:t>ϕ</a:t>
            </a:r>
            <a:r>
              <a:rPr lang="en-US" baseline="-25000" dirty="0" err="1"/>
              <a:t>i</a:t>
            </a:r>
            <a:r>
              <a:rPr lang="en-US" dirty="0"/>
              <a:t>) /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endParaRPr lang="ru-RU" dirty="0" smtClean="0"/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67544" y="917845"/>
            <a:ext cx="792088" cy="752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390006" y="2761903"/>
            <a:ext cx="3562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66"/>
                </a:solidFill>
              </a:rPr>
              <a:t>Доли </a:t>
            </a:r>
            <a:r>
              <a:rPr lang="ru-RU" sz="1600" dirty="0">
                <a:solidFill>
                  <a:srgbClr val="000066"/>
                </a:solidFill>
              </a:rPr>
              <a:t>С</a:t>
            </a:r>
            <a:r>
              <a:rPr lang="en-US" sz="1600" dirty="0">
                <a:solidFill>
                  <a:srgbClr val="000066"/>
                </a:solidFill>
              </a:rPr>
              <a:t>LVD</a:t>
            </a:r>
            <a:r>
              <a:rPr lang="ru-RU" sz="1600" dirty="0">
                <a:solidFill>
                  <a:srgbClr val="000066"/>
                </a:solidFill>
              </a:rPr>
              <a:t>-, </a:t>
            </a:r>
            <a:r>
              <a:rPr lang="en-US" sz="1600" dirty="0">
                <a:solidFill>
                  <a:srgbClr val="000066"/>
                </a:solidFill>
              </a:rPr>
              <a:t>ISO</a:t>
            </a:r>
            <a:r>
              <a:rPr lang="ru-RU" sz="1600" dirty="0">
                <a:solidFill>
                  <a:srgbClr val="000066"/>
                </a:solidFill>
              </a:rPr>
              <a:t>-  и </a:t>
            </a:r>
            <a:r>
              <a:rPr lang="en-US" sz="1600" dirty="0">
                <a:solidFill>
                  <a:srgbClr val="000066"/>
                </a:solidFill>
              </a:rPr>
              <a:t>DC</a:t>
            </a:r>
            <a:r>
              <a:rPr lang="ru-RU" sz="1600" dirty="0">
                <a:solidFill>
                  <a:srgbClr val="000066"/>
                </a:solidFill>
              </a:rPr>
              <a:t>-компонент </a:t>
            </a:r>
          </a:p>
        </p:txBody>
      </p:sp>
    </p:spTree>
    <p:extLst>
      <p:ext uri="{BB962C8B-B14F-4D97-AF65-F5344CB8AC3E}">
        <p14:creationId xmlns:p14="http://schemas.microsoft.com/office/powerpoint/2010/main" val="9648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32048"/>
          </a:xfrm>
        </p:spPr>
        <p:txBody>
          <a:bodyPr/>
          <a:lstStyle/>
          <a:p>
            <a:r>
              <a:rPr lang="ru-R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по разрушению песчаника </a:t>
            </a:r>
            <a:r>
              <a:rPr lang="en-US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Buffalo</a:t>
            </a:r>
            <a:endParaRPr lang="ru-RU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9" y="1556792"/>
            <a:ext cx="8580054" cy="49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1080120" cy="182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596D-7D2F-4A18-9F19-7749E3EB1DC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53778</TotalTime>
  <Words>3114</Words>
  <Application>Microsoft Office PowerPoint</Application>
  <PresentationFormat>Экран (4:3)</PresentationFormat>
  <Paragraphs>165</Paragraphs>
  <Slides>20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Исполнительная</vt:lpstr>
      <vt:lpstr>Формула</vt:lpstr>
      <vt:lpstr>Определение механизмов ОЧАГОВ акустических событий в экспериментах по разрушению горных пород </vt:lpstr>
      <vt:lpstr>Материалы исследований</vt:lpstr>
      <vt:lpstr>Презентация PowerPoint</vt:lpstr>
      <vt:lpstr>Тензор сейсмического момента </vt:lpstr>
      <vt:lpstr>Разложение тензора сейсмического момента(</vt:lpstr>
      <vt:lpstr>Оценки типов механизмов по долям        составляющих ТСМ</vt:lpstr>
      <vt:lpstr>Презентация PowerPoint</vt:lpstr>
      <vt:lpstr>Презентация PowerPoint</vt:lpstr>
      <vt:lpstr>Эксперимент по разрушению песчаника Buffalo</vt:lpstr>
      <vt:lpstr> Типизация механизмов источников методом полярности</vt:lpstr>
      <vt:lpstr> Типизация механизмов источников алгоритмом AESAM</vt:lpstr>
      <vt:lpstr>Локация гипоцентров событий и оценка преобладания долей  составляющих ТСМ в механизмах АЭ</vt:lpstr>
      <vt:lpstr>Образование второго разлома</vt:lpstr>
      <vt:lpstr>  Вариации направления вектора сжатия </vt:lpstr>
      <vt:lpstr>Заключение</vt:lpstr>
      <vt:lpstr>Спасибо за внимание !!</vt:lpstr>
      <vt:lpstr>А0  = Vi Ri /(Кнорм  cos(2ϕi)  cos(αi)) </vt:lpstr>
      <vt:lpstr>Эксперимент по трехосному разрушению песчаника</vt:lpstr>
      <vt:lpstr> Типизация механизмов источников методом полярности</vt:lpstr>
      <vt:lpstr>  Вариации направления вектора сжатия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</dc:creator>
  <cp:lastModifiedBy>admin</cp:lastModifiedBy>
  <cp:revision>494</cp:revision>
  <dcterms:created xsi:type="dcterms:W3CDTF">2020-09-08T05:45:05Z</dcterms:created>
  <dcterms:modified xsi:type="dcterms:W3CDTF">2022-06-19T19:38:59Z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TC010721171049</vt:lpwstr>
  </property>
</Properties>
</file>