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5"/>
  </p:notesMasterIdLst>
  <p:sldIdLst>
    <p:sldId id="256" r:id="rId2"/>
    <p:sldId id="275" r:id="rId3"/>
    <p:sldId id="280" r:id="rId4"/>
    <p:sldId id="502" r:id="rId5"/>
    <p:sldId id="440" r:id="rId6"/>
    <p:sldId id="501" r:id="rId7"/>
    <p:sldId id="524" r:id="rId8"/>
    <p:sldId id="258" r:id="rId9"/>
    <p:sldId id="447" r:id="rId10"/>
    <p:sldId id="454" r:id="rId11"/>
    <p:sldId id="452" r:id="rId12"/>
    <p:sldId id="453" r:id="rId13"/>
    <p:sldId id="525" r:id="rId14"/>
    <p:sldId id="267" r:id="rId15"/>
    <p:sldId id="348" r:id="rId16"/>
    <p:sldId id="526" r:id="rId17"/>
    <p:sldId id="527" r:id="rId18"/>
    <p:sldId id="265" r:id="rId19"/>
    <p:sldId id="505" r:id="rId20"/>
    <p:sldId id="520" r:id="rId21"/>
    <p:sldId id="528" r:id="rId22"/>
    <p:sldId id="522" r:id="rId23"/>
    <p:sldId id="509" r:id="rId24"/>
    <p:sldId id="523" r:id="rId25"/>
    <p:sldId id="529" r:id="rId26"/>
    <p:sldId id="530" r:id="rId27"/>
    <p:sldId id="531" r:id="rId28"/>
    <p:sldId id="532" r:id="rId29"/>
    <p:sldId id="533" r:id="rId30"/>
    <p:sldId id="534" r:id="rId31"/>
    <p:sldId id="517" r:id="rId32"/>
    <p:sldId id="535" r:id="rId33"/>
    <p:sldId id="536" r:id="rId3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5pPr>
    <a:lvl6pPr marL="2286000" algn="l" defTabSz="914400" rtl="0" eaLnBrk="1" latinLnBrk="0" hangingPunct="1">
      <a:defRPr kern="1200">
        <a:solidFill>
          <a:schemeClr val="bg1"/>
        </a:solidFill>
        <a:latin typeface="Arial" charset="0"/>
        <a:ea typeface="+mn-ea"/>
        <a:cs typeface="Arial" charset="0"/>
      </a:defRPr>
    </a:lvl6pPr>
    <a:lvl7pPr marL="2743200" algn="l" defTabSz="914400" rtl="0" eaLnBrk="1" latinLnBrk="0" hangingPunct="1">
      <a:defRPr kern="1200">
        <a:solidFill>
          <a:schemeClr val="bg1"/>
        </a:solidFill>
        <a:latin typeface="Arial" charset="0"/>
        <a:ea typeface="+mn-ea"/>
        <a:cs typeface="Arial" charset="0"/>
      </a:defRPr>
    </a:lvl7pPr>
    <a:lvl8pPr marL="3200400" algn="l" defTabSz="914400" rtl="0" eaLnBrk="1" latinLnBrk="0" hangingPunct="1">
      <a:defRPr kern="1200">
        <a:solidFill>
          <a:schemeClr val="bg1"/>
        </a:solidFill>
        <a:latin typeface="Arial" charset="0"/>
        <a:ea typeface="+mn-ea"/>
        <a:cs typeface="Arial" charset="0"/>
      </a:defRPr>
    </a:lvl8pPr>
    <a:lvl9pPr marL="3657600" algn="l" defTabSz="914400" rtl="0" eaLnBrk="1" latinLnBrk="0" hangingPunct="1">
      <a:defRPr kern="1200">
        <a:solidFill>
          <a:schemeClr val="bg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2"/>
    <p:restoredTop sz="95221" autoAdjust="0"/>
  </p:normalViewPr>
  <p:slideViewPr>
    <p:cSldViewPr>
      <p:cViewPr varScale="1">
        <p:scale>
          <a:sx n="65" d="100"/>
          <a:sy n="65" d="100"/>
        </p:scale>
        <p:origin x="-186" y="-11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5" d="100"/>
          <a:sy n="85" d="100"/>
        </p:scale>
        <p:origin x="-383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8" name="Text Box 10"/>
          <p:cNvSpPr txBox="1">
            <a:spLocks noChangeArrowheads="1"/>
          </p:cNvSpPr>
          <p:nvPr/>
        </p:nvSpPr>
        <p:spPr bwMode="auto">
          <a:xfrm>
            <a:off x="0" y="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59" name="Text Box 11"/>
          <p:cNvSpPr txBox="1">
            <a:spLocks noChangeArrowheads="1"/>
          </p:cNvSpPr>
          <p:nvPr/>
        </p:nvSpPr>
        <p:spPr bwMode="auto">
          <a:xfrm>
            <a:off x="3884613" y="0"/>
            <a:ext cx="2960687"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60" name="Rectangle 12"/>
          <p:cNvSpPr>
            <a:spLocks noGrp="1" noRot="1" noChangeAspect="1" noChangeArrowheads="1"/>
          </p:cNvSpPr>
          <p:nvPr>
            <p:ph type="sldImg"/>
          </p:nvPr>
        </p:nvSpPr>
        <p:spPr bwMode="auto">
          <a:xfrm>
            <a:off x="1143000" y="676275"/>
            <a:ext cx="4557713" cy="34321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61" name="Rectangle 13"/>
          <p:cNvSpPr>
            <a:spLocks noGrp="1" noChangeArrowheads="1"/>
          </p:cNvSpPr>
          <p:nvPr>
            <p:ph type="body"/>
          </p:nvPr>
        </p:nvSpPr>
        <p:spPr bwMode="auto">
          <a:xfrm>
            <a:off x="685800" y="4343400"/>
            <a:ext cx="5472113" cy="410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ru-RU" altLang="ru-RU"/>
          </a:p>
        </p:txBody>
      </p:sp>
      <p:sp>
        <p:nvSpPr>
          <p:cNvPr id="2062" name="Text Box 14"/>
          <p:cNvSpPr txBox="1">
            <a:spLocks noChangeArrowheads="1"/>
          </p:cNvSpPr>
          <p:nvPr/>
        </p:nvSpPr>
        <p:spPr bwMode="auto">
          <a:xfrm>
            <a:off x="0" y="8685213"/>
            <a:ext cx="2960688"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063" name="Rectangle 15"/>
          <p:cNvSpPr>
            <a:spLocks noGrp="1" noChangeArrowheads="1"/>
          </p:cNvSpPr>
          <p:nvPr>
            <p:ph type="sldNum"/>
          </p:nvPr>
        </p:nvSpPr>
        <p:spPr bwMode="auto">
          <a:xfrm>
            <a:off x="3884613" y="8685213"/>
            <a:ext cx="2957512"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defRPr>
            </a:lvl1pPr>
          </a:lstStyle>
          <a:p>
            <a:fld id="{F9FD9433-4CAE-49B1-AD32-D32067D05F92}" type="slidenum">
              <a:rPr lang="ru-RU" altLang="ru-RU"/>
              <a:pPr/>
              <a:t>‹#›</a:t>
            </a:fld>
            <a:endParaRPr lang="ru-RU" altLang="ru-RU"/>
          </a:p>
        </p:txBody>
      </p:sp>
    </p:spTree>
    <p:extLst>
      <p:ext uri="{BB962C8B-B14F-4D97-AF65-F5344CB8AC3E}">
        <p14:creationId xmlns:p14="http://schemas.microsoft.com/office/powerpoint/2010/main" val="3535134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5"/>
          <p:cNvSpPr>
            <a:spLocks noGrp="1" noChangeArrowheads="1"/>
          </p:cNvSpPr>
          <p:nvPr>
            <p:ph type="sldNum"/>
          </p:nvPr>
        </p:nvSpPr>
        <p:spPr>
          <a:ln/>
        </p:spPr>
        <p:txBody>
          <a:bodyPr/>
          <a:lstStyle/>
          <a:p>
            <a:fld id="{6B1AC984-FF76-4D29-8F9B-511CED145D6C}" type="slidenum">
              <a:rPr lang="ru-RU" altLang="ru-RU"/>
              <a:pPr/>
              <a:t>1</a:t>
            </a:fld>
            <a:endParaRPr lang="ru-RU" altLang="ru-RU"/>
          </a:p>
        </p:txBody>
      </p:sp>
      <p:sp>
        <p:nvSpPr>
          <p:cNvPr id="46081" name="Text Box 1"/>
          <p:cNvSpPr txBox="1">
            <a:spLocks noChangeArrowheads="1"/>
          </p:cNvSpPr>
          <p:nvPr/>
        </p:nvSpPr>
        <p:spPr bwMode="auto">
          <a:xfrm>
            <a:off x="3884613" y="8685213"/>
            <a:ext cx="2960687"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9pPr>
          </a:lstStyle>
          <a:p>
            <a:pPr algn="r"/>
            <a:fld id="{0C36BA88-7631-4E4E-BE96-C0A91A781FD5}" type="slidenum">
              <a:rPr lang="ru-RU" altLang="ru-RU" sz="1200">
                <a:solidFill>
                  <a:srgbClr val="000000"/>
                </a:solidFill>
              </a:rPr>
              <a:pPr algn="r"/>
              <a:t>1</a:t>
            </a:fld>
            <a:endParaRPr lang="ru-RU" altLang="ru-RU" sz="1200">
              <a:solidFill>
                <a:srgbClr val="000000"/>
              </a:solidFill>
            </a:endParaRPr>
          </a:p>
        </p:txBody>
      </p:sp>
      <p:sp>
        <p:nvSpPr>
          <p:cNvPr id="46082" name="Rectangle 2"/>
          <p:cNvSpPr txBox="1">
            <a:spLocks noGrp="1" noRot="1" noChangeAspect="1" noChangeArrowheads="1"/>
          </p:cNvSpPr>
          <p:nvPr>
            <p:ph type="sldImg"/>
          </p:nvPr>
        </p:nvSpPr>
        <p:spPr bwMode="auto">
          <a:xfrm>
            <a:off x="1133475" y="677863"/>
            <a:ext cx="4591050" cy="34448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3" name="Rectangle 3"/>
          <p:cNvSpPr txBox="1">
            <a:spLocks noGrp="1" noChangeArrowheads="1"/>
          </p:cNvSpPr>
          <p:nvPr>
            <p:ph type="body" idx="1"/>
          </p:nvPr>
        </p:nvSpPr>
        <p:spPr bwMode="auto">
          <a:xfrm>
            <a:off x="685800" y="4343400"/>
            <a:ext cx="5473700" cy="41957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35063" y="676275"/>
            <a:ext cx="4573587" cy="34321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p:nvPr>
        </p:nvSpPr>
        <p:spPr/>
        <p:txBody>
          <a:bodyPr/>
          <a:lstStyle/>
          <a:p>
            <a:fld id="{F9FD9433-4CAE-49B1-AD32-D32067D05F92}" type="slidenum">
              <a:rPr lang="ru-RU" altLang="ru-RU" smtClean="0"/>
              <a:pPr/>
              <a:t>11</a:t>
            </a:fld>
            <a:endParaRPr lang="ru-RU" altLang="ru-RU"/>
          </a:p>
        </p:txBody>
      </p:sp>
    </p:spTree>
    <p:extLst>
      <p:ext uri="{BB962C8B-B14F-4D97-AF65-F5344CB8AC3E}">
        <p14:creationId xmlns:p14="http://schemas.microsoft.com/office/powerpoint/2010/main" val="358263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4B5166-AB91-4E4F-8A6A-BE14EF8BD3E5}" type="slidenum">
              <a:rPr lang="ru-RU" altLang="ru-RU"/>
              <a:pPr eaLnBrk="1" hangingPunct="1"/>
              <a:t>16</a:t>
            </a:fld>
            <a:endParaRPr lang="ru-RU" altLang="ru-RU"/>
          </a:p>
        </p:txBody>
      </p:sp>
      <p:sp>
        <p:nvSpPr>
          <p:cNvPr id="28675" name="Rectangle 2"/>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r" eaLnBrk="1" hangingPunct="1">
              <a:buClr>
                <a:srgbClr val="000000"/>
              </a:buClr>
              <a:buSzPct val="100000"/>
              <a:buFont typeface="Times New Roman" pitchFamily="18" charset="0"/>
              <a:buNone/>
            </a:pPr>
            <a:fld id="{88EAB481-69ED-4ED0-B77B-C8F64048ACC4}" type="slidenum">
              <a:rPr lang="ru-RU" altLang="ru-RU" sz="1200">
                <a:solidFill>
                  <a:srgbClr val="000000"/>
                </a:solidFill>
                <a:latin typeface="Calibri" pitchFamily="34" charset="0"/>
                <a:cs typeface="Arial" charset="0"/>
              </a:rPr>
              <a:pPr algn="r" eaLnBrk="1" hangingPunct="1">
                <a:buClr>
                  <a:srgbClr val="000000"/>
                </a:buClr>
                <a:buSzPct val="100000"/>
                <a:buFont typeface="Times New Roman" pitchFamily="18" charset="0"/>
                <a:buNone/>
              </a:pPr>
              <a:t>16</a:t>
            </a:fld>
            <a:endParaRPr lang="ru-RU" altLang="ru-RU" sz="1200">
              <a:solidFill>
                <a:srgbClr val="000000"/>
              </a:solidFill>
              <a:latin typeface="Calibri" pitchFamily="34" charset="0"/>
              <a:cs typeface="Arial" charset="0"/>
            </a:endParaRPr>
          </a:p>
        </p:txBody>
      </p:sp>
      <p:sp>
        <p:nvSpPr>
          <p:cNvPr id="28676" name="Rectangle 3"/>
          <p:cNvSpPr>
            <a:spLocks noGrp="1" noChangeArrowheads="1"/>
          </p:cNvSpPr>
          <p:nvPr>
            <p:ph type="body"/>
          </p:nvPr>
        </p:nvSpPr>
        <p:spPr>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endParaRPr lang="ru-RU" altLang="ru-RU"/>
          </a:p>
        </p:txBody>
      </p:sp>
    </p:spTree>
    <p:extLst>
      <p:ext uri="{BB962C8B-B14F-4D97-AF65-F5344CB8AC3E}">
        <p14:creationId xmlns:p14="http://schemas.microsoft.com/office/powerpoint/2010/main" val="2220737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4294967295"/>
          </p:nvPr>
        </p:nvSpPr>
        <p:spPr>
          <a:xfrm>
            <a:off x="3885453" y="8686362"/>
            <a:ext cx="2972547" cy="457638"/>
          </a:xfrm>
          <a:prstGeom prst="rect">
            <a:avLst/>
          </a:prstGeom>
        </p:spPr>
        <p:txBody>
          <a:bodyPr/>
          <a:lstStyle/>
          <a:p>
            <a:pPr algn="ctr">
              <a:spcBef>
                <a:spcPct val="20000"/>
              </a:spcBef>
              <a:defRPr/>
            </a:pPr>
            <a:fld id="{9AF21400-1284-44BA-80F3-7EE5DE1580C6}" type="slidenum">
              <a:rPr lang="en-GB">
                <a:effectLst>
                  <a:outerShdw blurRad="38100" dist="38100" dir="2700000" algn="tl">
                    <a:srgbClr val="000000">
                      <a:alpha val="43137"/>
                    </a:srgbClr>
                  </a:outerShdw>
                </a:effectLst>
              </a:rPr>
              <a:pPr algn="ctr">
                <a:spcBef>
                  <a:spcPct val="20000"/>
                </a:spcBef>
                <a:defRPr/>
              </a:pPr>
              <a:t>33</a:t>
            </a:fld>
            <a:endParaRPr lang="en-GB">
              <a:effectLst>
                <a:outerShdw blurRad="38100" dist="38100" dir="2700000" algn="tl">
                  <a:srgbClr val="000000">
                    <a:alpha val="43137"/>
                  </a:srgbClr>
                </a:outerShdw>
              </a:effectLst>
            </a:endParaRPr>
          </a:p>
        </p:txBody>
      </p:sp>
      <p:sp>
        <p:nvSpPr>
          <p:cNvPr id="18435" name="Rectangle 2"/>
          <p:cNvSpPr>
            <a:spLocks noGrp="1" noRot="1" noChangeAspect="1" noChangeArrowheads="1" noTextEdit="1"/>
          </p:cNvSpPr>
          <p:nvPr>
            <p:ph type="sldImg"/>
          </p:nvPr>
        </p:nvSpPr>
        <p:spPr>
          <a:xfrm>
            <a:off x="1135063" y="676275"/>
            <a:ext cx="4573587" cy="3432175"/>
          </a:xfrm>
          <a:ln/>
        </p:spPr>
      </p:sp>
      <p:sp>
        <p:nvSpPr>
          <p:cNvPr id="18436" name="Rectangle 3"/>
          <p:cNvSpPr>
            <a:spLocks noGrp="1" noChangeArrowheads="1"/>
          </p:cNvSpPr>
          <p:nvPr>
            <p:ph type="body" idx="1"/>
          </p:nvPr>
        </p:nvSpPr>
        <p:spPr bwMode="auto">
          <a:xfrm>
            <a:off x="914508" y="4343913"/>
            <a:ext cx="5028986" cy="411436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Номер слайда 3"/>
          <p:cNvSpPr>
            <a:spLocks noGrp="1"/>
          </p:cNvSpPr>
          <p:nvPr>
            <p:ph type="sldNum" idx="10"/>
          </p:nvPr>
        </p:nvSpPr>
        <p:spPr/>
        <p:txBody>
          <a:bodyPr/>
          <a:lstStyle>
            <a:lvl1pPr>
              <a:defRPr/>
            </a:lvl1pPr>
          </a:lstStyle>
          <a:p>
            <a:fld id="{1B4F77A2-B20D-4AA7-9EA1-D52027D6EBDF}" type="slidenum">
              <a:rPr lang="ru-RU" altLang="ru-RU"/>
              <a:pPr/>
              <a:t>‹#›</a:t>
            </a:fld>
            <a:endParaRPr lang="ru-RU" altLang="ru-RU"/>
          </a:p>
        </p:txBody>
      </p:sp>
    </p:spTree>
    <p:extLst>
      <p:ext uri="{BB962C8B-B14F-4D97-AF65-F5344CB8AC3E}">
        <p14:creationId xmlns:p14="http://schemas.microsoft.com/office/powerpoint/2010/main" val="858931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64EC02C0-1009-473A-B029-9BBC15DEBB66}" type="slidenum">
              <a:rPr lang="ru-RU" altLang="ru-RU"/>
              <a:pPr/>
              <a:t>‹#›</a:t>
            </a:fld>
            <a:endParaRPr lang="ru-RU" altLang="ru-RU"/>
          </a:p>
        </p:txBody>
      </p:sp>
    </p:spTree>
    <p:extLst>
      <p:ext uri="{BB962C8B-B14F-4D97-AF65-F5344CB8AC3E}">
        <p14:creationId xmlns:p14="http://schemas.microsoft.com/office/powerpoint/2010/main" val="970563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19875" y="128588"/>
            <a:ext cx="2052638" cy="598328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128588"/>
            <a:ext cx="6010275" cy="598328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23D4EDF8-A3AB-4CBE-A7D3-8A65F54A099B}" type="slidenum">
              <a:rPr lang="ru-RU" altLang="ru-RU"/>
              <a:pPr/>
              <a:t>‹#›</a:t>
            </a:fld>
            <a:endParaRPr lang="ru-RU" altLang="ru-RU"/>
          </a:p>
        </p:txBody>
      </p:sp>
    </p:spTree>
    <p:extLst>
      <p:ext uri="{BB962C8B-B14F-4D97-AF65-F5344CB8AC3E}">
        <p14:creationId xmlns:p14="http://schemas.microsoft.com/office/powerpoint/2010/main" val="3630823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ru-RU" altLang="ru-RU"/>
          </a:p>
        </p:txBody>
      </p:sp>
      <p:sp>
        <p:nvSpPr>
          <p:cNvPr id="4"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ru-RU" altLang="ru-RU"/>
          </a:p>
        </p:txBody>
      </p:sp>
      <p:sp>
        <p:nvSpPr>
          <p:cNvPr id="5" name="Rectangle 6"/>
          <p:cNvSpPr>
            <a:spLocks noGrp="1" noChangeArrowheads="1"/>
          </p:cNvSpPr>
          <p:nvPr>
            <p:ph type="sldNum" sz="quarter" idx="12"/>
          </p:nvPr>
        </p:nvSpPr>
        <p:spPr>
          <a:ln/>
        </p:spPr>
        <p:txBody>
          <a:bodyPr/>
          <a:lstStyle>
            <a:lvl1pPr>
              <a:defRPr/>
            </a:lvl1pPr>
          </a:lstStyle>
          <a:p>
            <a:pPr>
              <a:defRPr/>
            </a:pPr>
            <a:fld id="{91814F27-1413-4297-9654-C9F89F429E6D}" type="slidenum">
              <a:rPr lang="ru-RU" altLang="ru-RU"/>
              <a:pPr>
                <a:defRPr/>
              </a:pPr>
              <a:t>‹#›</a:t>
            </a:fld>
            <a:endParaRPr lang="ru-RU" altLang="ru-RU"/>
          </a:p>
        </p:txBody>
      </p:sp>
    </p:spTree>
    <p:extLst>
      <p:ext uri="{BB962C8B-B14F-4D97-AF65-F5344CB8AC3E}">
        <p14:creationId xmlns:p14="http://schemas.microsoft.com/office/powerpoint/2010/main" val="3852425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600200"/>
            <a:ext cx="82296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190429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Номер слайда 3"/>
          <p:cNvSpPr>
            <a:spLocks noGrp="1"/>
          </p:cNvSpPr>
          <p:nvPr>
            <p:ph type="sldNum" idx="10"/>
          </p:nvPr>
        </p:nvSpPr>
        <p:spPr/>
        <p:txBody>
          <a:bodyPr/>
          <a:lstStyle>
            <a:lvl1pPr>
              <a:defRPr/>
            </a:lvl1pPr>
          </a:lstStyle>
          <a:p>
            <a:fld id="{562D16B4-9BA4-41EA-B28A-EB084F9D448F}" type="slidenum">
              <a:rPr lang="ru-RU" altLang="ru-RU"/>
              <a:pPr/>
              <a:t>‹#›</a:t>
            </a:fld>
            <a:endParaRPr lang="ru-RU" altLang="ru-RU"/>
          </a:p>
        </p:txBody>
      </p:sp>
    </p:spTree>
    <p:extLst>
      <p:ext uri="{BB962C8B-B14F-4D97-AF65-F5344CB8AC3E}">
        <p14:creationId xmlns:p14="http://schemas.microsoft.com/office/powerpoint/2010/main" val="2202400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Номер слайда 3"/>
          <p:cNvSpPr>
            <a:spLocks noGrp="1"/>
          </p:cNvSpPr>
          <p:nvPr>
            <p:ph type="sldNum" idx="10"/>
          </p:nvPr>
        </p:nvSpPr>
        <p:spPr/>
        <p:txBody>
          <a:bodyPr/>
          <a:lstStyle>
            <a:lvl1pPr>
              <a:defRPr/>
            </a:lvl1pPr>
          </a:lstStyle>
          <a:p>
            <a:fld id="{B65F8B9F-EAA7-4387-9A81-1DEDD56276A7}" type="slidenum">
              <a:rPr lang="ru-RU" altLang="ru-RU"/>
              <a:pPr/>
              <a:t>‹#›</a:t>
            </a:fld>
            <a:endParaRPr lang="ru-RU" altLang="ru-RU"/>
          </a:p>
        </p:txBody>
      </p:sp>
    </p:spTree>
    <p:extLst>
      <p:ext uri="{BB962C8B-B14F-4D97-AF65-F5344CB8AC3E}">
        <p14:creationId xmlns:p14="http://schemas.microsoft.com/office/powerpoint/2010/main" val="316299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0663" cy="451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0263" y="1600200"/>
            <a:ext cx="4032250" cy="451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омер слайда 4"/>
          <p:cNvSpPr>
            <a:spLocks noGrp="1"/>
          </p:cNvSpPr>
          <p:nvPr>
            <p:ph type="sldNum" idx="10"/>
          </p:nvPr>
        </p:nvSpPr>
        <p:spPr/>
        <p:txBody>
          <a:bodyPr/>
          <a:lstStyle>
            <a:lvl1pPr>
              <a:defRPr/>
            </a:lvl1pPr>
          </a:lstStyle>
          <a:p>
            <a:fld id="{D7BE5D59-6451-4908-86C0-18477C904822}" type="slidenum">
              <a:rPr lang="ru-RU" altLang="ru-RU"/>
              <a:pPr/>
              <a:t>‹#›</a:t>
            </a:fld>
            <a:endParaRPr lang="ru-RU" altLang="ru-RU"/>
          </a:p>
        </p:txBody>
      </p:sp>
    </p:spTree>
    <p:extLst>
      <p:ext uri="{BB962C8B-B14F-4D97-AF65-F5344CB8AC3E}">
        <p14:creationId xmlns:p14="http://schemas.microsoft.com/office/powerpoint/2010/main" val="87430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Номер слайда 6"/>
          <p:cNvSpPr>
            <a:spLocks noGrp="1"/>
          </p:cNvSpPr>
          <p:nvPr>
            <p:ph type="sldNum" idx="10"/>
          </p:nvPr>
        </p:nvSpPr>
        <p:spPr/>
        <p:txBody>
          <a:bodyPr/>
          <a:lstStyle>
            <a:lvl1pPr>
              <a:defRPr/>
            </a:lvl1pPr>
          </a:lstStyle>
          <a:p>
            <a:fld id="{D394CD99-EE1E-44B8-8F49-C035D3E3C87E}" type="slidenum">
              <a:rPr lang="ru-RU" altLang="ru-RU"/>
              <a:pPr/>
              <a:t>‹#›</a:t>
            </a:fld>
            <a:endParaRPr lang="ru-RU" altLang="ru-RU"/>
          </a:p>
        </p:txBody>
      </p:sp>
    </p:spTree>
    <p:extLst>
      <p:ext uri="{BB962C8B-B14F-4D97-AF65-F5344CB8AC3E}">
        <p14:creationId xmlns:p14="http://schemas.microsoft.com/office/powerpoint/2010/main" val="2686478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Номер слайда 2"/>
          <p:cNvSpPr>
            <a:spLocks noGrp="1"/>
          </p:cNvSpPr>
          <p:nvPr>
            <p:ph type="sldNum" idx="10"/>
          </p:nvPr>
        </p:nvSpPr>
        <p:spPr/>
        <p:txBody>
          <a:bodyPr/>
          <a:lstStyle>
            <a:lvl1pPr>
              <a:defRPr/>
            </a:lvl1pPr>
          </a:lstStyle>
          <a:p>
            <a:fld id="{72864E68-F246-481E-8416-33D6AD0BB23E}" type="slidenum">
              <a:rPr lang="ru-RU" altLang="ru-RU"/>
              <a:pPr/>
              <a:t>‹#›</a:t>
            </a:fld>
            <a:endParaRPr lang="ru-RU" altLang="ru-RU"/>
          </a:p>
        </p:txBody>
      </p:sp>
    </p:spTree>
    <p:extLst>
      <p:ext uri="{BB962C8B-B14F-4D97-AF65-F5344CB8AC3E}">
        <p14:creationId xmlns:p14="http://schemas.microsoft.com/office/powerpoint/2010/main" val="151159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1"/>
          <p:cNvSpPr>
            <a:spLocks noGrp="1"/>
          </p:cNvSpPr>
          <p:nvPr>
            <p:ph type="sldNum" idx="10"/>
          </p:nvPr>
        </p:nvSpPr>
        <p:spPr/>
        <p:txBody>
          <a:bodyPr/>
          <a:lstStyle>
            <a:lvl1pPr>
              <a:defRPr/>
            </a:lvl1pPr>
          </a:lstStyle>
          <a:p>
            <a:fld id="{8C493098-34DD-443D-A971-3FC90609731E}" type="slidenum">
              <a:rPr lang="ru-RU" altLang="ru-RU"/>
              <a:pPr/>
              <a:t>‹#›</a:t>
            </a:fld>
            <a:endParaRPr lang="ru-RU" altLang="ru-RU"/>
          </a:p>
        </p:txBody>
      </p:sp>
    </p:spTree>
    <p:extLst>
      <p:ext uri="{BB962C8B-B14F-4D97-AF65-F5344CB8AC3E}">
        <p14:creationId xmlns:p14="http://schemas.microsoft.com/office/powerpoint/2010/main" val="52894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Номер слайда 4"/>
          <p:cNvSpPr>
            <a:spLocks noGrp="1"/>
          </p:cNvSpPr>
          <p:nvPr>
            <p:ph type="sldNum" idx="10"/>
          </p:nvPr>
        </p:nvSpPr>
        <p:spPr/>
        <p:txBody>
          <a:bodyPr/>
          <a:lstStyle>
            <a:lvl1pPr>
              <a:defRPr/>
            </a:lvl1pPr>
          </a:lstStyle>
          <a:p>
            <a:fld id="{2C770279-A289-4667-8B18-51FA9293224A}" type="slidenum">
              <a:rPr lang="ru-RU" altLang="ru-RU"/>
              <a:pPr/>
              <a:t>‹#›</a:t>
            </a:fld>
            <a:endParaRPr lang="ru-RU" altLang="ru-RU"/>
          </a:p>
        </p:txBody>
      </p:sp>
    </p:spTree>
    <p:extLst>
      <p:ext uri="{BB962C8B-B14F-4D97-AF65-F5344CB8AC3E}">
        <p14:creationId xmlns:p14="http://schemas.microsoft.com/office/powerpoint/2010/main" val="1858283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Номер слайда 4"/>
          <p:cNvSpPr>
            <a:spLocks noGrp="1"/>
          </p:cNvSpPr>
          <p:nvPr>
            <p:ph type="sldNum" idx="10"/>
          </p:nvPr>
        </p:nvSpPr>
        <p:spPr/>
        <p:txBody>
          <a:bodyPr/>
          <a:lstStyle>
            <a:lvl1pPr>
              <a:defRPr/>
            </a:lvl1pPr>
          </a:lstStyle>
          <a:p>
            <a:fld id="{66920B52-8B6A-496B-867E-DDB51C47DB0B}" type="slidenum">
              <a:rPr lang="ru-RU" altLang="ru-RU"/>
              <a:pPr/>
              <a:t>‹#›</a:t>
            </a:fld>
            <a:endParaRPr lang="ru-RU" altLang="ru-RU"/>
          </a:p>
        </p:txBody>
      </p:sp>
    </p:spTree>
    <p:extLst>
      <p:ext uri="{BB962C8B-B14F-4D97-AF65-F5344CB8AC3E}">
        <p14:creationId xmlns:p14="http://schemas.microsoft.com/office/powerpoint/2010/main" val="79626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15313" cy="142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a:t>Click to edit the title text format</a:t>
            </a:r>
          </a:p>
        </p:txBody>
      </p:sp>
      <p:sp>
        <p:nvSpPr>
          <p:cNvPr id="1026" name="Rectangle 2"/>
          <p:cNvSpPr>
            <a:spLocks noGrp="1" noChangeArrowheads="1"/>
          </p:cNvSpPr>
          <p:nvPr>
            <p:ph type="body" idx="1"/>
          </p:nvPr>
        </p:nvSpPr>
        <p:spPr bwMode="auto">
          <a:xfrm>
            <a:off x="457200" y="1600200"/>
            <a:ext cx="8215313" cy="451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a:p>
            <a:pPr lvl="4"/>
            <a:r>
              <a:rPr lang="en-GB" altLang="ru-RU"/>
              <a:t>Eighth Outline Level</a:t>
            </a:r>
          </a:p>
          <a:p>
            <a:pPr lvl="4"/>
            <a:r>
              <a:rPr lang="en-GB" altLang="ru-RU"/>
              <a:t>Ninth Outline Level</a:t>
            </a:r>
          </a:p>
        </p:txBody>
      </p:sp>
      <p:sp>
        <p:nvSpPr>
          <p:cNvPr id="1027" name="Text Box 3"/>
          <p:cNvSpPr txBox="1">
            <a:spLocks noChangeArrowheads="1"/>
          </p:cNvSpPr>
          <p:nvPr/>
        </p:nvSpPr>
        <p:spPr bwMode="auto">
          <a:xfrm>
            <a:off x="457200" y="6245225"/>
            <a:ext cx="2122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8" name="Text Box 4"/>
          <p:cNvSpPr txBox="1">
            <a:spLocks noChangeArrowheads="1"/>
          </p:cNvSpPr>
          <p:nvPr/>
        </p:nvSpPr>
        <p:spPr bwMode="auto">
          <a:xfrm>
            <a:off x="3124200" y="6245225"/>
            <a:ext cx="2884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29" name="Rectangle 5"/>
          <p:cNvSpPr>
            <a:spLocks noGrp="1" noChangeArrowheads="1"/>
          </p:cNvSpPr>
          <p:nvPr>
            <p:ph type="sldNum"/>
          </p:nvPr>
        </p:nvSpPr>
        <p:spPr bwMode="auto">
          <a:xfrm>
            <a:off x="6553200" y="6245225"/>
            <a:ext cx="2119313"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fld id="{31459E61-9EDA-4E6D-8226-59A2F3931F99}"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2pPr>
      <a:lvl3pPr marL="1143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3pPr>
      <a:lvl4pPr marL="1600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4pPr>
      <a:lvl5pPr marL="20574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jpe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nature.com/articles/nature11374#ref-CR2" TargetMode="External"/><Relationship Id="rId2" Type="http://schemas.openxmlformats.org/officeDocument/2006/relationships/hyperlink" Target="https://www.nature.com/articles/nature11374#ref-CR1" TargetMode="External"/><Relationship Id="rId1" Type="http://schemas.openxmlformats.org/officeDocument/2006/relationships/slideLayout" Target="../slideLayouts/slideLayout7.xml"/><Relationship Id="rId4" Type="http://schemas.openxmlformats.org/officeDocument/2006/relationships/hyperlink" Target="https://www.nature.com/articles/nature11374#ref-CR3"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png"/><Relationship Id="rId7" Type="http://schemas.openxmlformats.org/officeDocument/2006/relationships/image" Target="NUL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jpeg"/><Relationship Id="rId10" Type="http://schemas.openxmlformats.org/officeDocument/2006/relationships/image" Target="NULL"/><Relationship Id="rId4" Type="http://schemas.openxmlformats.org/officeDocument/2006/relationships/image" Target="../media/image10.jpg"/><Relationship Id="rId9" Type="http://schemas.openxmlformats.org/officeDocument/2006/relationships/image" Target="NUL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97768" y="220662"/>
            <a:ext cx="8748464" cy="283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9pPr>
          </a:lstStyle>
          <a:p>
            <a:r>
              <a:rPr lang="ru-RU" sz="1600" b="1" dirty="0"/>
              <a:t>     </a:t>
            </a:r>
            <a:r>
              <a:rPr lang="ru-RU" sz="1600" b="1" dirty="0" err="1"/>
              <a:t>Л.И.Лобковский</a:t>
            </a:r>
            <a:r>
              <a:rPr lang="ru-RU" sz="1600" b="1" dirty="0"/>
              <a:t> </a:t>
            </a:r>
            <a:r>
              <a:rPr lang="ru-RU" sz="1600" b="1" baseline="30000" dirty="0"/>
              <a:t>1,4</a:t>
            </a:r>
            <a:r>
              <a:rPr lang="ru-RU" sz="1600" b="1" dirty="0"/>
              <a:t>,  </a:t>
            </a:r>
            <a:r>
              <a:rPr lang="ru-RU" sz="1600" b="1" dirty="0" err="1"/>
              <a:t>А.А.Баранов</a:t>
            </a:r>
            <a:r>
              <a:rPr lang="ru-RU" sz="1600" b="1" dirty="0"/>
              <a:t> </a:t>
            </a:r>
            <a:r>
              <a:rPr lang="ru-RU" sz="1600" b="1" baseline="30000" dirty="0"/>
              <a:t>2</a:t>
            </a:r>
            <a:r>
              <a:rPr lang="ru-RU" sz="1600" b="1" dirty="0"/>
              <a:t>,  </a:t>
            </a:r>
            <a:r>
              <a:rPr lang="ru-RU" sz="1600" b="1" dirty="0" err="1"/>
              <a:t>Ю.В.Габсатаров</a:t>
            </a:r>
            <a:r>
              <a:rPr lang="ru-RU" sz="1600" b="1" dirty="0"/>
              <a:t> </a:t>
            </a:r>
            <a:r>
              <a:rPr lang="ru-RU" sz="1600" b="1" baseline="30000" dirty="0"/>
              <a:t>3,1,4</a:t>
            </a:r>
            <a:r>
              <a:rPr lang="ru-RU" sz="1600" b="1" dirty="0"/>
              <a:t>,  </a:t>
            </a:r>
            <a:r>
              <a:rPr lang="ru-RU" sz="1600" b="1" dirty="0" err="1"/>
              <a:t>И.С.Владимирова</a:t>
            </a:r>
            <a:r>
              <a:rPr lang="ru-RU" sz="1600" b="1" dirty="0"/>
              <a:t> </a:t>
            </a:r>
            <a:r>
              <a:rPr lang="ru-RU" sz="1600" b="1" baseline="30000" dirty="0"/>
              <a:t>3,1,4</a:t>
            </a:r>
          </a:p>
          <a:p>
            <a:pPr algn="ctr"/>
            <a:r>
              <a:rPr lang="ru-RU" sz="1200" dirty="0"/>
              <a:t> </a:t>
            </a:r>
          </a:p>
          <a:p>
            <a:pPr algn="ctr"/>
            <a:r>
              <a:rPr lang="ru-RU" sz="1200" dirty="0"/>
              <a:t>(1) Институт океанологии </a:t>
            </a:r>
            <a:r>
              <a:rPr lang="ru-RU" sz="1200" dirty="0" err="1"/>
              <a:t>им.П.П.Ширшова</a:t>
            </a:r>
            <a:r>
              <a:rPr lang="ru-RU" sz="1200" dirty="0"/>
              <a:t> РАН, Москва; </a:t>
            </a:r>
          </a:p>
          <a:p>
            <a:pPr algn="ctr"/>
            <a:r>
              <a:rPr lang="ru-RU" sz="1200" dirty="0"/>
              <a:t> (2) Институт физики Земли им. </a:t>
            </a:r>
            <a:r>
              <a:rPr lang="ru-RU" sz="1200" dirty="0" err="1"/>
              <a:t>О.Ю.Шмидта</a:t>
            </a:r>
            <a:r>
              <a:rPr lang="ru-RU" sz="1200" dirty="0"/>
              <a:t> РАН, Москва; (3)  Геофизическая служба РАН, Обнинск </a:t>
            </a:r>
          </a:p>
          <a:p>
            <a:pPr algn="ctr"/>
            <a:r>
              <a:rPr lang="ru-RU" sz="1200" dirty="0"/>
              <a:t>          (4) Московский физико-технический институт, </a:t>
            </a:r>
            <a:r>
              <a:rPr lang="ru-RU" sz="1200" dirty="0" smtClean="0"/>
              <a:t>Долгопрудный</a:t>
            </a:r>
            <a:endParaRPr lang="ru-RU" sz="1200" dirty="0"/>
          </a:p>
          <a:p>
            <a:endParaRPr lang="ru-RU" dirty="0"/>
          </a:p>
          <a:p>
            <a:pPr algn="ctr"/>
            <a:r>
              <a:rPr lang="ru-RU" dirty="0"/>
              <a:t>  </a:t>
            </a:r>
            <a:r>
              <a:rPr lang="ru-RU" sz="2000" b="1" dirty="0"/>
              <a:t>Возможный </a:t>
            </a:r>
            <a:r>
              <a:rPr lang="ru-RU" sz="2000" b="1" dirty="0" err="1"/>
              <a:t>сейсмогенно</a:t>
            </a:r>
            <a:r>
              <a:rPr lang="ru-RU" sz="2000" b="1" dirty="0"/>
              <a:t>-триггерный механизм активизации     разрушения ледников, эмиссии  метана и потепления климата в Арктике и Антарктике </a:t>
            </a:r>
            <a:endParaRPr lang="ru-RU" sz="2000" dirty="0"/>
          </a:p>
          <a:p>
            <a:pPr algn="ctr"/>
            <a:endParaRPr lang="ru-RU" altLang="ru-RU" b="1" dirty="0">
              <a:solidFill>
                <a:schemeClr val="tx1"/>
              </a:solidFill>
              <a:latin typeface="Arial" panose="020B0604020202020204" pitchFamily="34" charset="0"/>
              <a:cs typeface="Arial" panose="020B0604020202020204" pitchFamily="34" charset="0"/>
            </a:endParaRPr>
          </a:p>
          <a:p>
            <a:pPr algn="ctr"/>
            <a:r>
              <a:rPr lang="ru-RU" altLang="ru-RU" b="1" dirty="0">
                <a:solidFill>
                  <a:schemeClr val="tx1"/>
                </a:solidFill>
                <a:latin typeface="Arial" panose="020B0604020202020204" pitchFamily="34" charset="0"/>
                <a:cs typeface="Arial" panose="020B0604020202020204" pitchFamily="34" charset="0"/>
              </a:rPr>
              <a:t>  </a:t>
            </a:r>
          </a:p>
        </p:txBody>
      </p:sp>
      <p:sp>
        <p:nvSpPr>
          <p:cNvPr id="3075" name="Text Box 3"/>
          <p:cNvSpPr txBox="1">
            <a:spLocks noChangeArrowheads="1"/>
          </p:cNvSpPr>
          <p:nvPr/>
        </p:nvSpPr>
        <p:spPr bwMode="auto">
          <a:xfrm>
            <a:off x="971601" y="5181599"/>
            <a:ext cx="7056784" cy="1151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400" dirty="0"/>
          </a:p>
          <a:p>
            <a:endParaRPr lang="ru-RU" sz="1400" dirty="0"/>
          </a:p>
          <a:p>
            <a:pPr algn="ctr"/>
            <a:r>
              <a:rPr lang="ru-RU" dirty="0"/>
              <a:t>       </a:t>
            </a:r>
            <a:r>
              <a:rPr lang="ru-RU" sz="1600" dirty="0"/>
              <a:t> Шестая Международная конференция   </a:t>
            </a:r>
          </a:p>
          <a:p>
            <a:pPr algn="ctr"/>
            <a:r>
              <a:rPr lang="ru-RU" sz="1600" dirty="0"/>
              <a:t> «Триггерные эффекты в </a:t>
            </a:r>
            <a:r>
              <a:rPr lang="ru-RU" sz="1600" dirty="0" err="1"/>
              <a:t>геосистемах</a:t>
            </a:r>
            <a:r>
              <a:rPr lang="ru-RU" sz="1600" dirty="0"/>
              <a:t>»</a:t>
            </a:r>
          </a:p>
          <a:p>
            <a:pPr algn="ctr"/>
            <a:r>
              <a:rPr lang="ru-RU" sz="1600" dirty="0"/>
              <a:t>     21-24 июня 2022 г. Москва</a:t>
            </a:r>
          </a:p>
          <a:p>
            <a:endParaRPr lang="ru-RU" sz="1400" dirty="0"/>
          </a:p>
        </p:txBody>
      </p:sp>
      <p:sp>
        <p:nvSpPr>
          <p:cNvPr id="3076" name="Text Box 4"/>
          <p:cNvSpPr txBox="1">
            <a:spLocks noChangeArrowheads="1"/>
          </p:cNvSpPr>
          <p:nvPr/>
        </p:nvSpPr>
        <p:spPr bwMode="auto">
          <a:xfrm>
            <a:off x="4211638" y="6300788"/>
            <a:ext cx="154781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ED7CD31-2DBA-2D43-8ECE-3A9EE58A7887}"/>
              </a:ext>
            </a:extLst>
          </p:cNvPr>
          <p:cNvSpPr>
            <a:spLocks noGrp="1"/>
          </p:cNvSpPr>
          <p:nvPr>
            <p:ph type="title"/>
          </p:nvPr>
        </p:nvSpPr>
        <p:spPr>
          <a:xfrm>
            <a:off x="457200" y="128588"/>
            <a:ext cx="8215313" cy="1428204"/>
          </a:xfrm>
        </p:spPr>
        <p:txBody>
          <a:bodyPr/>
          <a:lstStyle/>
          <a:p>
            <a:endParaRPr lang="ru-RU" dirty="0"/>
          </a:p>
        </p:txBody>
      </p:sp>
      <p:sp>
        <p:nvSpPr>
          <p:cNvPr id="3" name="Объект 2">
            <a:extLst>
              <a:ext uri="{FF2B5EF4-FFF2-40B4-BE49-F238E27FC236}">
                <a16:creationId xmlns:a16="http://schemas.microsoft.com/office/drawing/2014/main" xmlns="" id="{45DF4972-72B2-4547-92BC-22977403F05B}"/>
              </a:ext>
            </a:extLst>
          </p:cNvPr>
          <p:cNvSpPr>
            <a:spLocks noGrp="1"/>
          </p:cNvSpPr>
          <p:nvPr>
            <p:ph idx="1"/>
          </p:nvPr>
        </p:nvSpPr>
        <p:spPr>
          <a:xfrm>
            <a:off x="755576" y="1700808"/>
            <a:ext cx="7666880" cy="4608512"/>
          </a:xfrm>
        </p:spPr>
        <p:txBody>
          <a:bodyPr/>
          <a:lstStyle/>
          <a:p>
            <a:r>
              <a:rPr lang="ru-RU" sz="1600" b="1" dirty="0"/>
              <a:t>ПРЕДСКАЗАНИЕ И НАБЛЮДЕНИЕ ДЕФОРМАЦИОННЫХ ВОЛН ЗЕМЛИ </a:t>
            </a:r>
            <a:endParaRPr lang="ru-RU" sz="1600" dirty="0"/>
          </a:p>
          <a:p>
            <a:r>
              <a:rPr lang="ru-RU" sz="1600" b="1" dirty="0"/>
              <a:t>В. Г. Быков </a:t>
            </a:r>
            <a:endParaRPr lang="ru-RU" sz="1600" dirty="0"/>
          </a:p>
          <a:p>
            <a:r>
              <a:rPr lang="ru-RU" sz="1600" i="1" dirty="0"/>
              <a:t>Институт тектоники и геофизики им. Ю.А. Косыгина ДВО РАН, Хабаровск, Россия </a:t>
            </a:r>
            <a:endParaRPr lang="ru-RU" sz="1600" dirty="0"/>
          </a:p>
          <a:p>
            <a:r>
              <a:rPr lang="ru-RU" sz="1600" b="1" dirty="0"/>
              <a:t>Аннотация: </a:t>
            </a:r>
            <a:r>
              <a:rPr lang="ru-RU" sz="1600" dirty="0"/>
              <a:t>Теоретическое открытие деформационных волн Земли – одно из наиболее важных событий в геофизике </a:t>
            </a:r>
            <a:r>
              <a:rPr lang="ru-RU" sz="1600" dirty="0" smtClean="0"/>
              <a:t>последней трети </a:t>
            </a:r>
            <a:r>
              <a:rPr lang="en" sz="1600" dirty="0"/>
              <a:t>XX </a:t>
            </a:r>
            <a:r>
              <a:rPr lang="ru-RU" sz="1600" dirty="0"/>
              <a:t>века – послужило </a:t>
            </a:r>
            <a:r>
              <a:rPr lang="ru-RU" sz="1600" dirty="0" smtClean="0"/>
              <a:t>мотивацией </a:t>
            </a:r>
            <a:r>
              <a:rPr lang="ru-RU" sz="1600" dirty="0"/>
              <a:t>к развитию физических основ </a:t>
            </a:r>
            <a:r>
              <a:rPr lang="ru-RU" sz="1600" dirty="0" smtClean="0"/>
              <a:t>математической </a:t>
            </a:r>
            <a:r>
              <a:rPr lang="ru-RU" sz="1600" dirty="0"/>
              <a:t>теории распространения этих волн и поиску методов их экспериментального обнаружения. В статье кратко представлена история развития концепции деформационных волн Земли, методы наблюдения и </a:t>
            </a:r>
            <a:r>
              <a:rPr lang="ru-RU" sz="1600" dirty="0" err="1"/>
              <a:t>свойства</a:t>
            </a:r>
            <a:r>
              <a:rPr lang="ru-RU" sz="1600" dirty="0"/>
              <a:t> деформационных волн, основные типы геологических структур, генерирующих эти волны. Приведены наиболее значительные результаты теоретических, лабораторных и натурных исследований </a:t>
            </a:r>
            <a:r>
              <a:rPr lang="ru-RU" sz="1600" dirty="0" smtClean="0"/>
              <a:t>медленной </a:t>
            </a:r>
            <a:r>
              <a:rPr lang="ru-RU" sz="1600" dirty="0"/>
              <a:t>ми‐ грации деформаций. В перспективе концепция деформационных волн Земли может кардинально изменить существующие представления о </a:t>
            </a:r>
            <a:r>
              <a:rPr lang="ru-RU" sz="1600" dirty="0" err="1"/>
              <a:t>сейсмическом</a:t>
            </a:r>
            <a:r>
              <a:rPr lang="ru-RU" sz="1600" dirty="0"/>
              <a:t> процессе</a:t>
            </a:r>
            <a:r>
              <a:rPr lang="ru-RU" sz="2000" dirty="0"/>
              <a:t>. </a:t>
            </a:r>
          </a:p>
          <a:p>
            <a:endParaRPr lang="ru-RU" dirty="0"/>
          </a:p>
        </p:txBody>
      </p:sp>
      <p:pic>
        <p:nvPicPr>
          <p:cNvPr id="1025" name="Picture 1" descr="page1image45927680">
            <a:extLst>
              <a:ext uri="{FF2B5EF4-FFF2-40B4-BE49-F238E27FC236}">
                <a16:creationId xmlns:a16="http://schemas.microsoft.com/office/drawing/2014/main" xmlns="" id="{789BECA6-E091-1E49-B8FC-45E49BFD7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1552"/>
            <a:ext cx="8989640" cy="14282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1image62424832">
            <a:extLst>
              <a:ext uri="{FF2B5EF4-FFF2-40B4-BE49-F238E27FC236}">
                <a16:creationId xmlns:a16="http://schemas.microsoft.com/office/drawing/2014/main" xmlns="" id="{B2139942-A300-514C-AE60-78DB3587C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1400" cy="5969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3E1D3160-2F40-6441-A87E-DF554C13572A}"/>
              </a:ext>
            </a:extLst>
          </p:cNvPr>
          <p:cNvSpPr>
            <a:spLocks noChangeArrowheads="1"/>
          </p:cNvSpPr>
          <p:nvPr/>
        </p:nvSpPr>
        <p:spPr bwMode="auto">
          <a:xfrm>
            <a:off x="611560" y="472598"/>
            <a:ext cx="8989640"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300" b="1" i="0" u="none" strike="noStrike" cap="none" normalizeH="0" baseline="0" dirty="0">
                <a:ln>
                  <a:noFill/>
                </a:ln>
                <a:solidFill>
                  <a:srgbClr val="FFFFFF"/>
                </a:solidFill>
                <a:effectLst/>
                <a:latin typeface="Arial" panose="020B0604020202020204" pitchFamily="34" charset="0"/>
              </a:rPr>
              <a:t>GEODYNAMICS &amp; TECTONOPHYSICS </a:t>
            </a:r>
            <a:endParaRPr kumimoji="0" lang="ru-RU" altLang="ru-RU"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000" b="0" i="0" u="none" strike="noStrike" cap="none" normalizeH="0" baseline="0" dirty="0">
                <a:ln>
                  <a:noFill/>
                </a:ln>
                <a:solidFill>
                  <a:schemeClr val="tx1"/>
                </a:solidFill>
                <a:effectLst/>
                <a:latin typeface="TimesNewRomanPSMT"/>
              </a:rPr>
              <a:t>- </a:t>
            </a:r>
            <a:endParaRPr kumimoji="0" lang="ru-RU" altLang="ru-RU"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600" b="1" i="1" u="none" strike="noStrike" cap="none" normalizeH="0" baseline="0" dirty="0">
                <a:ln>
                  <a:noFill/>
                </a:ln>
                <a:solidFill>
                  <a:srgbClr val="FFFFFF"/>
                </a:solidFill>
                <a:effectLst/>
                <a:latin typeface="Arial" panose="020B0604020202020204" pitchFamily="34" charset="0"/>
                <a:cs typeface="Arial" panose="020B0604020202020204" pitchFamily="34" charset="0"/>
              </a:rPr>
              <a:t>PUBLISHED BY THE INSTITUTE OF THE EARTH’S CRUST SIBERIAN BRANCH OF RUSSIAN ACADEMY OF SCIENCES </a:t>
            </a:r>
            <a:endParaRPr kumimoji="0" lang="ru-RU" altLang="ru-RU"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800" b="1" i="0" u="none" strike="noStrike" cap="none" normalizeH="0" baseline="0" dirty="0">
                <a:ln>
                  <a:noFill/>
                </a:ln>
                <a:effectLst/>
                <a:latin typeface="Arial" panose="020B0604020202020204" pitchFamily="34" charset="0"/>
                <a:cs typeface="Arial" panose="020B0604020202020204" pitchFamily="34" charset="0"/>
              </a:rPr>
              <a:t>2018 VOLUME 9 ISSUE 3 PAGES 721–754 ISSN 2078-502X </a:t>
            </a:r>
            <a:endParaRPr kumimoji="0" lang="ru-RU" altLang="ru-RU" sz="1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288013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BFAF994-4A95-5E4B-A4B9-0FD4992C0CD1}"/>
              </a:ext>
            </a:extLst>
          </p:cNvPr>
          <p:cNvSpPr>
            <a:spLocks noGrp="1"/>
          </p:cNvSpPr>
          <p:nvPr>
            <p:ph idx="1"/>
          </p:nvPr>
        </p:nvSpPr>
        <p:spPr>
          <a:xfrm>
            <a:off x="323528" y="0"/>
            <a:ext cx="8820472" cy="6858000"/>
          </a:xfrm>
        </p:spPr>
        <p:txBody>
          <a:bodyPr/>
          <a:lstStyle/>
          <a:p>
            <a:pPr marL="0" lvl="0" indent="0" defTabSz="914400">
              <a:spcBef>
                <a:spcPct val="0"/>
              </a:spcBef>
              <a:buClrTx/>
              <a:buSzTx/>
            </a:pPr>
            <a:r>
              <a:rPr lang="ru-RU" altLang="ru-RU" sz="1600" i="1" dirty="0">
                <a:solidFill>
                  <a:schemeClr val="tx1"/>
                </a:solidFill>
                <a:latin typeface="Newton"/>
              </a:rPr>
              <a:t>УДК 532.5: 550.3: 551.24.01    </a:t>
            </a:r>
            <a:r>
              <a:rPr lang="ru-RU" altLang="ru-RU" sz="1400" i="1" dirty="0">
                <a:solidFill>
                  <a:schemeClr val="tx1"/>
                </a:solidFill>
                <a:latin typeface="Newton"/>
              </a:rPr>
              <a:t>ИЗВЕСТИЯ РАН. МЕХАНИКА ЖИДКОСТИ И ГАЗА, 2021, </a:t>
            </a:r>
            <a:r>
              <a:rPr lang="ru-RU" altLang="ru-RU" sz="1400" i="1" dirty="0" err="1">
                <a:solidFill>
                  <a:schemeClr val="tx1"/>
                </a:solidFill>
                <a:latin typeface="Newton"/>
              </a:rPr>
              <a:t>No</a:t>
            </a:r>
            <a:r>
              <a:rPr lang="ru-RU" altLang="ru-RU" sz="1400" i="1" dirty="0">
                <a:solidFill>
                  <a:schemeClr val="tx1"/>
                </a:solidFill>
                <a:latin typeface="Newton"/>
              </a:rPr>
              <a:t> 6, с. 1–15 </a:t>
            </a:r>
            <a:r>
              <a:rPr lang="ru-RU" altLang="ru-RU" sz="1200" dirty="0">
                <a:solidFill>
                  <a:schemeClr val="tx1"/>
                </a:solidFill>
              </a:rPr>
              <a:t/>
            </a:r>
            <a:br>
              <a:rPr lang="ru-RU" altLang="ru-RU" sz="1200" dirty="0">
                <a:solidFill>
                  <a:schemeClr val="tx1"/>
                </a:solidFill>
              </a:rPr>
            </a:br>
            <a:endParaRPr lang="ru-RU" altLang="ru-RU" sz="1400" dirty="0">
              <a:solidFill>
                <a:schemeClr val="tx1"/>
              </a:solidFill>
            </a:endParaRPr>
          </a:p>
          <a:p>
            <a:pPr marL="0" lvl="0" indent="0" defTabSz="914400">
              <a:spcBef>
                <a:spcPct val="0"/>
              </a:spcBef>
              <a:buClrTx/>
              <a:buSzTx/>
            </a:pPr>
            <a:r>
              <a:rPr lang="ru-RU" altLang="ru-RU" sz="1800" b="1" dirty="0">
                <a:solidFill>
                  <a:schemeClr val="tx1"/>
                </a:solidFill>
                <a:latin typeface="Newton"/>
              </a:rPr>
              <a:t>ТЕРМОМЕХАНИЧЕСКИЕ ВОЛНЫ В СИСТЕМЕ УПРУГАЯ ЛИТОСФЕРА–ВЯЗКАЯ АСТЕНОСФЕРА </a:t>
            </a:r>
            <a:endParaRPr lang="ru-RU" altLang="ru-RU" sz="1800" dirty="0">
              <a:solidFill>
                <a:schemeClr val="tx1"/>
              </a:solidFill>
            </a:endParaRPr>
          </a:p>
          <a:p>
            <a:pPr marL="0" lvl="0" indent="0" defTabSz="914400">
              <a:spcBef>
                <a:spcPct val="0"/>
              </a:spcBef>
              <a:buClrTx/>
              <a:buSzTx/>
            </a:pPr>
            <a:r>
              <a:rPr lang="ru-RU" altLang="ru-RU" sz="2000" b="1" dirty="0">
                <a:solidFill>
                  <a:schemeClr val="tx1"/>
                </a:solidFill>
                <a:latin typeface="Newton"/>
              </a:rPr>
              <a:t>Л. И. </a:t>
            </a:r>
            <a:r>
              <a:rPr lang="ru-RU" altLang="ru-RU" sz="2000" b="1" dirty="0" err="1">
                <a:solidFill>
                  <a:schemeClr val="tx1"/>
                </a:solidFill>
                <a:latin typeface="Newton"/>
              </a:rPr>
              <a:t>Лобковский</a:t>
            </a:r>
            <a:r>
              <a:rPr lang="ru-RU" altLang="ru-RU" sz="2000" b="1" baseline="30000" dirty="0" err="1">
                <a:solidFill>
                  <a:schemeClr val="tx1"/>
                </a:solidFill>
                <a:latin typeface="Newton"/>
              </a:rPr>
              <a:t>а</a:t>
            </a:r>
            <a:r>
              <a:rPr lang="en-US" altLang="ru-RU" sz="2000" b="1" baseline="30000" dirty="0">
                <a:solidFill>
                  <a:schemeClr val="tx1"/>
                </a:solidFill>
                <a:latin typeface="Newton"/>
              </a:rPr>
              <a:t>,b</a:t>
            </a:r>
            <a:r>
              <a:rPr lang="ru-RU" altLang="ru-RU" sz="2000" b="1" dirty="0">
                <a:solidFill>
                  <a:schemeClr val="tx1"/>
                </a:solidFill>
                <a:latin typeface="Newton"/>
              </a:rPr>
              <a:t> , М. М. Рамазанов</a:t>
            </a:r>
            <a:r>
              <a:rPr lang="en-US" altLang="ru-RU" sz="2000" b="1" baseline="30000" dirty="0">
                <a:solidFill>
                  <a:schemeClr val="tx1"/>
                </a:solidFill>
                <a:latin typeface="Newton"/>
              </a:rPr>
              <a:t>c</a:t>
            </a:r>
            <a:endParaRPr lang="ru-RU" altLang="ru-RU" sz="2000" b="1" dirty="0">
              <a:solidFill>
                <a:schemeClr val="tx1"/>
              </a:solidFill>
              <a:latin typeface="Newton"/>
            </a:endParaRPr>
          </a:p>
          <a:p>
            <a:pPr marL="0" lvl="0" indent="0" defTabSz="914400">
              <a:spcBef>
                <a:spcPct val="0"/>
              </a:spcBef>
              <a:buClrTx/>
              <a:buSzTx/>
            </a:pPr>
            <a:r>
              <a:rPr lang="ru-RU" altLang="ru-RU" sz="2000" b="1" dirty="0">
                <a:solidFill>
                  <a:schemeClr val="tx1"/>
                </a:solidFill>
                <a:latin typeface="Newton"/>
              </a:rPr>
              <a:t> </a:t>
            </a:r>
          </a:p>
          <a:p>
            <a:pPr marL="0" lvl="0" indent="0" defTabSz="914400">
              <a:spcBef>
                <a:spcPct val="0"/>
              </a:spcBef>
              <a:buClrTx/>
              <a:buSzTx/>
            </a:pPr>
            <a:r>
              <a:rPr lang="ru-RU" altLang="ru-RU" sz="1400" b="1" dirty="0">
                <a:solidFill>
                  <a:schemeClr val="tx1"/>
                </a:solidFill>
                <a:latin typeface="Newton"/>
              </a:rPr>
              <a:t> </a:t>
            </a:r>
            <a:r>
              <a:rPr lang="ru-RU" altLang="ru-RU" sz="1600" i="1" dirty="0" err="1">
                <a:solidFill>
                  <a:schemeClr val="tx1"/>
                </a:solidFill>
                <a:latin typeface="Newton"/>
              </a:rPr>
              <a:t>a</a:t>
            </a:r>
            <a:r>
              <a:rPr lang="ru-RU" altLang="ru-RU" sz="1600" i="1" dirty="0">
                <a:solidFill>
                  <a:schemeClr val="tx1"/>
                </a:solidFill>
                <a:latin typeface="Newton"/>
              </a:rPr>
              <a:t> Институт океанологии им. П.П. </a:t>
            </a:r>
            <a:r>
              <a:rPr lang="ru-RU" altLang="ru-RU" sz="1600" i="1" dirty="0" err="1">
                <a:solidFill>
                  <a:schemeClr val="tx1"/>
                </a:solidFill>
                <a:latin typeface="Newton"/>
              </a:rPr>
              <a:t>Ширшова</a:t>
            </a:r>
            <a:r>
              <a:rPr lang="ru-RU" altLang="ru-RU" sz="1600" i="1" dirty="0">
                <a:solidFill>
                  <a:schemeClr val="tx1"/>
                </a:solidFill>
                <a:latin typeface="Newton"/>
              </a:rPr>
              <a:t> РАН, Москва, Россия </a:t>
            </a:r>
            <a:endParaRPr lang="ru-RU" altLang="ru-RU" sz="1600" dirty="0">
              <a:solidFill>
                <a:schemeClr val="tx1"/>
              </a:solidFill>
            </a:endParaRPr>
          </a:p>
          <a:p>
            <a:pPr marL="0" lvl="0" indent="0" defTabSz="914400">
              <a:spcBef>
                <a:spcPct val="0"/>
              </a:spcBef>
              <a:buClrTx/>
              <a:buSzTx/>
            </a:pPr>
            <a:r>
              <a:rPr lang="ru-RU" altLang="ru-RU" sz="1600" i="1" dirty="0">
                <a:solidFill>
                  <a:schemeClr val="tx1"/>
                </a:solidFill>
                <a:latin typeface="Newton"/>
              </a:rPr>
              <a:t>b </a:t>
            </a:r>
            <a:r>
              <a:rPr lang="ru-RU" altLang="ru-RU" sz="1600" i="1" dirty="0" smtClean="0">
                <a:solidFill>
                  <a:schemeClr val="tx1"/>
                </a:solidFill>
                <a:latin typeface="Newton"/>
              </a:rPr>
              <a:t>Московский физико-технический институт</a:t>
            </a:r>
            <a:r>
              <a:rPr lang="ru-RU" altLang="ru-RU" sz="1600" i="1" dirty="0">
                <a:solidFill>
                  <a:schemeClr val="tx1"/>
                </a:solidFill>
                <a:latin typeface="Newton"/>
              </a:rPr>
              <a:t>, </a:t>
            </a:r>
            <a:r>
              <a:rPr lang="ru-RU" altLang="ru-RU" sz="1600" i="1" dirty="0" smtClean="0">
                <a:solidFill>
                  <a:schemeClr val="tx1"/>
                </a:solidFill>
                <a:latin typeface="Newton"/>
              </a:rPr>
              <a:t>Долгопрудный, </a:t>
            </a:r>
            <a:r>
              <a:rPr lang="ru-RU" altLang="ru-RU" sz="1600" i="1" dirty="0">
                <a:solidFill>
                  <a:schemeClr val="tx1"/>
                </a:solidFill>
                <a:latin typeface="Newton"/>
              </a:rPr>
              <a:t>Московская обл., Россия </a:t>
            </a:r>
            <a:endParaRPr lang="ru-RU" altLang="ru-RU" sz="1600" dirty="0">
              <a:solidFill>
                <a:schemeClr val="tx1"/>
              </a:solidFill>
            </a:endParaRPr>
          </a:p>
          <a:p>
            <a:pPr marL="0" lvl="0" indent="0" defTabSz="914400">
              <a:spcBef>
                <a:spcPct val="0"/>
              </a:spcBef>
              <a:buClrTx/>
              <a:buSzTx/>
            </a:pPr>
            <a:r>
              <a:rPr lang="ru-RU" altLang="ru-RU" sz="1600" i="1" dirty="0">
                <a:solidFill>
                  <a:schemeClr val="tx1"/>
                </a:solidFill>
                <a:latin typeface="Newton"/>
              </a:rPr>
              <a:t>c Институт проблем геотермии и </a:t>
            </a:r>
            <a:r>
              <a:rPr lang="ru-RU" altLang="ru-RU" sz="1600" i="1" dirty="0" smtClean="0">
                <a:solidFill>
                  <a:schemeClr val="tx1"/>
                </a:solidFill>
                <a:latin typeface="Newton"/>
              </a:rPr>
              <a:t>возобновляемой энергетики </a:t>
            </a:r>
            <a:r>
              <a:rPr lang="ru-RU" altLang="ru-RU" sz="1600" i="1" dirty="0">
                <a:solidFill>
                  <a:schemeClr val="tx1"/>
                </a:solidFill>
                <a:latin typeface="Newton"/>
              </a:rPr>
              <a:t>РАН, Махачкала, Дагестан, Россия </a:t>
            </a:r>
            <a:endParaRPr lang="ru-RU" altLang="ru-RU" sz="1600" dirty="0">
              <a:solidFill>
                <a:schemeClr val="tx1"/>
              </a:solidFill>
            </a:endParaRPr>
          </a:p>
          <a:p>
            <a:pPr marL="0" lvl="0" indent="0" defTabSz="914400">
              <a:spcBef>
                <a:spcPct val="0"/>
              </a:spcBef>
              <a:buClrTx/>
              <a:buSzTx/>
            </a:pPr>
            <a:r>
              <a:rPr lang="ru-RU" altLang="ru-RU" sz="1600" b="1" i="1" dirty="0">
                <a:solidFill>
                  <a:schemeClr val="tx1"/>
                </a:solidFill>
                <a:latin typeface="Newton"/>
              </a:rPr>
              <a:t>*</a:t>
            </a:r>
            <a:r>
              <a:rPr lang="ru-RU" altLang="ru-RU" sz="1600" i="1" dirty="0" err="1">
                <a:solidFill>
                  <a:schemeClr val="tx1"/>
                </a:solidFill>
                <a:latin typeface="Newton"/>
              </a:rPr>
              <a:t>E-mail</a:t>
            </a:r>
            <a:r>
              <a:rPr lang="ru-RU" altLang="ru-RU" sz="1600" i="1" dirty="0">
                <a:solidFill>
                  <a:schemeClr val="tx1"/>
                </a:solidFill>
                <a:latin typeface="Newton"/>
              </a:rPr>
              <a:t>: </a:t>
            </a:r>
            <a:r>
              <a:rPr lang="ru-RU" altLang="ru-RU" sz="1600" i="1" dirty="0" err="1">
                <a:solidFill>
                  <a:schemeClr val="tx1"/>
                </a:solidFill>
                <a:latin typeface="Newton"/>
              </a:rPr>
              <a:t>llobkovsky@ocean.ru</a:t>
            </a:r>
            <a:r>
              <a:rPr lang="ru-RU" altLang="ru-RU" sz="1600" i="1" dirty="0">
                <a:solidFill>
                  <a:schemeClr val="tx1"/>
                </a:solidFill>
                <a:latin typeface="Newton"/>
              </a:rPr>
              <a:t> </a:t>
            </a:r>
            <a:r>
              <a:rPr lang="ru-RU" altLang="ru-RU" sz="1600" b="1" i="1" dirty="0">
                <a:solidFill>
                  <a:schemeClr val="tx1"/>
                </a:solidFill>
                <a:latin typeface="Newton"/>
              </a:rPr>
              <a:t>**</a:t>
            </a:r>
            <a:r>
              <a:rPr lang="ru-RU" altLang="ru-RU" sz="1600" i="1" dirty="0" err="1">
                <a:solidFill>
                  <a:schemeClr val="tx1"/>
                </a:solidFill>
                <a:latin typeface="Newton"/>
              </a:rPr>
              <a:t>E-mail</a:t>
            </a:r>
            <a:r>
              <a:rPr lang="ru-RU" altLang="ru-RU" sz="1600" i="1" dirty="0">
                <a:solidFill>
                  <a:schemeClr val="tx1"/>
                </a:solidFill>
                <a:latin typeface="Newton"/>
              </a:rPr>
              <a:t>: </a:t>
            </a:r>
            <a:r>
              <a:rPr lang="ru-RU" altLang="ru-RU" sz="1600" i="1" dirty="0" err="1">
                <a:solidFill>
                  <a:schemeClr val="tx1"/>
                </a:solidFill>
                <a:latin typeface="Newton"/>
              </a:rPr>
              <a:t>mukamay-ipg@mail.ru</a:t>
            </a:r>
            <a:r>
              <a:rPr lang="ru-RU" altLang="ru-RU" sz="1600" i="1" dirty="0">
                <a:solidFill>
                  <a:schemeClr val="tx1"/>
                </a:solidFill>
                <a:latin typeface="Newton"/>
              </a:rPr>
              <a:t> </a:t>
            </a:r>
            <a:endParaRPr lang="ru-RU" altLang="ru-RU" sz="1600" dirty="0">
              <a:solidFill>
                <a:schemeClr val="tx1"/>
              </a:solidFill>
            </a:endParaRPr>
          </a:p>
          <a:p>
            <a:pPr marL="0" lvl="0" indent="0" defTabSz="914400">
              <a:spcBef>
                <a:spcPct val="0"/>
              </a:spcBef>
              <a:buClrTx/>
              <a:buSzTx/>
            </a:pPr>
            <a:r>
              <a:rPr lang="ru-RU" altLang="ru-RU" sz="1600" dirty="0">
                <a:solidFill>
                  <a:schemeClr val="tx1"/>
                </a:solidFill>
                <a:latin typeface="Newton"/>
              </a:rPr>
              <a:t>Поступила в редакцию 09.04.2021 г. После доработки 06.05.2021 г. Принята к публикации 22.06.2021 г.</a:t>
            </a:r>
          </a:p>
          <a:p>
            <a:pPr marL="0" lvl="0" indent="0" defTabSz="914400">
              <a:spcBef>
                <a:spcPct val="0"/>
              </a:spcBef>
              <a:buClrTx/>
              <a:buSzTx/>
            </a:pPr>
            <a:r>
              <a:rPr lang="ru-RU" altLang="ru-RU" sz="1600" dirty="0">
                <a:solidFill>
                  <a:schemeClr val="tx1"/>
                </a:solidFill>
                <a:latin typeface="Newton"/>
              </a:rPr>
              <a:t> </a:t>
            </a:r>
            <a:endParaRPr lang="ru-RU" altLang="ru-RU" sz="1400" dirty="0">
              <a:solidFill>
                <a:schemeClr val="tx1"/>
              </a:solidFill>
            </a:endParaRPr>
          </a:p>
          <a:p>
            <a:pPr marL="0" lvl="0" indent="0" defTabSz="914400">
              <a:spcBef>
                <a:spcPct val="0"/>
              </a:spcBef>
              <a:buClrTx/>
              <a:buSzTx/>
            </a:pPr>
            <a:r>
              <a:rPr lang="ru-RU" altLang="ru-RU" sz="1800" dirty="0">
                <a:solidFill>
                  <a:schemeClr val="tx1"/>
                </a:solidFill>
                <a:latin typeface="Newton"/>
              </a:rPr>
              <a:t>Рассмотрена задача о возникновении термомеханических волн в системе </a:t>
            </a:r>
            <a:r>
              <a:rPr lang="ru-RU" altLang="ru-RU" sz="1800" dirty="0" smtClean="0">
                <a:solidFill>
                  <a:schemeClr val="tx1"/>
                </a:solidFill>
                <a:latin typeface="Newton"/>
              </a:rPr>
              <a:t>состоящей из </a:t>
            </a:r>
            <a:r>
              <a:rPr lang="ru-RU" altLang="ru-RU" sz="1800" dirty="0">
                <a:solidFill>
                  <a:schemeClr val="tx1"/>
                </a:solidFill>
                <a:latin typeface="Newton"/>
              </a:rPr>
              <a:t>двух горизонтальных слоев с реологиями </a:t>
            </a:r>
            <a:r>
              <a:rPr lang="ru-RU" altLang="ru-RU" sz="1800" dirty="0" err="1">
                <a:solidFill>
                  <a:schemeClr val="tx1"/>
                </a:solidFill>
                <a:latin typeface="Newton"/>
              </a:rPr>
              <a:t>линей</a:t>
            </a:r>
            <a:r>
              <a:rPr lang="ru-RU" altLang="ru-RU" sz="1800" dirty="0" err="1" smtClean="0">
                <a:solidFill>
                  <a:schemeClr val="tx1"/>
                </a:solidFill>
                <a:latin typeface="Newton"/>
              </a:rPr>
              <a:t>но</a:t>
            </a:r>
            <a:r>
              <a:rPr lang="ru-RU" altLang="ru-RU" sz="1800" dirty="0">
                <a:solidFill>
                  <a:schemeClr val="tx1"/>
                </a:solidFill>
                <a:latin typeface="Newton"/>
              </a:rPr>
              <a:t> </a:t>
            </a:r>
            <a:r>
              <a:rPr lang="ru-RU" altLang="ru-RU" sz="1800" dirty="0" smtClean="0">
                <a:solidFill>
                  <a:schemeClr val="tx1"/>
                </a:solidFill>
                <a:latin typeface="Newton"/>
              </a:rPr>
              <a:t>упругой </a:t>
            </a:r>
            <a:r>
              <a:rPr lang="ru-RU" altLang="ru-RU" sz="1800" dirty="0">
                <a:solidFill>
                  <a:schemeClr val="tx1"/>
                </a:solidFill>
                <a:latin typeface="Newton"/>
              </a:rPr>
              <a:t>среды для верхнего слоя (литосфера) и </a:t>
            </a:r>
            <a:r>
              <a:rPr lang="ru-RU" altLang="ru-RU" sz="1800" dirty="0" smtClean="0">
                <a:solidFill>
                  <a:schemeClr val="tx1"/>
                </a:solidFill>
                <a:latin typeface="Newton"/>
              </a:rPr>
              <a:t>вязкой </a:t>
            </a:r>
            <a:r>
              <a:rPr lang="ru-RU" altLang="ru-RU" sz="1800" dirty="0">
                <a:solidFill>
                  <a:schemeClr val="tx1"/>
                </a:solidFill>
                <a:latin typeface="Newton"/>
              </a:rPr>
              <a:t>жидкости для нижнего (астеносфера) с учетом фазового перехода на их </a:t>
            </a:r>
            <a:r>
              <a:rPr lang="ru-RU" altLang="ru-RU" sz="1800" dirty="0" smtClean="0">
                <a:solidFill>
                  <a:schemeClr val="tx1"/>
                </a:solidFill>
                <a:latin typeface="Newton"/>
              </a:rPr>
              <a:t>общей границе</a:t>
            </a:r>
            <a:r>
              <a:rPr lang="ru-RU" altLang="ru-RU" sz="1800" dirty="0">
                <a:solidFill>
                  <a:schemeClr val="tx1"/>
                </a:solidFill>
                <a:latin typeface="Newton"/>
              </a:rPr>
              <a:t>. </a:t>
            </a:r>
            <a:r>
              <a:rPr lang="ru-RU" altLang="ru-RU" sz="1800" dirty="0" err="1">
                <a:solidFill>
                  <a:schemeClr val="tx1"/>
                </a:solidFill>
                <a:latin typeface="Newton"/>
              </a:rPr>
              <a:t>Найдено</a:t>
            </a:r>
            <a:r>
              <a:rPr lang="ru-RU" altLang="ru-RU" sz="1800" dirty="0">
                <a:solidFill>
                  <a:schemeClr val="tx1"/>
                </a:solidFill>
                <a:latin typeface="Newton"/>
              </a:rPr>
              <a:t> точное решение задачи и изучены его </a:t>
            </a:r>
            <a:r>
              <a:rPr lang="ru-RU" altLang="ru-RU" sz="1800" dirty="0" smtClean="0">
                <a:solidFill>
                  <a:schemeClr val="tx1"/>
                </a:solidFill>
                <a:latin typeface="Newton"/>
              </a:rPr>
              <a:t>свойства </a:t>
            </a:r>
            <a:r>
              <a:rPr lang="ru-RU" altLang="ru-RU" sz="1800" dirty="0">
                <a:solidFill>
                  <a:schemeClr val="tx1"/>
                </a:solidFill>
                <a:latin typeface="Newton"/>
              </a:rPr>
              <a:t>в зависимости от параметров. Показано, что при характерных значениях физических параметров литосферы и астеносферы существуют решения в виде умеренно затухающих деформационных тектонических волн, дана геофизическая интерпретация полученных результатов. </a:t>
            </a:r>
            <a:endParaRPr lang="ru-RU" altLang="ru-RU" sz="1400" dirty="0">
              <a:solidFill>
                <a:schemeClr val="tx1"/>
              </a:solidFill>
            </a:endParaRPr>
          </a:p>
          <a:p>
            <a:pPr marL="0" lvl="0" indent="0" defTabSz="914400">
              <a:spcBef>
                <a:spcPct val="0"/>
              </a:spcBef>
              <a:buClrTx/>
              <a:buSzTx/>
            </a:pPr>
            <a:r>
              <a:rPr lang="ru-RU" altLang="ru-RU" sz="1800" i="1" dirty="0">
                <a:solidFill>
                  <a:schemeClr val="tx1"/>
                </a:solidFill>
                <a:latin typeface="Newton"/>
              </a:rPr>
              <a:t>Ключевые слова: </a:t>
            </a:r>
            <a:r>
              <a:rPr lang="ru-RU" altLang="ru-RU" sz="1800" dirty="0">
                <a:solidFill>
                  <a:schemeClr val="tx1"/>
                </a:solidFill>
                <a:latin typeface="Newton"/>
              </a:rPr>
              <a:t>математическая модель, термомеханические волны, литосфера, астеносфера, </a:t>
            </a:r>
            <a:r>
              <a:rPr lang="ru-RU" altLang="ru-RU" sz="1800" dirty="0" smtClean="0">
                <a:solidFill>
                  <a:schemeClr val="tx1"/>
                </a:solidFill>
                <a:latin typeface="Newton"/>
              </a:rPr>
              <a:t>фазовый переход </a:t>
            </a:r>
            <a:endParaRPr lang="ru-RU" altLang="ru-RU" sz="4000" dirty="0">
              <a:solidFill>
                <a:schemeClr val="tx1"/>
              </a:solidFill>
              <a:latin typeface="Arial" panose="020B0604020202020204" pitchFamily="34" charset="0"/>
            </a:endParaRPr>
          </a:p>
        </p:txBody>
      </p:sp>
      <p:sp>
        <p:nvSpPr>
          <p:cNvPr id="4" name="Rectangle 1">
            <a:extLst>
              <a:ext uri="{FF2B5EF4-FFF2-40B4-BE49-F238E27FC236}">
                <a16:creationId xmlns:a16="http://schemas.microsoft.com/office/drawing/2014/main" xmlns="" id="{8D895375-5E5F-394A-BDC8-EA70B6A3762B}"/>
              </a:ext>
            </a:extLst>
          </p:cNvPr>
          <p:cNvSpPr>
            <a:spLocks noChangeArrowheads="1"/>
          </p:cNvSpPr>
          <p:nvPr/>
        </p:nvSpPr>
        <p:spPr bwMode="auto">
          <a:xfrm>
            <a:off x="179512" y="-847725"/>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dirty="0">
                <a:ln>
                  <a:noFill/>
                </a:ln>
                <a:solidFill>
                  <a:schemeClr val="tx1"/>
                </a:solidFill>
                <a:effectLst/>
                <a:latin typeface="Arial" panose="020B0604020202020204" pitchFamily="34" charset="0"/>
              </a:rPr>
              <a:t>                                                    </a:t>
            </a:r>
            <a:r>
              <a:rPr kumimoji="0" lang="ru-RU" altLang="ru-RU" sz="1800" b="0" i="0" u="none" strike="noStrike" cap="none" normalizeH="0" baseline="0" dirty="0">
                <a:ln>
                  <a:noFill/>
                </a:ln>
                <a:solidFill>
                  <a:schemeClr val="tx1"/>
                </a:solidFill>
                <a:effectLst/>
                <a:latin typeface="Arial" panose="020B0604020202020204" pitchFamily="34" charset="0"/>
              </a:rPr>
              <a:t>   </a:t>
            </a:r>
            <a:r>
              <a:rPr kumimoji="0" lang="ru-RU" altLang="ru-RU" b="0" i="0" u="none" strike="noStrike" cap="none" normalizeH="0" baseline="0" dirty="0">
                <a:ln>
                  <a:noFill/>
                </a:ln>
                <a:solidFill>
                  <a:schemeClr val="tx1"/>
                </a:solidFill>
                <a:effectLst/>
                <a:latin typeface="Arial" panose="020B0604020202020204" pitchFamily="34" charset="0"/>
              </a:rPr>
              <a:t> </a:t>
            </a:r>
            <a:r>
              <a:rPr kumimoji="0" lang="ru-RU" altLang="ru-RU" sz="1800" b="0" i="0" u="none" strike="noStrike" cap="none" normalizeH="0" baseline="0" dirty="0">
                <a:ln>
                  <a:noFill/>
                </a:ln>
                <a:solidFill>
                  <a:schemeClr val="tx1"/>
                </a:solidFill>
                <a:effectLst/>
                <a:latin typeface="Arial" panose="020B0604020202020204" pitchFamily="34" charset="0"/>
              </a:rPr>
              <a:t>   </a:t>
            </a:r>
            <a:r>
              <a:rPr kumimoji="0" lang="ru-RU" altLang="ru-RU" b="0" i="0" u="none" strike="noStrike" cap="none" normalizeH="0" baseline="0" dirty="0">
                <a:ln>
                  <a:noFill/>
                </a:ln>
                <a:solidFill>
                  <a:schemeClr val="tx1"/>
                </a:solidFill>
                <a:effectLst/>
                <a:latin typeface="Arial" panose="020B0604020202020204" pitchFamily="34" charset="0"/>
              </a:rPr>
              <a:t>                                                   </a:t>
            </a:r>
            <a:r>
              <a:rPr kumimoji="0" lang="ru-RU" altLang="ru-RU" sz="1800" b="0" i="0" u="none" strike="noStrike" cap="none" normalizeH="0" baseline="0" dirty="0">
                <a:ln>
                  <a:noFill/>
                </a:ln>
                <a:solidFill>
                  <a:schemeClr val="tx1"/>
                </a:solidFill>
                <a:effectLst/>
                <a:latin typeface="Arial" panose="020B0604020202020204" pitchFamily="34" charset="0"/>
              </a:rPr>
              <a:t>   </a:t>
            </a:r>
            <a:r>
              <a:rPr kumimoji="0" lang="ru-RU" altLang="ru-RU" b="0" i="0" u="none" strike="noStrike" cap="none" normalizeH="0" baseline="0" dirty="0">
                <a:ln>
                  <a:noFill/>
                </a:ln>
                <a:solidFill>
                  <a:schemeClr val="tx1"/>
                </a:solidFill>
                <a:effectLst/>
                <a:latin typeface="Arial" panose="020B0604020202020204" pitchFamily="34" charset="0"/>
              </a:rPr>
              <a:t>                                                    </a:t>
            </a:r>
            <a:r>
              <a:rPr kumimoji="0" lang="ru-RU" altLang="ru-RU" sz="1800" b="0" i="0" u="none" strike="noStrike" cap="none" normalizeH="0" baseline="0" dirty="0">
                <a:ln>
                  <a:noFill/>
                </a:ln>
                <a:solidFill>
                  <a:schemeClr val="tx1"/>
                </a:solidFill>
                <a:effectLst/>
                <a:latin typeface="Arial" panose="020B0604020202020204" pitchFamily="34" charset="0"/>
              </a:rPr>
              <a:t>   </a:t>
            </a:r>
            <a:r>
              <a:rPr kumimoji="0" lang="ru-RU" altLang="ru-RU" b="0" i="0" u="none" strike="noStrike" cap="none" normalizeH="0" baseline="0" dirty="0">
                <a:ln>
                  <a:noFill/>
                </a:ln>
                <a:solidFill>
                  <a:schemeClr val="tx1"/>
                </a:solidFill>
                <a:effectLst/>
                <a:latin typeface="Arial" panose="020B0604020202020204" pitchFamily="34" charset="0"/>
              </a:rPr>
              <a:t> </a:t>
            </a:r>
            <a:r>
              <a:rPr kumimoji="0" lang="ru-RU" altLang="ru-RU" sz="1800" b="0" i="0" u="none" strike="noStrike" cap="none" normalizeH="0" baseline="0" dirty="0">
                <a:ln>
                  <a:noFill/>
                </a:ln>
                <a:solidFill>
                  <a:schemeClr val="tx1"/>
                </a:solidFill>
                <a:effectLst/>
                <a:latin typeface="Arial" panose="020B0604020202020204" pitchFamily="34" charset="0"/>
              </a:rPr>
              <a:t>   </a:t>
            </a:r>
            <a:r>
              <a:rPr kumimoji="0" lang="ru-RU" altLang="ru-RU" b="0" i="0" u="none" strike="noStrike" cap="none" normalizeH="0" baseline="0" dirty="0">
                <a:ln>
                  <a:noFill/>
                </a:ln>
                <a:solidFill>
                  <a:schemeClr val="tx1"/>
                </a:solidFill>
                <a:effectLst/>
                <a:latin typeface="Arial" panose="020B0604020202020204" pitchFamily="34" charset="0"/>
              </a:rPr>
              <a:t>                                                   </a:t>
            </a:r>
            <a:r>
              <a:rPr kumimoji="0" lang="ru-RU" altLang="ru-RU" sz="1800" b="0" i="0" u="none" strike="noStrike" cap="none" normalizeH="0" baseline="0" dirty="0">
                <a:ln>
                  <a:noFill/>
                </a:ln>
                <a:solidFill>
                  <a:schemeClr val="tx1"/>
                </a:solidFill>
                <a:effectLst/>
                <a:latin typeface="Arial" panose="020B0604020202020204" pitchFamily="34" charset="0"/>
              </a:rPr>
              <a:t> </a:t>
            </a:r>
          </a:p>
        </p:txBody>
      </p:sp>
      <p:pic>
        <p:nvPicPr>
          <p:cNvPr id="1026" name="Picture 2" descr="page1image9346160">
            <a:extLst>
              <a:ext uri="{FF2B5EF4-FFF2-40B4-BE49-F238E27FC236}">
                <a16:creationId xmlns:a16="http://schemas.microsoft.com/office/drawing/2014/main" xmlns="" id="{CABA9839-AD79-FC49-BA1A-EAC8F0BA4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60425"/>
            <a:ext cx="3263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image23808448">
            <a:extLst>
              <a:ext uri="{FF2B5EF4-FFF2-40B4-BE49-F238E27FC236}">
                <a16:creationId xmlns:a16="http://schemas.microsoft.com/office/drawing/2014/main" xmlns="" id="{622D76D2-1AF7-DD47-AFA0-42CC48573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0" y="-860425"/>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1image23806720">
            <a:extLst>
              <a:ext uri="{FF2B5EF4-FFF2-40B4-BE49-F238E27FC236}">
                <a16:creationId xmlns:a16="http://schemas.microsoft.com/office/drawing/2014/main" xmlns="" id="{CE0C3FE0-5C75-8144-B052-DAFC2A0300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500" y="-860425"/>
            <a:ext cx="3238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1image9346048">
            <a:extLst>
              <a:ext uri="{FF2B5EF4-FFF2-40B4-BE49-F238E27FC236}">
                <a16:creationId xmlns:a16="http://schemas.microsoft.com/office/drawing/2014/main" xmlns="" id="{8640DBDC-F5D4-824D-A134-C3494E41B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00" y="-860425"/>
            <a:ext cx="3263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1image23806336">
            <a:extLst>
              <a:ext uri="{FF2B5EF4-FFF2-40B4-BE49-F238E27FC236}">
                <a16:creationId xmlns:a16="http://schemas.microsoft.com/office/drawing/2014/main" xmlns="" id="{0A207BDB-2FC7-5248-8C2E-238CD5268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00" y="-860425"/>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age1image23808832">
            <a:extLst>
              <a:ext uri="{FF2B5EF4-FFF2-40B4-BE49-F238E27FC236}">
                <a16:creationId xmlns:a16="http://schemas.microsoft.com/office/drawing/2014/main" xmlns="" id="{EF141788-052B-6446-B032-9480BD6FF3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000" y="-860425"/>
            <a:ext cx="32385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8476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F4CDC24-6F52-F044-8A55-3CE3E2E30EBC}"/>
              </a:ext>
            </a:extLst>
          </p:cNvPr>
          <p:cNvSpPr>
            <a:spLocks noGrp="1"/>
          </p:cNvSpPr>
          <p:nvPr>
            <p:ph type="title"/>
          </p:nvPr>
        </p:nvSpPr>
        <p:spPr/>
        <p:txBody>
          <a:bodyPr/>
          <a:lstStyle/>
          <a:p>
            <a:r>
              <a:rPr lang="ru-RU" sz="1600" i="1" dirty="0"/>
              <a:t>ДОКЛАДЫ АКАДЕМИИ НАУК, 2016, том 470, </a:t>
            </a:r>
            <a:r>
              <a:rPr lang="en" sz="1600" i="1" dirty="0"/>
              <a:t>No 4, </a:t>
            </a:r>
            <a:r>
              <a:rPr lang="ru-RU" sz="1600" i="1" dirty="0"/>
              <a:t>с. 458–461</a:t>
            </a:r>
            <a:r>
              <a:rPr lang="ru-RU" sz="2000" i="1" dirty="0"/>
              <a:t> </a:t>
            </a:r>
            <a:r>
              <a:rPr lang="ru-RU" dirty="0"/>
              <a:t/>
            </a:r>
            <a:br>
              <a:rPr lang="ru-RU" dirty="0"/>
            </a:br>
            <a:endParaRPr lang="ru-RU" dirty="0"/>
          </a:p>
        </p:txBody>
      </p:sp>
      <p:sp>
        <p:nvSpPr>
          <p:cNvPr id="3" name="Объект 2">
            <a:extLst>
              <a:ext uri="{FF2B5EF4-FFF2-40B4-BE49-F238E27FC236}">
                <a16:creationId xmlns:a16="http://schemas.microsoft.com/office/drawing/2014/main" xmlns="" id="{526D5CB4-7697-2B4C-97BD-9A5421454CD5}"/>
              </a:ext>
            </a:extLst>
          </p:cNvPr>
          <p:cNvSpPr>
            <a:spLocks noGrp="1"/>
          </p:cNvSpPr>
          <p:nvPr>
            <p:ph idx="1"/>
          </p:nvPr>
        </p:nvSpPr>
        <p:spPr>
          <a:xfrm>
            <a:off x="457201" y="1052737"/>
            <a:ext cx="7715200" cy="1440159"/>
          </a:xfrm>
        </p:spPr>
        <p:txBody>
          <a:bodyPr/>
          <a:lstStyle/>
          <a:p>
            <a:pPr algn="ctr"/>
            <a:r>
              <a:rPr lang="ru-RU" sz="1800" b="1" dirty="0"/>
              <a:t>    </a:t>
            </a:r>
            <a:r>
              <a:rPr lang="ru-RU" sz="1600" b="1" dirty="0"/>
              <a:t> МАТЕМАТИЧЕСКАЯ МОДЕЛЬ ИСТЕЧЕНИЯ ГАЗА ИЗ      ГАЗОНАСЫЩЕННОГО ЛЬДА И ГАЗОГИДРАТОВ </a:t>
            </a:r>
            <a:endParaRPr lang="ru-RU" sz="1600" dirty="0"/>
          </a:p>
          <a:p>
            <a:r>
              <a:rPr lang="ru-RU" sz="1600" b="1" dirty="0"/>
              <a:t> </a:t>
            </a:r>
            <a:r>
              <a:rPr lang="ru-RU" sz="1800" b="1" dirty="0" err="1"/>
              <a:t>Г</a:t>
            </a:r>
            <a:r>
              <a:rPr lang="ru-RU" sz="1600" b="1" dirty="0" err="1"/>
              <a:t>.</a:t>
            </a:r>
            <a:r>
              <a:rPr lang="ru-RU" sz="1890" b="1" dirty="0" err="1"/>
              <a:t>И.Баренблатт</a:t>
            </a:r>
            <a:r>
              <a:rPr lang="ru-RU" sz="1890" b="1" dirty="0"/>
              <a:t>*,член-корреспондент РАН </a:t>
            </a:r>
            <a:r>
              <a:rPr lang="ru-RU" sz="1890" b="1" dirty="0" err="1"/>
              <a:t>Л.И.Лобковскии</a:t>
            </a:r>
            <a:r>
              <a:rPr lang="ru-RU" sz="1890" b="1" dirty="0"/>
              <a:t>̆**, академик РАН Р. И. </a:t>
            </a:r>
            <a:r>
              <a:rPr lang="ru-RU" sz="1890" b="1" dirty="0" err="1"/>
              <a:t>Нигматулин</a:t>
            </a:r>
            <a:r>
              <a:rPr lang="ru-RU" sz="1890" b="1" dirty="0"/>
              <a:t/>
            </a:r>
            <a:br>
              <a:rPr lang="ru-RU" sz="1890" b="1" dirty="0"/>
            </a:br>
            <a:endParaRPr lang="ru-RU" sz="1890" dirty="0"/>
          </a:p>
        </p:txBody>
      </p:sp>
      <p:pic>
        <p:nvPicPr>
          <p:cNvPr id="1026" name="Picture 2" descr="page2image27031104">
            <a:extLst>
              <a:ext uri="{FF2B5EF4-FFF2-40B4-BE49-F238E27FC236}">
                <a16:creationId xmlns:a16="http://schemas.microsoft.com/office/drawing/2014/main" xmlns="" id="{6FCA342B-6A40-2D4B-A6E1-7486B744C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284985"/>
            <a:ext cx="4156776" cy="20120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2image27022368">
            <a:extLst>
              <a:ext uri="{FF2B5EF4-FFF2-40B4-BE49-F238E27FC236}">
                <a16:creationId xmlns:a16="http://schemas.microsoft.com/office/drawing/2014/main" xmlns="" id="{030934F7-73B1-EC4F-9F71-91657C921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647950" y="3284985"/>
            <a:ext cx="4316538" cy="2012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a:extLst>
              <a:ext uri="{FF2B5EF4-FFF2-40B4-BE49-F238E27FC236}">
                <a16:creationId xmlns:lc="http://schemas.openxmlformats.org/drawingml/2006/lockedCanvas" xmlns:a16="http://schemas.microsoft.com/office/drawing/2014/main" xmlns="" id="{92208291-FDAD-3549-A200-C75006CF9B38}"/>
              </a:ext>
            </a:extLst>
          </p:cNvPr>
          <p:cNvSpPr txBox="1"/>
          <p:nvPr/>
        </p:nvSpPr>
        <p:spPr>
          <a:xfrm>
            <a:off x="621275" y="5571237"/>
            <a:ext cx="7901450" cy="954107"/>
          </a:xfrm>
          <a:prstGeom prst="rect">
            <a:avLst/>
          </a:prstGeom>
          <a:noFill/>
        </p:spPr>
        <p:txBody>
          <a:bodyPr wrap="square" rtlCol="0">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n-ea"/>
                <a:cs typeface="Arial" charset="0"/>
              </a:defRPr>
            </a:lvl5pPr>
            <a:lvl6pPr marL="2286000" algn="l" defTabSz="914400" rtl="0" eaLnBrk="1" latinLnBrk="0" hangingPunct="1">
              <a:defRPr kern="1200">
                <a:solidFill>
                  <a:schemeClr val="bg1"/>
                </a:solidFill>
                <a:latin typeface="Arial" charset="0"/>
                <a:ea typeface="+mn-ea"/>
                <a:cs typeface="Arial" charset="0"/>
              </a:defRPr>
            </a:lvl6pPr>
            <a:lvl7pPr marL="2743200" algn="l" defTabSz="914400" rtl="0" eaLnBrk="1" latinLnBrk="0" hangingPunct="1">
              <a:defRPr kern="1200">
                <a:solidFill>
                  <a:schemeClr val="bg1"/>
                </a:solidFill>
                <a:latin typeface="Arial" charset="0"/>
                <a:ea typeface="+mn-ea"/>
                <a:cs typeface="Arial" charset="0"/>
              </a:defRPr>
            </a:lvl7pPr>
            <a:lvl8pPr marL="3200400" algn="l" defTabSz="914400" rtl="0" eaLnBrk="1" latinLnBrk="0" hangingPunct="1">
              <a:defRPr kern="1200">
                <a:solidFill>
                  <a:schemeClr val="bg1"/>
                </a:solidFill>
                <a:latin typeface="Arial" charset="0"/>
                <a:ea typeface="+mn-ea"/>
                <a:cs typeface="Arial" charset="0"/>
              </a:defRPr>
            </a:lvl8pPr>
            <a:lvl9pPr marL="3657600" algn="l" defTabSz="914400" rtl="0" eaLnBrk="1" latinLnBrk="0" hangingPunct="1">
              <a:defRPr kern="1200">
                <a:solidFill>
                  <a:schemeClr val="bg1"/>
                </a:solidFill>
                <a:latin typeface="Arial" charset="0"/>
                <a:ea typeface="+mn-ea"/>
                <a:cs typeface="Arial" charset="0"/>
              </a:defRPr>
            </a:lvl9pPr>
          </a:lstStyle>
          <a:p>
            <a:r>
              <a:rPr lang="ru-RU" sz="1400" dirty="0">
                <a:solidFill>
                  <a:schemeClr val="tx1"/>
                </a:solidFill>
              </a:rPr>
              <a:t>Слева - структура метастабильных газогидратов с включениями, содержащими свободный газ, запертый ледяным пленками (Якушев, </a:t>
            </a:r>
            <a:r>
              <a:rPr lang="ru-RU" sz="1400" dirty="0" err="1">
                <a:solidFill>
                  <a:schemeClr val="tx1"/>
                </a:solidFill>
              </a:rPr>
              <a:t>Чувилин</a:t>
            </a:r>
            <a:r>
              <a:rPr lang="ru-RU" sz="1400" dirty="0">
                <a:solidFill>
                  <a:schemeClr val="tx1"/>
                </a:solidFill>
              </a:rPr>
              <a:t> и др.); справа – разрушение ледяных пленок добавочными напряжениями, приводящее к  освобождению  метана и его последующей эмиссии </a:t>
            </a:r>
          </a:p>
        </p:txBody>
      </p:sp>
    </p:spTree>
    <p:extLst>
      <p:ext uri="{BB962C8B-B14F-4D97-AF65-F5344CB8AC3E}">
        <p14:creationId xmlns:p14="http://schemas.microsoft.com/office/powerpoint/2010/main" val="2222458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mipt.ru/upload/medialibrary/056/eng_inversio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0" y="-894"/>
            <a:ext cx="9144001" cy="5628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60658D52-CBD7-7C43-B05B-FDF04127C72F}"/>
              </a:ext>
            </a:extLst>
          </p:cNvPr>
          <p:cNvSpPr txBox="1"/>
          <p:nvPr/>
        </p:nvSpPr>
        <p:spPr>
          <a:xfrm>
            <a:off x="2555776" y="5860433"/>
            <a:ext cx="5253509" cy="1138773"/>
          </a:xfrm>
          <a:prstGeom prst="rect">
            <a:avLst/>
          </a:prstGeom>
          <a:noFill/>
        </p:spPr>
        <p:txBody>
          <a:bodyPr wrap="square" rtlCol="0">
            <a:spAutoFit/>
          </a:bodyPr>
          <a:lstStyle/>
          <a:p>
            <a:r>
              <a:rPr lang="ru-RU" dirty="0">
                <a:solidFill>
                  <a:schemeClr val="tx1"/>
                </a:solidFill>
              </a:rPr>
              <a:t/>
            </a:r>
            <a:br>
              <a:rPr lang="ru-RU" dirty="0">
                <a:solidFill>
                  <a:schemeClr val="tx1"/>
                </a:solidFill>
              </a:rPr>
            </a:br>
            <a:endParaRPr lang="ru-RU" dirty="0">
              <a:solidFill>
                <a:schemeClr val="tx1"/>
              </a:solidFill>
            </a:endParaRPr>
          </a:p>
          <a:p>
            <a:r>
              <a:rPr lang="ru-RU" dirty="0">
                <a:solidFill>
                  <a:schemeClr val="tx1"/>
                </a:solidFill>
              </a:rPr>
              <a:t/>
            </a:r>
            <a:br>
              <a:rPr lang="ru-RU" dirty="0">
                <a:solidFill>
                  <a:schemeClr val="tx1"/>
                </a:solidFill>
              </a:rPr>
            </a:br>
            <a:endParaRPr lang="ru-RU" sz="1400" dirty="0">
              <a:solidFill>
                <a:schemeClr val="tx1"/>
              </a:solidFill>
            </a:endParaRPr>
          </a:p>
        </p:txBody>
      </p:sp>
      <p:sp>
        <p:nvSpPr>
          <p:cNvPr id="15" name="Прямоугольник 14">
            <a:extLst>
              <a:ext uri="{FF2B5EF4-FFF2-40B4-BE49-F238E27FC236}">
                <a16:creationId xmlns:a16="http://schemas.microsoft.com/office/drawing/2014/main" xmlns="" id="{68179751-5419-A848-BDDD-6762E2382FC2}"/>
              </a:ext>
            </a:extLst>
          </p:cNvPr>
          <p:cNvSpPr/>
          <p:nvPr/>
        </p:nvSpPr>
        <p:spPr>
          <a:xfrm>
            <a:off x="0" y="561975"/>
            <a:ext cx="9144000" cy="229328"/>
          </a:xfrm>
          <a:prstGeom prst="rect">
            <a:avLst/>
          </a:prstGeom>
          <a:solidFill>
            <a:srgbClr val="4C78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 name="TextBox 7"/>
          <p:cNvSpPr txBox="1"/>
          <p:nvPr/>
        </p:nvSpPr>
        <p:spPr>
          <a:xfrm>
            <a:off x="251520" y="65096"/>
            <a:ext cx="8797230" cy="646331"/>
          </a:xfrm>
          <a:prstGeom prst="rect">
            <a:avLst/>
          </a:prstGeom>
          <a:noFill/>
        </p:spPr>
        <p:txBody>
          <a:bodyPr wrap="square" rtlCol="0">
            <a:spAutoFit/>
          </a:bodyPr>
          <a:lstStyle/>
          <a:p>
            <a:r>
              <a:rPr lang="ru-RU" b="1" dirty="0">
                <a:solidFill>
                  <a:schemeClr val="bg1"/>
                </a:solidFill>
                <a:latin typeface="+mj-lt"/>
                <a:cs typeface="Arial" panose="020B0604020202020204" pitchFamily="34" charset="0"/>
              </a:rPr>
              <a:t>Структура метастабильных газогидратов, допускающая </a:t>
            </a:r>
            <a:r>
              <a:rPr lang="ru-RU" b="1" dirty="0">
                <a:latin typeface="+mj-lt"/>
                <a:cs typeface="Arial" panose="020B0604020202020204" pitchFamily="34" charset="0"/>
              </a:rPr>
              <a:t>э</a:t>
            </a:r>
            <a:r>
              <a:rPr lang="ru-RU" b="1" dirty="0">
                <a:solidFill>
                  <a:schemeClr val="bg1"/>
                </a:solidFill>
                <a:latin typeface="+mj-lt"/>
                <a:cs typeface="Arial" panose="020B0604020202020204" pitchFamily="34" charset="0"/>
              </a:rPr>
              <a:t>миссию метана при ее разрушении </a:t>
            </a:r>
            <a:r>
              <a:rPr lang="ru-RU" b="1" dirty="0">
                <a:latin typeface="+mj-lt"/>
                <a:cs typeface="Arial" panose="020B0604020202020204" pitchFamily="34" charset="0"/>
              </a:rPr>
              <a:t>деформационными</a:t>
            </a:r>
            <a:r>
              <a:rPr lang="ru-RU" b="1" dirty="0">
                <a:solidFill>
                  <a:schemeClr val="bg1"/>
                </a:solidFill>
                <a:latin typeface="+mj-lt"/>
                <a:cs typeface="Arial" panose="020B0604020202020204" pitchFamily="34" charset="0"/>
              </a:rPr>
              <a:t> волнами </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585" y="1628775"/>
            <a:ext cx="6743700" cy="4667250"/>
          </a:xfrm>
          <a:prstGeom prst="rect">
            <a:avLst/>
          </a:prstGeom>
        </p:spPr>
      </p:pic>
    </p:spTree>
    <p:extLst>
      <p:ext uri="{BB962C8B-B14F-4D97-AF65-F5344CB8AC3E}">
        <p14:creationId xmlns:p14="http://schemas.microsoft.com/office/powerpoint/2010/main" val="817417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174435" y="580551"/>
            <a:ext cx="2884976" cy="6274768"/>
            <a:chOff x="129590" y="420526"/>
            <a:chExt cx="2954330" cy="6456525"/>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9590" y="420526"/>
              <a:ext cx="2941630" cy="3529687"/>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9590" y="4957163"/>
              <a:ext cx="2941630" cy="1919888"/>
            </a:xfrm>
            <a:prstGeom prst="rect">
              <a:avLst/>
            </a:prstGeom>
          </p:spPr>
        </p:pic>
        <p:sp>
          <p:nvSpPr>
            <p:cNvPr id="7" name="TextBox 6"/>
            <p:cNvSpPr txBox="1"/>
            <p:nvPr/>
          </p:nvSpPr>
          <p:spPr>
            <a:xfrm>
              <a:off x="140110" y="420526"/>
              <a:ext cx="2768190" cy="791729"/>
            </a:xfrm>
            <a:prstGeom prst="rect">
              <a:avLst/>
            </a:prstGeom>
            <a:solidFill>
              <a:srgbClr val="C7DDB2"/>
            </a:solidFill>
          </p:spPr>
          <p:txBody>
            <a:bodyPr wrap="square" rtlCol="0">
              <a:spAutoFit/>
            </a:bodyPr>
            <a:lstStyle/>
            <a:p>
              <a:pPr algn="ctr"/>
              <a:r>
                <a:rPr lang="ru-RU" sz="1100" b="1" dirty="0">
                  <a:solidFill>
                    <a:schemeClr val="tx1"/>
                  </a:solidFill>
                </a:rPr>
                <a:t> Восточно-Сибирский шельф</a:t>
              </a:r>
            </a:p>
            <a:p>
              <a:pPr algn="ctr"/>
              <a:r>
                <a:rPr lang="en-US" sz="1100" b="1" dirty="0" err="1">
                  <a:solidFill>
                    <a:schemeClr val="tx1"/>
                  </a:solidFill>
                </a:rPr>
                <a:t>c</a:t>
              </a:r>
              <a:r>
                <a:rPr lang="ru-RU" sz="1100" b="1" dirty="0">
                  <a:solidFill>
                    <a:schemeClr val="tx1"/>
                  </a:solidFill>
                </a:rPr>
                <a:t>одержит наиболее мелководные </a:t>
              </a:r>
            </a:p>
            <a:p>
              <a:pPr algn="ctr"/>
              <a:r>
                <a:rPr lang="ru-RU" sz="1100" b="1" dirty="0">
                  <a:solidFill>
                    <a:schemeClr val="tx1"/>
                  </a:solidFill>
                </a:rPr>
                <a:t>(и нестабильные) залежи газогидратов </a:t>
              </a:r>
              <a:endParaRPr lang="ru-RU" sz="1100" b="1" baseline="30000" dirty="0">
                <a:solidFill>
                  <a:schemeClr val="tx1"/>
                </a:solidFill>
              </a:endParaRPr>
            </a:p>
          </p:txBody>
        </p:sp>
        <p:sp>
          <p:nvSpPr>
            <p:cNvPr id="8" name="TextBox 7"/>
            <p:cNvSpPr txBox="1"/>
            <p:nvPr/>
          </p:nvSpPr>
          <p:spPr>
            <a:xfrm>
              <a:off x="292510" y="3519326"/>
              <a:ext cx="2768190" cy="443368"/>
            </a:xfrm>
            <a:prstGeom prst="rect">
              <a:avLst/>
            </a:prstGeom>
            <a:solidFill>
              <a:srgbClr val="D9E7C9"/>
            </a:solidFill>
          </p:spPr>
          <p:txBody>
            <a:bodyPr wrap="square" rtlCol="0">
              <a:spAutoFit/>
            </a:bodyPr>
            <a:lstStyle/>
            <a:p>
              <a:pPr algn="ctr"/>
              <a:r>
                <a:rPr lang="ru-RU" sz="1100" b="1" dirty="0">
                  <a:solidFill>
                    <a:schemeClr val="tx1"/>
                  </a:solidFill>
                </a:rPr>
                <a:t>Прогнозные месторождения газогидратов </a:t>
              </a:r>
              <a:endParaRPr lang="ru-RU" sz="1100" b="1" baseline="30000" dirty="0">
                <a:solidFill>
                  <a:schemeClr val="tx1"/>
                </a:solidFill>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2290" y="3956050"/>
              <a:ext cx="2941630" cy="1029575"/>
            </a:xfrm>
            <a:prstGeom prst="rect">
              <a:avLst/>
            </a:prstGeom>
          </p:spPr>
        </p:pic>
        <p:sp>
          <p:nvSpPr>
            <p:cNvPr id="10" name="TextBox 9"/>
            <p:cNvSpPr txBox="1"/>
            <p:nvPr/>
          </p:nvSpPr>
          <p:spPr>
            <a:xfrm>
              <a:off x="303030" y="6446163"/>
              <a:ext cx="2768190" cy="385308"/>
            </a:xfrm>
            <a:prstGeom prst="rect">
              <a:avLst/>
            </a:prstGeom>
            <a:solidFill>
              <a:srgbClr val="E5EAD8"/>
            </a:solidFill>
          </p:spPr>
          <p:txBody>
            <a:bodyPr wrap="square" rtlCol="0">
              <a:spAutoFit/>
            </a:bodyPr>
            <a:lstStyle/>
            <a:p>
              <a:pPr algn="ctr"/>
              <a:r>
                <a:rPr lang="ru-RU" sz="1100" b="1" dirty="0">
                  <a:solidFill>
                    <a:schemeClr val="tx1"/>
                  </a:solidFill>
                </a:rPr>
                <a:t>Акватории с глубиной менее 50 м</a:t>
              </a:r>
            </a:p>
            <a:p>
              <a:pPr algn="ctr"/>
              <a:endParaRPr lang="ru-RU" sz="1100" b="1" baseline="30000" dirty="0">
                <a:solidFill>
                  <a:schemeClr val="tx1"/>
                </a:solidFill>
              </a:endParaRPr>
            </a:p>
          </p:txBody>
        </p:sp>
      </p:grpSp>
      <p:pic>
        <p:nvPicPr>
          <p:cNvPr id="13" name="Picture 2" descr="https://mipt.ru/upload/medialibrary/056/eng_inversion.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2350" b="13981"/>
          <a:stretch/>
        </p:blipFill>
        <p:spPr bwMode="auto">
          <a:xfrm>
            <a:off x="0" y="-894"/>
            <a:ext cx="9144001" cy="5628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
          <p:cNvSpPr txBox="1">
            <a:spLocks noChangeArrowheads="1"/>
          </p:cNvSpPr>
          <p:nvPr/>
        </p:nvSpPr>
        <p:spPr bwMode="auto">
          <a:xfrm>
            <a:off x="171946" y="0"/>
            <a:ext cx="792844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ru-RU" altLang="ru-RU" sz="2200" b="1" dirty="0">
                <a:solidFill>
                  <a:schemeClr val="bg1"/>
                </a:solidFill>
              </a:rPr>
              <a:t>Деградация подводной мерзлоты и выбросы метана</a:t>
            </a:r>
          </a:p>
        </p:txBody>
      </p:sp>
      <p:sp>
        <p:nvSpPr>
          <p:cNvPr id="6" name="TextBox 5"/>
          <p:cNvSpPr txBox="1"/>
          <p:nvPr/>
        </p:nvSpPr>
        <p:spPr>
          <a:xfrm>
            <a:off x="3083920" y="696219"/>
            <a:ext cx="5915305" cy="5816977"/>
          </a:xfrm>
          <a:prstGeom prst="rect">
            <a:avLst/>
          </a:prstGeom>
          <a:noFill/>
        </p:spPr>
        <p:txBody>
          <a:bodyPr wrap="square" rtlCol="0">
            <a:spAutoFit/>
          </a:bodyPr>
          <a:lstStyle/>
          <a:p>
            <a:pPr marL="285750" indent="-285750">
              <a:buFont typeface="Arial"/>
              <a:buChar char="•"/>
            </a:pPr>
            <a:r>
              <a:rPr lang="ru-RU" sz="1200" b="1" dirty="0">
                <a:solidFill>
                  <a:schemeClr val="tx1"/>
                </a:solidFill>
              </a:rPr>
              <a:t>В Арктике большое количество метана содержится в форме мерзлых газовых гидратов. </a:t>
            </a:r>
            <a:r>
              <a:rPr lang="en-US" sz="1200" dirty="0" err="1">
                <a:solidFill>
                  <a:schemeClr val="tx1"/>
                </a:solidFill>
              </a:rPr>
              <a:t>М</a:t>
            </a:r>
            <a:r>
              <a:rPr lang="ru-RU" sz="1200" dirty="0" err="1">
                <a:solidFill>
                  <a:schemeClr val="tx1"/>
                </a:solidFill>
              </a:rPr>
              <a:t>етан</a:t>
            </a:r>
            <a:r>
              <a:rPr lang="ru-RU" sz="1200" dirty="0">
                <a:solidFill>
                  <a:schemeClr val="tx1"/>
                </a:solidFill>
              </a:rPr>
              <a:t> является высокоактивным парниковым газом. В форме гидратов он обнаруживается в больших количествах в морских осадках и многолетнемерзлых породах. По оценкам ряда специалистов в газовых гидратах содержится больше углерода, чем во всех известных месторождениях угля, нефти и природного газа вместе взятых</a:t>
            </a:r>
          </a:p>
          <a:p>
            <a:pPr marL="285750" indent="-285750">
              <a:buFont typeface="Arial"/>
              <a:buChar char="•"/>
            </a:pPr>
            <a:endParaRPr lang="ru-RU" sz="1200" dirty="0">
              <a:solidFill>
                <a:schemeClr val="tx1"/>
              </a:solidFill>
            </a:endParaRPr>
          </a:p>
          <a:p>
            <a:pPr marL="285750" indent="-285750">
              <a:buFont typeface="Arial"/>
              <a:buChar char="•"/>
            </a:pPr>
            <a:r>
              <a:rPr lang="ru-RU" sz="1200" b="1" dirty="0">
                <a:solidFill>
                  <a:schemeClr val="tx1"/>
                </a:solidFill>
              </a:rPr>
              <a:t>Большая часть гидратов локализуется на континентальном шельфе.  </a:t>
            </a:r>
            <a:r>
              <a:rPr lang="ru-RU" sz="1200" dirty="0">
                <a:solidFill>
                  <a:schemeClr val="tx1"/>
                </a:solidFill>
              </a:rPr>
              <a:t>Особое значение имеет  шельф Арктики, где газогидраты находятся  внутри толщи многолетнемерзлых пород. Поскольку в Арктике газогидраты ассоциируются с вечной мерзлотой, </a:t>
            </a:r>
            <a:r>
              <a:rPr lang="ru-RU" sz="1200" dirty="0" err="1">
                <a:solidFill>
                  <a:schemeClr val="tx1"/>
                </a:solidFill>
              </a:rPr>
              <a:t>протаивание</a:t>
            </a:r>
            <a:r>
              <a:rPr lang="ru-RU" sz="1200" dirty="0">
                <a:solidFill>
                  <a:schemeClr val="tx1"/>
                </a:solidFill>
              </a:rPr>
              <a:t> последней может приводить к нарушению их устойчивости </a:t>
            </a:r>
          </a:p>
          <a:p>
            <a:pPr marL="285750" indent="-285750">
              <a:buFont typeface="Arial"/>
              <a:buChar char="•"/>
            </a:pPr>
            <a:endParaRPr lang="ru-RU" sz="1200" dirty="0">
              <a:solidFill>
                <a:schemeClr val="tx1"/>
              </a:solidFill>
            </a:endParaRPr>
          </a:p>
          <a:p>
            <a:pPr marL="285750" indent="-285750">
              <a:buFont typeface="Arial"/>
              <a:buChar char="•"/>
            </a:pPr>
            <a:r>
              <a:rPr lang="ru-RU" sz="1200" b="1" dirty="0">
                <a:solidFill>
                  <a:schemeClr val="tx1"/>
                </a:solidFill>
              </a:rPr>
              <a:t>Выбросы метана могут происходить либо вследствие </a:t>
            </a:r>
            <a:r>
              <a:rPr lang="ru-RU" sz="1200" b="1" dirty="0" err="1">
                <a:solidFill>
                  <a:schemeClr val="tx1"/>
                </a:solidFill>
              </a:rPr>
              <a:t>протаивания</a:t>
            </a:r>
            <a:r>
              <a:rPr lang="ru-RU" sz="1200" b="1" dirty="0">
                <a:solidFill>
                  <a:schemeClr val="tx1"/>
                </a:solidFill>
              </a:rPr>
              <a:t> многолетнемерзлых пород, либо  из-за механического разрушения метастабильных  газогидратов, вызванного  геодинамическими факторами. </a:t>
            </a:r>
            <a:r>
              <a:rPr lang="ru-RU" sz="1200" dirty="0">
                <a:solidFill>
                  <a:schemeClr val="tx1"/>
                </a:solidFill>
              </a:rPr>
              <a:t>Поскольку основная часть акватории арктического  шельфа имеет малые глубины, значительное количество освобожденного метана переходит  в атмосферу в </a:t>
            </a:r>
            <a:r>
              <a:rPr lang="ru-RU" sz="1200" dirty="0" err="1">
                <a:solidFill>
                  <a:schemeClr val="tx1"/>
                </a:solidFill>
              </a:rPr>
              <a:t>неокисленном</a:t>
            </a:r>
            <a:r>
              <a:rPr lang="ru-RU" sz="1200" dirty="0">
                <a:solidFill>
                  <a:schemeClr val="tx1"/>
                </a:solidFill>
              </a:rPr>
              <a:t> состоянии (не будучи преобразованным в </a:t>
            </a:r>
            <a:r>
              <a:rPr lang="en-US" sz="1200" dirty="0">
                <a:solidFill>
                  <a:schemeClr val="tx1"/>
                </a:solidFill>
              </a:rPr>
              <a:t>CO</a:t>
            </a:r>
            <a:r>
              <a:rPr lang="en-US" sz="1200" baseline="-25000" dirty="0">
                <a:solidFill>
                  <a:schemeClr val="tx1"/>
                </a:solidFill>
              </a:rPr>
              <a:t>2</a:t>
            </a:r>
            <a:r>
              <a:rPr lang="ru-RU" sz="1200" dirty="0">
                <a:solidFill>
                  <a:schemeClr val="tx1"/>
                </a:solidFill>
              </a:rPr>
              <a:t>).  С точки зрения парникового эффекта, метан приблизительно в 25 раз активнее по сравнению с  </a:t>
            </a:r>
            <a:r>
              <a:rPr lang="en-US" sz="1200" dirty="0">
                <a:solidFill>
                  <a:schemeClr val="tx1"/>
                </a:solidFill>
              </a:rPr>
              <a:t>CO</a:t>
            </a:r>
            <a:r>
              <a:rPr lang="en-US" sz="1200" baseline="-25000" dirty="0">
                <a:solidFill>
                  <a:schemeClr val="tx1"/>
                </a:solidFill>
              </a:rPr>
              <a:t>2</a:t>
            </a:r>
            <a:endParaRPr lang="ru-RU" sz="1200" baseline="-25000" dirty="0">
              <a:solidFill>
                <a:schemeClr val="tx1"/>
              </a:solidFill>
            </a:endParaRPr>
          </a:p>
          <a:p>
            <a:pPr marL="285750" indent="-285750">
              <a:buFont typeface="Arial"/>
              <a:buChar char="•"/>
            </a:pPr>
            <a:endParaRPr lang="ru-RU" sz="1200" dirty="0">
              <a:solidFill>
                <a:schemeClr val="tx1"/>
              </a:solidFill>
            </a:endParaRPr>
          </a:p>
          <a:p>
            <a:pPr marL="285750" indent="-285750">
              <a:buFont typeface="Arial"/>
              <a:buChar char="•"/>
            </a:pPr>
            <a:r>
              <a:rPr lang="ru-RU" sz="1200" b="1" dirty="0">
                <a:solidFill>
                  <a:schemeClr val="tx1"/>
                </a:solidFill>
              </a:rPr>
              <a:t>При нарушении устойчивости гидратов </a:t>
            </a:r>
            <a:r>
              <a:rPr lang="ru-RU" sz="1200" dirty="0">
                <a:solidFill>
                  <a:schemeClr val="tx1"/>
                </a:solidFill>
              </a:rPr>
              <a:t> освобожденный  метан сильно увеличивает свой  объем, приводя к  значительному повышению  давления, в результате чего происходят  резкие выбросы (взрывы).</a:t>
            </a:r>
          </a:p>
          <a:p>
            <a:pPr marL="285750" indent="-285750">
              <a:buFont typeface="Arial"/>
              <a:buChar char="•"/>
            </a:pPr>
            <a:endParaRPr lang="ru-RU" sz="1200" dirty="0">
              <a:solidFill>
                <a:schemeClr val="tx1"/>
              </a:solidFill>
            </a:endParaRPr>
          </a:p>
          <a:p>
            <a:pPr marL="285750" indent="-285750">
              <a:buFont typeface="Arial"/>
              <a:buChar char="•"/>
            </a:pPr>
            <a:r>
              <a:rPr lang="ru-RU" sz="1200" b="1" dirty="0">
                <a:solidFill>
                  <a:schemeClr val="tx1"/>
                </a:solidFill>
              </a:rPr>
              <a:t>По оценкам самый широкий и мелководный Восточно-Сибирский шельф может содержать  большой  объем  газогидратов.  </a:t>
            </a:r>
            <a:r>
              <a:rPr lang="ru-RU" sz="1200" dirty="0">
                <a:solidFill>
                  <a:schemeClr val="tx1"/>
                </a:solidFill>
              </a:rPr>
              <a:t>В отдельных районах шельфа  наблюдается интенсивная  эмиссия </a:t>
            </a:r>
            <a:r>
              <a:rPr lang="ru-RU" sz="1200" baseline="-25000" dirty="0">
                <a:solidFill>
                  <a:schemeClr val="tx1"/>
                </a:solidFill>
              </a:rPr>
              <a:t> </a:t>
            </a:r>
            <a:r>
              <a:rPr lang="ru-RU" sz="1200" dirty="0">
                <a:solidFill>
                  <a:schemeClr val="tx1"/>
                </a:solidFill>
              </a:rPr>
              <a:t>метана в виде так называемых сипов. </a:t>
            </a:r>
          </a:p>
        </p:txBody>
      </p:sp>
    </p:spTree>
    <p:extLst>
      <p:ext uri="{BB962C8B-B14F-4D97-AF65-F5344CB8AC3E}">
        <p14:creationId xmlns:p14="http://schemas.microsoft.com/office/powerpoint/2010/main" val="3292727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508000"/>
            <a:ext cx="9144000" cy="685800"/>
          </a:xfrm>
          <a:noFill/>
        </p:spPr>
        <p:txBody>
          <a:bodyPr>
            <a:normAutofit/>
          </a:bodyPr>
          <a:lstStyle/>
          <a:p>
            <a:pPr algn="just">
              <a:defRPr/>
            </a:pPr>
            <a:r>
              <a:rPr lang="en-US" sz="1600" dirty="0">
                <a:latin typeface="Arial" pitchFamily="34" charset="0"/>
                <a:cs typeface="Arial" pitchFamily="34" charset="0"/>
              </a:rPr>
              <a:t> </a:t>
            </a:r>
            <a:r>
              <a:rPr lang="ru-RU" sz="1600" b="1" dirty="0">
                <a:latin typeface="Arial" pitchFamily="34" charset="0"/>
                <a:cs typeface="Arial" pitchFamily="34" charset="0"/>
              </a:rPr>
              <a:t>Пузырьковый перенос - основной механизм транспорта метана из донных отложений в водную толщу и атмосферу</a:t>
            </a:r>
            <a:endParaRPr lang="en-US" sz="1600" b="1" i="1" dirty="0">
              <a:latin typeface="Arial" pitchFamily="34" charset="0"/>
              <a:cs typeface="Arial" pitchFamily="34" charset="0"/>
            </a:endParaRPr>
          </a:p>
        </p:txBody>
      </p:sp>
      <p:pic>
        <p:nvPicPr>
          <p:cNvPr id="1843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7358" y="4343400"/>
            <a:ext cx="1688123"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38" y="1660525"/>
            <a:ext cx="2825262"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4892" y="1644650"/>
            <a:ext cx="2731477"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08431" y="1633539"/>
            <a:ext cx="3094892"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929064"/>
            <a:ext cx="6500446"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s://mipt.ru/upload/medialibrary/056/eng_inversion.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12350" b="13981"/>
          <a:stretch/>
        </p:blipFill>
        <p:spPr bwMode="auto">
          <a:xfrm>
            <a:off x="0" y="-894"/>
            <a:ext cx="9144001" cy="56286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
          <p:cNvSpPr txBox="1">
            <a:spLocks noChangeArrowheads="1"/>
          </p:cNvSpPr>
          <p:nvPr/>
        </p:nvSpPr>
        <p:spPr bwMode="auto">
          <a:xfrm>
            <a:off x="899592" y="-20629"/>
            <a:ext cx="74093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altLang="ru-RU" sz="2000" b="1" dirty="0">
                <a:solidFill>
                  <a:schemeClr val="bg1"/>
                </a:solidFill>
              </a:rPr>
              <a:t>Выбросы метана из зоны шельфа Восточной Сибири</a:t>
            </a:r>
          </a:p>
        </p:txBody>
      </p:sp>
    </p:spTree>
    <p:extLst>
      <p:ext uri="{BB962C8B-B14F-4D97-AF65-F5344CB8AC3E}">
        <p14:creationId xmlns:p14="http://schemas.microsoft.com/office/powerpoint/2010/main" val="6230849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pic>
        <p:nvPicPr>
          <p:cNvPr id="10" name="Picture 2" descr="https://mipt.ru/upload/medialibrary/056/eng_inversion.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2350" b="13981"/>
          <a:stretch/>
        </p:blipFill>
        <p:spPr bwMode="auto">
          <a:xfrm>
            <a:off x="0" y="-894"/>
            <a:ext cx="9144001" cy="5628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
          <p:cNvSpPr txBox="1">
            <a:spLocks noChangeArrowheads="1"/>
          </p:cNvSpPr>
          <p:nvPr/>
        </p:nvSpPr>
        <p:spPr bwMode="auto">
          <a:xfrm>
            <a:off x="1750218" y="-20629"/>
            <a:ext cx="72787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altLang="ru-RU" b="1" dirty="0">
                <a:solidFill>
                  <a:schemeClr val="bg1"/>
                </a:solidFill>
              </a:rPr>
              <a:t>Эндогенный механизм выброса метана за счет  сейсмоактивных разломов в </a:t>
            </a:r>
            <a:r>
              <a:rPr lang="ru-RU" altLang="ru-RU" b="1" dirty="0" err="1">
                <a:solidFill>
                  <a:schemeClr val="bg1"/>
                </a:solidFill>
              </a:rPr>
              <a:t>рифтовой</a:t>
            </a:r>
            <a:r>
              <a:rPr lang="ru-RU" altLang="ru-RU" b="1" dirty="0">
                <a:solidFill>
                  <a:schemeClr val="bg1"/>
                </a:solidFill>
              </a:rPr>
              <a:t> зоне моря Лаптевых </a:t>
            </a:r>
          </a:p>
        </p:txBody>
      </p:sp>
      <p:sp>
        <p:nvSpPr>
          <p:cNvPr id="12" name="Rectangle 6"/>
          <p:cNvSpPr>
            <a:spLocks noChangeArrowheads="1"/>
          </p:cNvSpPr>
          <p:nvPr/>
        </p:nvSpPr>
        <p:spPr bwMode="auto">
          <a:xfrm>
            <a:off x="1" y="188913"/>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endParaRPr lang="ru-RU" sz="2000" b="1" dirty="0">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812596"/>
            <a:ext cx="3384376" cy="2727043"/>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952" y="3715103"/>
            <a:ext cx="4889048" cy="2964092"/>
          </a:xfrm>
          <a:prstGeom prst="rect">
            <a:avLst/>
          </a:prstGeom>
        </p:spPr>
      </p:pic>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096" y="844064"/>
            <a:ext cx="3019425" cy="2466975"/>
          </a:xfrm>
          <a:prstGeom prst="rect">
            <a:avLst/>
          </a:prstGeom>
        </p:spPr>
      </p:pic>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04" y="3998937"/>
            <a:ext cx="3495675" cy="2238375"/>
          </a:xfrm>
          <a:prstGeom prst="rect">
            <a:avLst/>
          </a:prstGeom>
        </p:spPr>
      </p:pic>
    </p:spTree>
    <p:extLst>
      <p:ext uri="{BB962C8B-B14F-4D97-AF65-F5344CB8AC3E}">
        <p14:creationId xmlns:p14="http://schemas.microsoft.com/office/powerpoint/2010/main" val="31298679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pic>
        <p:nvPicPr>
          <p:cNvPr id="8" name="Picture 2" descr="https://mipt.ru/upload/medialibrary/056/eng_inversio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0" y="-27384"/>
            <a:ext cx="9144000" cy="56286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p:cNvSpPr>
            <a:spLocks noChangeArrowheads="1"/>
          </p:cNvSpPr>
          <p:nvPr/>
        </p:nvSpPr>
        <p:spPr bwMode="auto">
          <a:xfrm>
            <a:off x="1" y="188913"/>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endParaRPr lang="ru-RU" sz="2000" b="1" dirty="0">
              <a:latin typeface="Arial" panose="020B0604020202020204" pitchFamily="34" charset="0"/>
              <a:cs typeface="Arial" panose="020B0604020202020204" pitchFamily="34" charset="0"/>
            </a:endParaRPr>
          </a:p>
        </p:txBody>
      </p:sp>
      <p:sp>
        <p:nvSpPr>
          <p:cNvPr id="10" name="Text Box 2"/>
          <p:cNvSpPr txBox="1">
            <a:spLocks noChangeArrowheads="1"/>
          </p:cNvSpPr>
          <p:nvPr/>
        </p:nvSpPr>
        <p:spPr bwMode="auto">
          <a:xfrm>
            <a:off x="1731890" y="0"/>
            <a:ext cx="72787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altLang="ru-RU" b="1" dirty="0" err="1">
                <a:solidFill>
                  <a:schemeClr val="bg1"/>
                </a:solidFill>
              </a:rPr>
              <a:t>Покмарки</a:t>
            </a:r>
            <a:r>
              <a:rPr lang="ru-RU" altLang="ru-RU" b="1" dirty="0">
                <a:solidFill>
                  <a:schemeClr val="bg1"/>
                </a:solidFill>
              </a:rPr>
              <a:t> на дне Арктического шельфа</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2870917"/>
            <a:ext cx="5695950" cy="3419475"/>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997" y="692696"/>
            <a:ext cx="3495675" cy="3448050"/>
          </a:xfrm>
          <a:prstGeom prst="rect">
            <a:avLst/>
          </a:prstGeom>
        </p:spPr>
      </p:pic>
    </p:spTree>
    <p:extLst>
      <p:ext uri="{BB962C8B-B14F-4D97-AF65-F5344CB8AC3E}">
        <p14:creationId xmlns:p14="http://schemas.microsoft.com/office/powerpoint/2010/main" val="784138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04762"/>
            <a:ext cx="5029040" cy="6253238"/>
          </a:xfrm>
          <a:prstGeom prst="rect">
            <a:avLst/>
          </a:prstGeom>
        </p:spPr>
      </p:pic>
      <p:sp>
        <p:nvSpPr>
          <p:cNvPr id="6" name="TextBox 5"/>
          <p:cNvSpPr txBox="1"/>
          <p:nvPr/>
        </p:nvSpPr>
        <p:spPr>
          <a:xfrm>
            <a:off x="5141295" y="516266"/>
            <a:ext cx="4002705" cy="4401205"/>
          </a:xfrm>
          <a:prstGeom prst="rect">
            <a:avLst/>
          </a:prstGeom>
          <a:solidFill>
            <a:schemeClr val="bg1"/>
          </a:solidFill>
        </p:spPr>
        <p:txBody>
          <a:bodyPr wrap="square" rtlCol="0">
            <a:spAutoFit/>
          </a:bodyPr>
          <a:lstStyle/>
          <a:p>
            <a:r>
              <a:rPr lang="ru-RU" sz="1400" dirty="0">
                <a:solidFill>
                  <a:schemeClr val="tx1"/>
                </a:solidFill>
              </a:rPr>
              <a:t>	</a:t>
            </a:r>
            <a:r>
              <a:rPr lang="en-US" sz="1400" dirty="0" err="1">
                <a:solidFill>
                  <a:schemeClr val="tx1"/>
                </a:solidFill>
              </a:rPr>
              <a:t>Иллюстрация</a:t>
            </a:r>
            <a:r>
              <a:rPr lang="en-US" sz="1400" dirty="0">
                <a:solidFill>
                  <a:schemeClr val="tx1"/>
                </a:solidFill>
              </a:rPr>
              <a:t> </a:t>
            </a:r>
            <a:r>
              <a:rPr lang="en-US" sz="1400" dirty="0" err="1">
                <a:solidFill>
                  <a:schemeClr val="tx1"/>
                </a:solidFill>
              </a:rPr>
              <a:t>показывает</a:t>
            </a:r>
            <a:r>
              <a:rPr lang="en-US" sz="1400" dirty="0">
                <a:solidFill>
                  <a:schemeClr val="tx1"/>
                </a:solidFill>
              </a:rPr>
              <a:t>, </a:t>
            </a:r>
            <a:r>
              <a:rPr lang="en-US" sz="1400" dirty="0" err="1">
                <a:solidFill>
                  <a:schemeClr val="tx1"/>
                </a:solidFill>
              </a:rPr>
              <a:t>как</a:t>
            </a:r>
            <a:r>
              <a:rPr lang="en-US" sz="1400" dirty="0">
                <a:solidFill>
                  <a:schemeClr val="tx1"/>
                </a:solidFill>
              </a:rPr>
              <a:t> </a:t>
            </a:r>
            <a:r>
              <a:rPr lang="en-US" sz="1400" dirty="0" err="1">
                <a:solidFill>
                  <a:schemeClr val="tx1"/>
                </a:solidFill>
              </a:rPr>
              <a:t>изменение</a:t>
            </a:r>
            <a:r>
              <a:rPr lang="en-US" sz="1400" dirty="0">
                <a:solidFill>
                  <a:schemeClr val="tx1"/>
                </a:solidFill>
              </a:rPr>
              <a:t> </a:t>
            </a:r>
            <a:r>
              <a:rPr lang="en-US" sz="1400" dirty="0" err="1">
                <a:solidFill>
                  <a:schemeClr val="tx1"/>
                </a:solidFill>
              </a:rPr>
              <a:t>уровня</a:t>
            </a:r>
            <a:r>
              <a:rPr lang="en-US" sz="1400" dirty="0">
                <a:solidFill>
                  <a:schemeClr val="tx1"/>
                </a:solidFill>
              </a:rPr>
              <a:t> </a:t>
            </a:r>
            <a:r>
              <a:rPr lang="en-US" sz="1400" dirty="0" err="1">
                <a:solidFill>
                  <a:schemeClr val="tx1"/>
                </a:solidFill>
              </a:rPr>
              <a:t>моря</a:t>
            </a:r>
            <a:r>
              <a:rPr lang="en-US" sz="1400" dirty="0">
                <a:solidFill>
                  <a:schemeClr val="tx1"/>
                </a:solidFill>
              </a:rPr>
              <a:t> </a:t>
            </a:r>
            <a:r>
              <a:rPr lang="en-US" sz="1400" dirty="0" err="1">
                <a:solidFill>
                  <a:schemeClr val="tx1"/>
                </a:solidFill>
              </a:rPr>
              <a:t>влияет</a:t>
            </a:r>
            <a:r>
              <a:rPr lang="en-US" sz="1400" dirty="0">
                <a:solidFill>
                  <a:schemeClr val="tx1"/>
                </a:solidFill>
              </a:rPr>
              <a:t> </a:t>
            </a:r>
            <a:r>
              <a:rPr lang="en-US" sz="1400" dirty="0" err="1">
                <a:solidFill>
                  <a:schemeClr val="tx1"/>
                </a:solidFill>
              </a:rPr>
              <a:t>на</a:t>
            </a:r>
            <a:r>
              <a:rPr lang="en-US" sz="1400" dirty="0">
                <a:solidFill>
                  <a:schemeClr val="tx1"/>
                </a:solidFill>
              </a:rPr>
              <a:t> </a:t>
            </a:r>
            <a:r>
              <a:rPr lang="en-US" sz="1400" dirty="0" err="1">
                <a:solidFill>
                  <a:schemeClr val="tx1"/>
                </a:solidFill>
              </a:rPr>
              <a:t>стабильность</a:t>
            </a:r>
            <a:r>
              <a:rPr lang="en-US" sz="1400" dirty="0">
                <a:solidFill>
                  <a:schemeClr val="tx1"/>
                </a:solidFill>
              </a:rPr>
              <a:t> </a:t>
            </a:r>
            <a:r>
              <a:rPr lang="en-US" sz="1400" dirty="0" err="1">
                <a:solidFill>
                  <a:schemeClr val="tx1"/>
                </a:solidFill>
              </a:rPr>
              <a:t>а</a:t>
            </a:r>
            <a:r>
              <a:rPr lang="ru-RU" sz="1400" dirty="0">
                <a:solidFill>
                  <a:schemeClr val="tx1"/>
                </a:solidFill>
              </a:rPr>
              <a:t>р</a:t>
            </a:r>
            <a:r>
              <a:rPr lang="en-US" sz="1400" dirty="0" err="1">
                <a:solidFill>
                  <a:schemeClr val="tx1"/>
                </a:solidFill>
              </a:rPr>
              <a:t>ктических</a:t>
            </a:r>
            <a:r>
              <a:rPr lang="en-US" sz="1400" dirty="0">
                <a:solidFill>
                  <a:schemeClr val="tx1"/>
                </a:solidFill>
              </a:rPr>
              <a:t> </a:t>
            </a:r>
            <a:r>
              <a:rPr lang="en-US" sz="1400" dirty="0" err="1">
                <a:solidFill>
                  <a:schemeClr val="tx1"/>
                </a:solidFill>
              </a:rPr>
              <a:t>газогидратов</a:t>
            </a:r>
            <a:r>
              <a:rPr lang="en-US" sz="1400" dirty="0">
                <a:solidFill>
                  <a:schemeClr val="tx1"/>
                </a:solidFill>
              </a:rPr>
              <a:t>: </a:t>
            </a:r>
            <a:endParaRPr lang="ru-RU" sz="1400" dirty="0">
              <a:solidFill>
                <a:schemeClr val="tx1"/>
              </a:solidFill>
            </a:endParaRPr>
          </a:p>
          <a:p>
            <a:r>
              <a:rPr lang="en-US" sz="1400" dirty="0">
                <a:solidFill>
                  <a:schemeClr val="tx1"/>
                </a:solidFill>
              </a:rPr>
              <a:t>a) </a:t>
            </a:r>
            <a:r>
              <a:rPr lang="ru-RU" sz="1400" dirty="0">
                <a:solidFill>
                  <a:schemeClr val="tx1"/>
                </a:solidFill>
              </a:rPr>
              <a:t>холодный период – </a:t>
            </a:r>
            <a:r>
              <a:rPr lang="en-US" sz="1400" dirty="0" err="1">
                <a:solidFill>
                  <a:schemeClr val="tx1"/>
                </a:solidFill>
              </a:rPr>
              <a:t>уровень</a:t>
            </a:r>
            <a:r>
              <a:rPr lang="en-US" sz="1400" dirty="0">
                <a:solidFill>
                  <a:schemeClr val="tx1"/>
                </a:solidFill>
              </a:rPr>
              <a:t> </a:t>
            </a:r>
            <a:r>
              <a:rPr lang="en-US" sz="1400" dirty="0" err="1">
                <a:solidFill>
                  <a:schemeClr val="tx1"/>
                </a:solidFill>
              </a:rPr>
              <a:t>моря</a:t>
            </a:r>
            <a:r>
              <a:rPr lang="en-US" sz="1400" dirty="0">
                <a:solidFill>
                  <a:schemeClr val="tx1"/>
                </a:solidFill>
              </a:rPr>
              <a:t> </a:t>
            </a:r>
            <a:r>
              <a:rPr lang="en-US" sz="1400" dirty="0" err="1">
                <a:solidFill>
                  <a:schemeClr val="tx1"/>
                </a:solidFill>
              </a:rPr>
              <a:t>понижен</a:t>
            </a:r>
            <a:r>
              <a:rPr lang="en-US" sz="1400" dirty="0">
                <a:solidFill>
                  <a:schemeClr val="tx1"/>
                </a:solidFill>
              </a:rPr>
              <a:t>, </a:t>
            </a:r>
            <a:r>
              <a:rPr lang="en-US" sz="1400" dirty="0" err="1">
                <a:solidFill>
                  <a:schemeClr val="tx1"/>
                </a:solidFill>
              </a:rPr>
              <a:t>дно</a:t>
            </a:r>
            <a:r>
              <a:rPr lang="en-US" sz="1400" dirty="0">
                <a:solidFill>
                  <a:schemeClr val="tx1"/>
                </a:solidFill>
              </a:rPr>
              <a:t> </a:t>
            </a:r>
            <a:r>
              <a:rPr lang="en-US" sz="1400" dirty="0" err="1">
                <a:solidFill>
                  <a:schemeClr val="tx1"/>
                </a:solidFill>
              </a:rPr>
              <a:t>шельфа</a:t>
            </a:r>
            <a:r>
              <a:rPr lang="en-US" sz="1400" dirty="0">
                <a:solidFill>
                  <a:schemeClr val="tx1"/>
                </a:solidFill>
              </a:rPr>
              <a:t> </a:t>
            </a:r>
            <a:r>
              <a:rPr lang="en-US" sz="1400" dirty="0" err="1">
                <a:solidFill>
                  <a:schemeClr val="tx1"/>
                </a:solidFill>
              </a:rPr>
              <a:t>выходит</a:t>
            </a:r>
            <a:r>
              <a:rPr lang="en-US" sz="1400" dirty="0">
                <a:solidFill>
                  <a:schemeClr val="tx1"/>
                </a:solidFill>
              </a:rPr>
              <a:t> </a:t>
            </a:r>
            <a:r>
              <a:rPr lang="en-US" sz="1400" dirty="0" err="1">
                <a:solidFill>
                  <a:schemeClr val="tx1"/>
                </a:solidFill>
              </a:rPr>
              <a:t>на</a:t>
            </a:r>
            <a:r>
              <a:rPr lang="en-US" sz="1400" dirty="0">
                <a:solidFill>
                  <a:schemeClr val="tx1"/>
                </a:solidFill>
              </a:rPr>
              <a:t> </a:t>
            </a:r>
            <a:r>
              <a:rPr lang="en-US" sz="1400" dirty="0" err="1">
                <a:solidFill>
                  <a:schemeClr val="tx1"/>
                </a:solidFill>
              </a:rPr>
              <a:t>поверхн</a:t>
            </a:r>
            <a:r>
              <a:rPr lang="ru-RU" sz="1400" dirty="0">
                <a:solidFill>
                  <a:schemeClr val="tx1"/>
                </a:solidFill>
              </a:rPr>
              <a:t>о</a:t>
            </a:r>
            <a:r>
              <a:rPr lang="en-US" sz="1400" dirty="0" err="1">
                <a:solidFill>
                  <a:schemeClr val="tx1"/>
                </a:solidFill>
              </a:rPr>
              <a:t>сть</a:t>
            </a:r>
            <a:r>
              <a:rPr lang="en-US" sz="1400" dirty="0">
                <a:solidFill>
                  <a:schemeClr val="tx1"/>
                </a:solidFill>
              </a:rPr>
              <a:t>, </a:t>
            </a:r>
            <a:r>
              <a:rPr lang="en-US" sz="1400" dirty="0" err="1">
                <a:solidFill>
                  <a:schemeClr val="tx1"/>
                </a:solidFill>
              </a:rPr>
              <a:t>среднегодовая</a:t>
            </a:r>
            <a:r>
              <a:rPr lang="en-US" sz="1400" dirty="0">
                <a:solidFill>
                  <a:schemeClr val="tx1"/>
                </a:solidFill>
              </a:rPr>
              <a:t> </a:t>
            </a:r>
            <a:r>
              <a:rPr lang="en-US" sz="1400" dirty="0" err="1">
                <a:solidFill>
                  <a:schemeClr val="tx1"/>
                </a:solidFill>
              </a:rPr>
              <a:t>температура</a:t>
            </a:r>
            <a:r>
              <a:rPr lang="en-US" sz="1400" dirty="0">
                <a:solidFill>
                  <a:schemeClr val="tx1"/>
                </a:solidFill>
              </a:rPr>
              <a:t> </a:t>
            </a:r>
            <a:r>
              <a:rPr lang="ru-RU" sz="1400" dirty="0">
                <a:solidFill>
                  <a:schemeClr val="tx1"/>
                </a:solidFill>
              </a:rPr>
              <a:t>    </a:t>
            </a:r>
            <a:r>
              <a:rPr lang="en-US" sz="1400" dirty="0">
                <a:solidFill>
                  <a:schemeClr val="tx1"/>
                </a:solidFill>
              </a:rPr>
              <a:t>-17</a:t>
            </a:r>
            <a:r>
              <a:rPr lang="en-US" sz="1400" baseline="30000" dirty="0">
                <a:solidFill>
                  <a:schemeClr val="tx1"/>
                </a:solidFill>
              </a:rPr>
              <a:t>o</a:t>
            </a:r>
            <a:r>
              <a:rPr lang="en-US" sz="1400" dirty="0">
                <a:solidFill>
                  <a:schemeClr val="tx1"/>
                </a:solidFill>
              </a:rPr>
              <a:t>C;</a:t>
            </a:r>
            <a:endParaRPr lang="ru-RU" sz="1400" dirty="0">
              <a:solidFill>
                <a:schemeClr val="tx1"/>
              </a:solidFill>
            </a:endParaRPr>
          </a:p>
          <a:p>
            <a:r>
              <a:rPr lang="ru-RU" sz="1400" dirty="0">
                <a:solidFill>
                  <a:schemeClr val="tx1"/>
                </a:solidFill>
              </a:rPr>
              <a:t>б) теплый период – уровень моря повышен, шельф затоплен, среднегодовая температура воды -1</a:t>
            </a:r>
            <a:r>
              <a:rPr lang="en-US" sz="1400" baseline="30000" dirty="0" err="1">
                <a:solidFill>
                  <a:schemeClr val="tx1"/>
                </a:solidFill>
              </a:rPr>
              <a:t>o</a:t>
            </a:r>
            <a:r>
              <a:rPr lang="en-US" sz="1400" dirty="0" err="1">
                <a:solidFill>
                  <a:schemeClr val="tx1"/>
                </a:solidFill>
              </a:rPr>
              <a:t>C</a:t>
            </a:r>
            <a:endParaRPr lang="en-US" sz="1400" dirty="0">
              <a:solidFill>
                <a:schemeClr val="tx1"/>
              </a:solidFill>
            </a:endParaRPr>
          </a:p>
          <a:p>
            <a:endParaRPr lang="ru-RU" sz="1400" dirty="0">
              <a:solidFill>
                <a:schemeClr val="tx1"/>
              </a:solidFill>
            </a:endParaRPr>
          </a:p>
          <a:p>
            <a:r>
              <a:rPr lang="ru-RU" sz="1400" dirty="0">
                <a:solidFill>
                  <a:schemeClr val="tx1"/>
                </a:solidFill>
              </a:rPr>
              <a:t>	</a:t>
            </a:r>
            <a:r>
              <a:rPr lang="en-US" sz="1400" dirty="0" err="1">
                <a:solidFill>
                  <a:schemeClr val="tx1"/>
                </a:solidFill>
              </a:rPr>
              <a:t>Процесс</a:t>
            </a:r>
            <a:r>
              <a:rPr lang="en-US" sz="1400" dirty="0">
                <a:solidFill>
                  <a:schemeClr val="tx1"/>
                </a:solidFill>
              </a:rPr>
              <a:t> </a:t>
            </a:r>
            <a:r>
              <a:rPr lang="en-US" sz="1400" dirty="0" err="1">
                <a:solidFill>
                  <a:schemeClr val="tx1"/>
                </a:solidFill>
              </a:rPr>
              <a:t>деградации</a:t>
            </a:r>
            <a:r>
              <a:rPr lang="en-US" sz="1400" dirty="0">
                <a:solidFill>
                  <a:schemeClr val="tx1"/>
                </a:solidFill>
              </a:rPr>
              <a:t> </a:t>
            </a:r>
            <a:r>
              <a:rPr lang="en-US" sz="1400" dirty="0" err="1">
                <a:solidFill>
                  <a:schemeClr val="tx1"/>
                </a:solidFill>
              </a:rPr>
              <a:t>подводной</a:t>
            </a:r>
            <a:r>
              <a:rPr lang="en-US" sz="1400" dirty="0">
                <a:solidFill>
                  <a:schemeClr val="tx1"/>
                </a:solidFill>
              </a:rPr>
              <a:t> </a:t>
            </a:r>
            <a:r>
              <a:rPr lang="en-US" sz="1400" dirty="0" err="1">
                <a:solidFill>
                  <a:schemeClr val="tx1"/>
                </a:solidFill>
              </a:rPr>
              <a:t>вечной</a:t>
            </a:r>
            <a:r>
              <a:rPr lang="en-US" sz="1400" dirty="0">
                <a:solidFill>
                  <a:schemeClr val="tx1"/>
                </a:solidFill>
              </a:rPr>
              <a:t> </a:t>
            </a:r>
            <a:r>
              <a:rPr lang="en-US" sz="1400" dirty="0" err="1">
                <a:solidFill>
                  <a:schemeClr val="tx1"/>
                </a:solidFill>
              </a:rPr>
              <a:t>мерзлоты</a:t>
            </a:r>
            <a:r>
              <a:rPr lang="en-US" sz="1400" dirty="0">
                <a:solidFill>
                  <a:schemeClr val="tx1"/>
                </a:solidFill>
              </a:rPr>
              <a:t> </a:t>
            </a:r>
            <a:r>
              <a:rPr lang="en-US" sz="1400" dirty="0" err="1">
                <a:solidFill>
                  <a:schemeClr val="tx1"/>
                </a:solidFill>
              </a:rPr>
              <a:t>в</a:t>
            </a:r>
            <a:r>
              <a:rPr lang="en-US" sz="1400" dirty="0">
                <a:solidFill>
                  <a:schemeClr val="tx1"/>
                </a:solidFill>
              </a:rPr>
              <a:t> </a:t>
            </a:r>
            <a:r>
              <a:rPr lang="en-US" sz="1400" dirty="0" err="1">
                <a:solidFill>
                  <a:schemeClr val="tx1"/>
                </a:solidFill>
              </a:rPr>
              <a:t>Арктике</a:t>
            </a:r>
            <a:r>
              <a:rPr lang="en-US" sz="1400" dirty="0">
                <a:solidFill>
                  <a:schemeClr val="tx1"/>
                </a:solidFill>
              </a:rPr>
              <a:t> </a:t>
            </a:r>
            <a:r>
              <a:rPr lang="en-US" sz="1400" dirty="0" err="1">
                <a:solidFill>
                  <a:schemeClr val="tx1"/>
                </a:solidFill>
              </a:rPr>
              <a:t>начался</a:t>
            </a:r>
            <a:r>
              <a:rPr lang="en-US" sz="1400" dirty="0">
                <a:solidFill>
                  <a:schemeClr val="tx1"/>
                </a:solidFill>
              </a:rPr>
              <a:t> </a:t>
            </a:r>
            <a:r>
              <a:rPr lang="en-US" sz="1400" dirty="0" err="1">
                <a:solidFill>
                  <a:schemeClr val="tx1"/>
                </a:solidFill>
              </a:rPr>
              <a:t>достаточно</a:t>
            </a:r>
            <a:r>
              <a:rPr lang="en-US" sz="1400" dirty="0">
                <a:solidFill>
                  <a:schemeClr val="tx1"/>
                </a:solidFill>
              </a:rPr>
              <a:t> </a:t>
            </a:r>
            <a:r>
              <a:rPr lang="en-US" sz="1400" dirty="0" err="1">
                <a:solidFill>
                  <a:schemeClr val="tx1"/>
                </a:solidFill>
              </a:rPr>
              <a:t>давно</a:t>
            </a:r>
            <a:r>
              <a:rPr lang="en-US" sz="1400" dirty="0">
                <a:solidFill>
                  <a:schemeClr val="tx1"/>
                </a:solidFill>
              </a:rPr>
              <a:t> (7000-15000 </a:t>
            </a:r>
            <a:r>
              <a:rPr lang="en-US" sz="1400" dirty="0" err="1">
                <a:solidFill>
                  <a:schemeClr val="tx1"/>
                </a:solidFill>
              </a:rPr>
              <a:t>лет</a:t>
            </a:r>
            <a:r>
              <a:rPr lang="en-US" sz="1400" dirty="0">
                <a:solidFill>
                  <a:schemeClr val="tx1"/>
                </a:solidFill>
              </a:rPr>
              <a:t> </a:t>
            </a:r>
            <a:r>
              <a:rPr lang="en-US" sz="1400" dirty="0" err="1">
                <a:solidFill>
                  <a:schemeClr val="tx1"/>
                </a:solidFill>
              </a:rPr>
              <a:t>назад</a:t>
            </a:r>
            <a:r>
              <a:rPr lang="en-US" sz="1400" dirty="0">
                <a:solidFill>
                  <a:schemeClr val="tx1"/>
                </a:solidFill>
              </a:rPr>
              <a:t>), </a:t>
            </a:r>
            <a:r>
              <a:rPr lang="en-US" sz="1400" dirty="0" err="1">
                <a:solidFill>
                  <a:schemeClr val="tx1"/>
                </a:solidFill>
              </a:rPr>
              <a:t>когда</a:t>
            </a:r>
            <a:r>
              <a:rPr lang="en-US" sz="1400" dirty="0">
                <a:solidFill>
                  <a:schemeClr val="tx1"/>
                </a:solidFill>
              </a:rPr>
              <a:t> </a:t>
            </a:r>
            <a:r>
              <a:rPr lang="en-US" sz="1400" dirty="0" err="1">
                <a:solidFill>
                  <a:schemeClr val="tx1"/>
                </a:solidFill>
              </a:rPr>
              <a:t>шельфовые</a:t>
            </a:r>
            <a:r>
              <a:rPr lang="en-US" sz="1400" dirty="0">
                <a:solidFill>
                  <a:schemeClr val="tx1"/>
                </a:solidFill>
              </a:rPr>
              <a:t> </a:t>
            </a:r>
            <a:r>
              <a:rPr lang="en-US" sz="1400" dirty="0" err="1">
                <a:solidFill>
                  <a:schemeClr val="tx1"/>
                </a:solidFill>
              </a:rPr>
              <a:t>тер</a:t>
            </a:r>
            <a:r>
              <a:rPr lang="ru-RU" sz="1400" dirty="0">
                <a:solidFill>
                  <a:schemeClr val="tx1"/>
                </a:solidFill>
              </a:rPr>
              <a:t>р</a:t>
            </a:r>
            <a:r>
              <a:rPr lang="en-US" sz="1400" dirty="0" err="1">
                <a:solidFill>
                  <a:schemeClr val="tx1"/>
                </a:solidFill>
              </a:rPr>
              <a:t>итории</a:t>
            </a:r>
            <a:r>
              <a:rPr lang="en-US" sz="1400" dirty="0">
                <a:solidFill>
                  <a:schemeClr val="tx1"/>
                </a:solidFill>
              </a:rPr>
              <a:t> </a:t>
            </a:r>
            <a:r>
              <a:rPr lang="en-US" sz="1400" dirty="0" err="1">
                <a:solidFill>
                  <a:schemeClr val="tx1"/>
                </a:solidFill>
              </a:rPr>
              <a:t>были</a:t>
            </a:r>
            <a:r>
              <a:rPr lang="en-US" sz="1400" dirty="0">
                <a:solidFill>
                  <a:schemeClr val="tx1"/>
                </a:solidFill>
              </a:rPr>
              <a:t> </a:t>
            </a:r>
            <a:r>
              <a:rPr lang="en-US" sz="1400" dirty="0" err="1">
                <a:solidFill>
                  <a:schemeClr val="tx1"/>
                </a:solidFill>
              </a:rPr>
              <a:t>затоплены</a:t>
            </a:r>
            <a:r>
              <a:rPr lang="en-US" sz="1400" dirty="0">
                <a:solidFill>
                  <a:schemeClr val="tx1"/>
                </a:solidFill>
              </a:rPr>
              <a:t>   </a:t>
            </a:r>
            <a:r>
              <a:rPr lang="en-US" sz="1400" dirty="0" err="1">
                <a:solidFill>
                  <a:schemeClr val="tx1"/>
                </a:solidFill>
              </a:rPr>
              <a:t>При</a:t>
            </a:r>
            <a:r>
              <a:rPr lang="en-US" sz="1400" dirty="0">
                <a:solidFill>
                  <a:schemeClr val="tx1"/>
                </a:solidFill>
              </a:rPr>
              <a:t> </a:t>
            </a:r>
            <a:r>
              <a:rPr lang="en-US" sz="1400" dirty="0" err="1">
                <a:solidFill>
                  <a:schemeClr val="tx1"/>
                </a:solidFill>
              </a:rPr>
              <a:t>этом</a:t>
            </a:r>
            <a:r>
              <a:rPr lang="en-US" sz="1400" dirty="0">
                <a:solidFill>
                  <a:schemeClr val="tx1"/>
                </a:solidFill>
              </a:rPr>
              <a:t> </a:t>
            </a:r>
            <a:r>
              <a:rPr lang="en-US" sz="1400" dirty="0" err="1">
                <a:solidFill>
                  <a:schemeClr val="tx1"/>
                </a:solidFill>
              </a:rPr>
              <a:t>температура</a:t>
            </a:r>
            <a:r>
              <a:rPr lang="en-US" sz="1400" dirty="0">
                <a:solidFill>
                  <a:schemeClr val="tx1"/>
                </a:solidFill>
              </a:rPr>
              <a:t> </a:t>
            </a:r>
            <a:r>
              <a:rPr lang="ru-RU" sz="1400" dirty="0">
                <a:solidFill>
                  <a:schemeClr val="tx1"/>
                </a:solidFill>
              </a:rPr>
              <a:t>многолетнемерзлой толщи </a:t>
            </a:r>
            <a:r>
              <a:rPr lang="en-US" sz="1400" dirty="0">
                <a:solidFill>
                  <a:schemeClr val="tx1"/>
                </a:solidFill>
              </a:rPr>
              <a:t> </a:t>
            </a:r>
            <a:r>
              <a:rPr lang="en-US" sz="1400" dirty="0" err="1">
                <a:solidFill>
                  <a:schemeClr val="tx1"/>
                </a:solidFill>
              </a:rPr>
              <a:t>возр</a:t>
            </a:r>
            <a:r>
              <a:rPr lang="ru-RU" sz="1400" dirty="0">
                <a:solidFill>
                  <a:schemeClr val="tx1"/>
                </a:solidFill>
              </a:rPr>
              <a:t>о</a:t>
            </a:r>
            <a:r>
              <a:rPr lang="en-US" sz="1400" dirty="0" err="1">
                <a:solidFill>
                  <a:schemeClr val="tx1"/>
                </a:solidFill>
              </a:rPr>
              <a:t>сла</a:t>
            </a:r>
            <a:r>
              <a:rPr lang="en-US" sz="1400" dirty="0">
                <a:solidFill>
                  <a:schemeClr val="tx1"/>
                </a:solidFill>
              </a:rPr>
              <a:t> </a:t>
            </a:r>
            <a:r>
              <a:rPr lang="en-US" sz="1400" dirty="0" err="1">
                <a:solidFill>
                  <a:schemeClr val="tx1"/>
                </a:solidFill>
              </a:rPr>
              <a:t>на</a:t>
            </a:r>
            <a:r>
              <a:rPr lang="en-US" sz="1400" dirty="0">
                <a:solidFill>
                  <a:schemeClr val="tx1"/>
                </a:solidFill>
              </a:rPr>
              <a:t> 12</a:t>
            </a:r>
            <a:r>
              <a:rPr lang="en-US" sz="1400" baseline="30000" dirty="0">
                <a:solidFill>
                  <a:schemeClr val="tx1"/>
                </a:solidFill>
              </a:rPr>
              <a:t>o</a:t>
            </a:r>
            <a:r>
              <a:rPr lang="en-US" sz="1400" dirty="0">
                <a:solidFill>
                  <a:schemeClr val="tx1"/>
                </a:solidFill>
              </a:rPr>
              <a:t>C </a:t>
            </a:r>
            <a:r>
              <a:rPr lang="en-US" sz="1400" dirty="0" err="1">
                <a:solidFill>
                  <a:schemeClr val="tx1"/>
                </a:solidFill>
              </a:rPr>
              <a:t>и</a:t>
            </a:r>
            <a:r>
              <a:rPr lang="en-US" sz="1400" dirty="0">
                <a:solidFill>
                  <a:schemeClr val="tx1"/>
                </a:solidFill>
              </a:rPr>
              <a:t> </a:t>
            </a:r>
            <a:r>
              <a:rPr lang="en-US" sz="1400" dirty="0" err="1">
                <a:solidFill>
                  <a:schemeClr val="tx1"/>
                </a:solidFill>
              </a:rPr>
              <a:t>более</a:t>
            </a:r>
            <a:r>
              <a:rPr lang="en-US" sz="1400" dirty="0">
                <a:solidFill>
                  <a:schemeClr val="tx1"/>
                </a:solidFill>
              </a:rPr>
              <a:t>. </a:t>
            </a:r>
            <a:r>
              <a:rPr lang="en-US" sz="1400" dirty="0" err="1">
                <a:solidFill>
                  <a:schemeClr val="tx1"/>
                </a:solidFill>
              </a:rPr>
              <a:t>По</a:t>
            </a:r>
            <a:r>
              <a:rPr lang="en-US" sz="1400" dirty="0">
                <a:solidFill>
                  <a:schemeClr val="tx1"/>
                </a:solidFill>
              </a:rPr>
              <a:t> </a:t>
            </a:r>
            <a:r>
              <a:rPr lang="en-US" sz="1400" dirty="0" err="1">
                <a:solidFill>
                  <a:schemeClr val="tx1"/>
                </a:solidFill>
              </a:rPr>
              <a:t>мере</a:t>
            </a:r>
            <a:r>
              <a:rPr lang="en-US" sz="1400" dirty="0">
                <a:solidFill>
                  <a:schemeClr val="tx1"/>
                </a:solidFill>
              </a:rPr>
              <a:t> </a:t>
            </a:r>
            <a:r>
              <a:rPr lang="en-US" sz="1400" dirty="0" err="1">
                <a:solidFill>
                  <a:schemeClr val="tx1"/>
                </a:solidFill>
              </a:rPr>
              <a:t>приближения</a:t>
            </a:r>
            <a:r>
              <a:rPr lang="en-US" sz="1400" dirty="0">
                <a:solidFill>
                  <a:schemeClr val="tx1"/>
                </a:solidFill>
              </a:rPr>
              <a:t> </a:t>
            </a:r>
            <a:r>
              <a:rPr lang="en-US" sz="1400" dirty="0" err="1">
                <a:solidFill>
                  <a:schemeClr val="tx1"/>
                </a:solidFill>
              </a:rPr>
              <a:t>мерзлоты</a:t>
            </a:r>
            <a:r>
              <a:rPr lang="en-US" sz="1400" dirty="0">
                <a:solidFill>
                  <a:schemeClr val="tx1"/>
                </a:solidFill>
              </a:rPr>
              <a:t> </a:t>
            </a:r>
            <a:r>
              <a:rPr lang="en-US" sz="1400" dirty="0" err="1">
                <a:solidFill>
                  <a:schemeClr val="tx1"/>
                </a:solidFill>
              </a:rPr>
              <a:t>к</a:t>
            </a:r>
            <a:r>
              <a:rPr lang="en-US" sz="1400" dirty="0">
                <a:solidFill>
                  <a:schemeClr val="tx1"/>
                </a:solidFill>
              </a:rPr>
              <a:t> </a:t>
            </a:r>
            <a:r>
              <a:rPr lang="en-US" sz="1400" dirty="0" err="1">
                <a:solidFill>
                  <a:schemeClr val="tx1"/>
                </a:solidFill>
              </a:rPr>
              <a:t>тепловому</a:t>
            </a:r>
            <a:r>
              <a:rPr lang="en-US" sz="1400" dirty="0">
                <a:solidFill>
                  <a:schemeClr val="tx1"/>
                </a:solidFill>
              </a:rPr>
              <a:t> </a:t>
            </a:r>
            <a:r>
              <a:rPr lang="en-US" sz="1400" dirty="0" err="1">
                <a:solidFill>
                  <a:schemeClr val="tx1"/>
                </a:solidFill>
              </a:rPr>
              <a:t>равновесию</a:t>
            </a:r>
            <a:r>
              <a:rPr lang="en-US" sz="1400" dirty="0">
                <a:solidFill>
                  <a:schemeClr val="tx1"/>
                </a:solidFill>
              </a:rPr>
              <a:t>, </a:t>
            </a:r>
            <a:r>
              <a:rPr lang="en-US" sz="1400" dirty="0" err="1">
                <a:solidFill>
                  <a:schemeClr val="tx1"/>
                </a:solidFill>
              </a:rPr>
              <a:t>ее</a:t>
            </a:r>
            <a:r>
              <a:rPr lang="en-US" sz="1400" dirty="0">
                <a:solidFill>
                  <a:schemeClr val="tx1"/>
                </a:solidFill>
              </a:rPr>
              <a:t> </a:t>
            </a:r>
            <a:r>
              <a:rPr lang="en-US" sz="1400" dirty="0" err="1">
                <a:solidFill>
                  <a:schemeClr val="tx1"/>
                </a:solidFill>
              </a:rPr>
              <a:t>температура</a:t>
            </a:r>
            <a:r>
              <a:rPr lang="en-US" sz="1400" dirty="0">
                <a:solidFill>
                  <a:schemeClr val="tx1"/>
                </a:solidFill>
              </a:rPr>
              <a:t> </a:t>
            </a:r>
            <a:r>
              <a:rPr lang="en-US" sz="1400" dirty="0" err="1">
                <a:solidFill>
                  <a:schemeClr val="tx1"/>
                </a:solidFill>
              </a:rPr>
              <a:t>приближается</a:t>
            </a:r>
            <a:r>
              <a:rPr lang="en-US" sz="1400" dirty="0">
                <a:solidFill>
                  <a:schemeClr val="tx1"/>
                </a:solidFill>
              </a:rPr>
              <a:t> </a:t>
            </a:r>
            <a:r>
              <a:rPr lang="en-US" sz="1400" dirty="0" err="1">
                <a:solidFill>
                  <a:schemeClr val="tx1"/>
                </a:solidFill>
              </a:rPr>
              <a:t>к</a:t>
            </a:r>
            <a:r>
              <a:rPr lang="en-US" sz="1400" dirty="0">
                <a:solidFill>
                  <a:schemeClr val="tx1"/>
                </a:solidFill>
              </a:rPr>
              <a:t> </a:t>
            </a:r>
            <a:r>
              <a:rPr lang="en-US" sz="1400" dirty="0" err="1">
                <a:solidFill>
                  <a:schemeClr val="tx1"/>
                </a:solidFill>
              </a:rPr>
              <a:t>температуре</a:t>
            </a:r>
            <a:r>
              <a:rPr lang="en-US" sz="1400" dirty="0">
                <a:solidFill>
                  <a:schemeClr val="tx1"/>
                </a:solidFill>
              </a:rPr>
              <a:t> </a:t>
            </a:r>
            <a:r>
              <a:rPr lang="en-US" sz="1400" dirty="0" err="1">
                <a:solidFill>
                  <a:schemeClr val="tx1"/>
                </a:solidFill>
              </a:rPr>
              <a:t>таяния</a:t>
            </a:r>
            <a:r>
              <a:rPr lang="en-US" sz="1400" dirty="0">
                <a:solidFill>
                  <a:schemeClr val="tx1"/>
                </a:solidFill>
              </a:rPr>
              <a:t>, </a:t>
            </a:r>
            <a:r>
              <a:rPr lang="en-US" sz="1400" dirty="0" err="1">
                <a:solidFill>
                  <a:schemeClr val="tx1"/>
                </a:solidFill>
              </a:rPr>
              <a:t>составляющей</a:t>
            </a:r>
            <a:r>
              <a:rPr lang="en-US" sz="1400" dirty="0">
                <a:solidFill>
                  <a:schemeClr val="tx1"/>
                </a:solidFill>
              </a:rPr>
              <a:t> </a:t>
            </a:r>
            <a:r>
              <a:rPr lang="en-US" sz="1400" dirty="0" err="1">
                <a:solidFill>
                  <a:schemeClr val="tx1"/>
                </a:solidFill>
              </a:rPr>
              <a:t>для</a:t>
            </a:r>
            <a:r>
              <a:rPr lang="en-US" sz="1400" dirty="0">
                <a:solidFill>
                  <a:schemeClr val="tx1"/>
                </a:solidFill>
              </a:rPr>
              <a:t> </a:t>
            </a:r>
            <a:r>
              <a:rPr lang="en-US" sz="1400" dirty="0" err="1">
                <a:solidFill>
                  <a:schemeClr val="tx1"/>
                </a:solidFill>
              </a:rPr>
              <a:t>солесодержащих</a:t>
            </a:r>
            <a:r>
              <a:rPr lang="en-US" sz="1400" dirty="0">
                <a:solidFill>
                  <a:schemeClr val="tx1"/>
                </a:solidFill>
              </a:rPr>
              <a:t> </a:t>
            </a:r>
            <a:r>
              <a:rPr lang="en-US" sz="1400" dirty="0" err="1">
                <a:solidFill>
                  <a:schemeClr val="tx1"/>
                </a:solidFill>
              </a:rPr>
              <a:t>пород</a:t>
            </a:r>
            <a:r>
              <a:rPr lang="en-US" sz="1400" dirty="0">
                <a:solidFill>
                  <a:schemeClr val="tx1"/>
                </a:solidFill>
              </a:rPr>
              <a:t> </a:t>
            </a:r>
            <a:r>
              <a:rPr lang="en-US" sz="1400" dirty="0" err="1">
                <a:solidFill>
                  <a:schemeClr val="tx1"/>
                </a:solidFill>
              </a:rPr>
              <a:t>чуть</a:t>
            </a:r>
            <a:r>
              <a:rPr lang="en-US" sz="1400" dirty="0">
                <a:solidFill>
                  <a:schemeClr val="tx1"/>
                </a:solidFill>
              </a:rPr>
              <a:t> </a:t>
            </a:r>
            <a:r>
              <a:rPr lang="en-US" sz="1400" dirty="0" err="1">
                <a:solidFill>
                  <a:schemeClr val="tx1"/>
                </a:solidFill>
              </a:rPr>
              <a:t>менее</a:t>
            </a:r>
            <a:r>
              <a:rPr lang="en-US" sz="1400" dirty="0">
                <a:solidFill>
                  <a:schemeClr val="tx1"/>
                </a:solidFill>
              </a:rPr>
              <a:t> 0</a:t>
            </a:r>
            <a:r>
              <a:rPr lang="en-US" sz="1400" baseline="30000" dirty="0">
                <a:solidFill>
                  <a:schemeClr val="tx1"/>
                </a:solidFill>
              </a:rPr>
              <a:t>o</a:t>
            </a:r>
            <a:r>
              <a:rPr lang="en-US" sz="1400" dirty="0">
                <a:solidFill>
                  <a:schemeClr val="tx1"/>
                </a:solidFill>
              </a:rPr>
              <a:t>C</a:t>
            </a:r>
            <a:r>
              <a:rPr lang="ru-RU" sz="1400" dirty="0">
                <a:solidFill>
                  <a:schemeClr val="tx1"/>
                </a:solidFill>
              </a:rPr>
              <a:t>.  </a:t>
            </a:r>
          </a:p>
        </p:txBody>
      </p:sp>
      <p:sp>
        <p:nvSpPr>
          <p:cNvPr id="7" name="TextBox 6"/>
          <p:cNvSpPr txBox="1"/>
          <p:nvPr/>
        </p:nvSpPr>
        <p:spPr>
          <a:xfrm>
            <a:off x="102635" y="2372533"/>
            <a:ext cx="3088625" cy="738664"/>
          </a:xfrm>
          <a:prstGeom prst="rect">
            <a:avLst/>
          </a:prstGeom>
          <a:solidFill>
            <a:srgbClr val="D5D5C8"/>
          </a:solidFill>
        </p:spPr>
        <p:txBody>
          <a:bodyPr wrap="square" rtlCol="0">
            <a:spAutoFit/>
          </a:bodyPr>
          <a:lstStyle/>
          <a:p>
            <a:r>
              <a:rPr lang="ru-RU" sz="1400" b="1" dirty="0">
                <a:solidFill>
                  <a:schemeClr val="tx1"/>
                </a:solidFill>
              </a:rPr>
              <a:t>Газогидраты в стабильном состоянии</a:t>
            </a:r>
          </a:p>
          <a:p>
            <a:r>
              <a:rPr lang="ru-RU" sz="1400" b="1" dirty="0">
                <a:solidFill>
                  <a:schemeClr val="tx1"/>
                </a:solidFill>
              </a:rPr>
              <a:t>при низкой температуре</a:t>
            </a:r>
            <a:endParaRPr lang="ru-RU" sz="1400" b="1" baseline="30000" dirty="0">
              <a:solidFill>
                <a:schemeClr val="tx1"/>
              </a:solidFill>
            </a:endParaRPr>
          </a:p>
        </p:txBody>
      </p:sp>
      <p:sp>
        <p:nvSpPr>
          <p:cNvPr id="8" name="TextBox 7"/>
          <p:cNvSpPr txBox="1"/>
          <p:nvPr/>
        </p:nvSpPr>
        <p:spPr>
          <a:xfrm>
            <a:off x="0" y="5729732"/>
            <a:ext cx="3088625" cy="738664"/>
          </a:xfrm>
          <a:prstGeom prst="rect">
            <a:avLst/>
          </a:prstGeom>
          <a:solidFill>
            <a:srgbClr val="D5D5C8"/>
          </a:solidFill>
        </p:spPr>
        <p:txBody>
          <a:bodyPr wrap="square" rtlCol="0">
            <a:spAutoFit/>
          </a:bodyPr>
          <a:lstStyle/>
          <a:p>
            <a:r>
              <a:rPr lang="ru-RU" sz="1400" b="1" dirty="0">
                <a:solidFill>
                  <a:schemeClr val="tx1"/>
                </a:solidFill>
              </a:rPr>
              <a:t>Разрушение газогидратов вследствие нагрева морской воды</a:t>
            </a:r>
            <a:endParaRPr lang="ru-RU" sz="1400" b="1" baseline="30000" dirty="0">
              <a:solidFill>
                <a:schemeClr val="tx1"/>
              </a:solidFill>
            </a:endParaRPr>
          </a:p>
        </p:txBody>
      </p:sp>
      <p:sp>
        <p:nvSpPr>
          <p:cNvPr id="9" name="TextBox 8"/>
          <p:cNvSpPr txBox="1"/>
          <p:nvPr/>
        </p:nvSpPr>
        <p:spPr>
          <a:xfrm>
            <a:off x="3224881" y="1098941"/>
            <a:ext cx="1740012" cy="738664"/>
          </a:xfrm>
          <a:prstGeom prst="rect">
            <a:avLst/>
          </a:prstGeom>
          <a:solidFill>
            <a:srgbClr val="D2EEF1"/>
          </a:solidFill>
        </p:spPr>
        <p:txBody>
          <a:bodyPr wrap="square" rtlCol="0">
            <a:spAutoFit/>
          </a:bodyPr>
          <a:lstStyle/>
          <a:p>
            <a:r>
              <a:rPr lang="ru-RU" sz="1400" b="1" dirty="0">
                <a:solidFill>
                  <a:schemeClr val="tx1"/>
                </a:solidFill>
              </a:rPr>
              <a:t>Среднегодовая температура</a:t>
            </a:r>
            <a:r>
              <a:rPr lang="en-US" sz="1400" b="1" dirty="0">
                <a:solidFill>
                  <a:schemeClr val="tx1"/>
                </a:solidFill>
              </a:rPr>
              <a:t>: -17</a:t>
            </a:r>
            <a:r>
              <a:rPr lang="en-US" sz="1400" b="1" baseline="30000" dirty="0">
                <a:solidFill>
                  <a:schemeClr val="tx1"/>
                </a:solidFill>
              </a:rPr>
              <a:t>o</a:t>
            </a:r>
            <a:r>
              <a:rPr lang="en-US" sz="1400" b="1" dirty="0">
                <a:solidFill>
                  <a:schemeClr val="tx1"/>
                </a:solidFill>
              </a:rPr>
              <a:t>C</a:t>
            </a:r>
            <a:endParaRPr lang="ru-RU" sz="1400" b="1" baseline="30000" dirty="0">
              <a:solidFill>
                <a:schemeClr val="tx1"/>
              </a:solidFill>
            </a:endParaRPr>
          </a:p>
        </p:txBody>
      </p:sp>
      <p:sp>
        <p:nvSpPr>
          <p:cNvPr id="10" name="TextBox 9"/>
          <p:cNvSpPr txBox="1"/>
          <p:nvPr/>
        </p:nvSpPr>
        <p:spPr>
          <a:xfrm>
            <a:off x="3242576" y="3893844"/>
            <a:ext cx="1735146" cy="738664"/>
          </a:xfrm>
          <a:prstGeom prst="rect">
            <a:avLst/>
          </a:prstGeom>
          <a:solidFill>
            <a:srgbClr val="D2EEF1"/>
          </a:solidFill>
        </p:spPr>
        <p:txBody>
          <a:bodyPr wrap="square" rtlCol="0">
            <a:spAutoFit/>
          </a:bodyPr>
          <a:lstStyle/>
          <a:p>
            <a:r>
              <a:rPr lang="ru-RU" sz="1400" b="1" dirty="0">
                <a:solidFill>
                  <a:schemeClr val="tx1"/>
                </a:solidFill>
              </a:rPr>
              <a:t>Среднегодовая температура</a:t>
            </a:r>
            <a:r>
              <a:rPr lang="en-US" sz="1400" b="1" dirty="0">
                <a:solidFill>
                  <a:schemeClr val="tx1"/>
                </a:solidFill>
              </a:rPr>
              <a:t>: -1</a:t>
            </a:r>
            <a:r>
              <a:rPr lang="en-US" sz="1400" b="1" baseline="30000" dirty="0">
                <a:solidFill>
                  <a:schemeClr val="tx1"/>
                </a:solidFill>
              </a:rPr>
              <a:t>o</a:t>
            </a:r>
            <a:r>
              <a:rPr lang="en-US" sz="1400" b="1" dirty="0">
                <a:solidFill>
                  <a:schemeClr val="tx1"/>
                </a:solidFill>
              </a:rPr>
              <a:t>C</a:t>
            </a:r>
            <a:endParaRPr lang="ru-RU" sz="1400" b="1" baseline="30000" dirty="0">
              <a:solidFill>
                <a:schemeClr val="tx1"/>
              </a:solidFill>
            </a:endParaRPr>
          </a:p>
        </p:txBody>
      </p:sp>
      <p:sp>
        <p:nvSpPr>
          <p:cNvPr id="11" name="TextBox 10"/>
          <p:cNvSpPr txBox="1"/>
          <p:nvPr/>
        </p:nvSpPr>
        <p:spPr>
          <a:xfrm>
            <a:off x="3638732" y="4473900"/>
            <a:ext cx="1390308" cy="307777"/>
          </a:xfrm>
          <a:prstGeom prst="rect">
            <a:avLst/>
          </a:prstGeom>
          <a:solidFill>
            <a:srgbClr val="D2EEF1"/>
          </a:solidFill>
        </p:spPr>
        <p:txBody>
          <a:bodyPr wrap="square" rtlCol="0">
            <a:spAutoFit/>
          </a:bodyPr>
          <a:lstStyle/>
          <a:p>
            <a:r>
              <a:rPr lang="ru-RU" sz="1400" b="1" dirty="0">
                <a:solidFill>
                  <a:srgbClr val="3366FF"/>
                </a:solidFill>
              </a:rPr>
              <a:t>Уровень моря</a:t>
            </a:r>
            <a:endParaRPr lang="ru-RU" sz="1400" b="1" baseline="30000" dirty="0">
              <a:solidFill>
                <a:srgbClr val="3366FF"/>
              </a:solidFill>
            </a:endParaRPr>
          </a:p>
        </p:txBody>
      </p:sp>
      <p:sp>
        <p:nvSpPr>
          <p:cNvPr id="12" name="TextBox 11"/>
          <p:cNvSpPr txBox="1"/>
          <p:nvPr/>
        </p:nvSpPr>
        <p:spPr>
          <a:xfrm>
            <a:off x="3573033" y="2150058"/>
            <a:ext cx="1390308" cy="307777"/>
          </a:xfrm>
          <a:prstGeom prst="rect">
            <a:avLst/>
          </a:prstGeom>
          <a:solidFill>
            <a:srgbClr val="E0F3F2"/>
          </a:solidFill>
        </p:spPr>
        <p:txBody>
          <a:bodyPr wrap="square" rtlCol="0">
            <a:spAutoFit/>
          </a:bodyPr>
          <a:lstStyle/>
          <a:p>
            <a:r>
              <a:rPr lang="ru-RU" sz="1400" b="1" dirty="0">
                <a:solidFill>
                  <a:srgbClr val="3366FF"/>
                </a:solidFill>
              </a:rPr>
              <a:t>Уровень моря</a:t>
            </a:r>
            <a:endParaRPr lang="ru-RU" sz="1400" b="1" baseline="30000" dirty="0">
              <a:solidFill>
                <a:srgbClr val="3366FF"/>
              </a:solidFill>
            </a:endParaRPr>
          </a:p>
        </p:txBody>
      </p:sp>
      <p:sp>
        <p:nvSpPr>
          <p:cNvPr id="13" name="Rectangle 3"/>
          <p:cNvSpPr>
            <a:spLocks noChangeArrowheads="1"/>
          </p:cNvSpPr>
          <p:nvPr/>
        </p:nvSpPr>
        <p:spPr bwMode="auto">
          <a:xfrm>
            <a:off x="-468560" y="0"/>
            <a:ext cx="9144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pic>
        <p:nvPicPr>
          <p:cNvPr id="16" name="Picture 2" descr="https://mipt.ru/upload/medialibrary/056/eng_inversion.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2350" b="13981"/>
          <a:stretch/>
        </p:blipFill>
        <p:spPr bwMode="auto">
          <a:xfrm>
            <a:off x="0" y="-894"/>
            <a:ext cx="9144001" cy="5628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6"/>
          <p:cNvSpPr>
            <a:spLocks noChangeArrowheads="1"/>
          </p:cNvSpPr>
          <p:nvPr/>
        </p:nvSpPr>
        <p:spPr bwMode="auto">
          <a:xfrm>
            <a:off x="1" y="188913"/>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endParaRPr lang="ru-RU" sz="2000" b="1" dirty="0">
              <a:latin typeface="Arial" panose="020B0604020202020204" pitchFamily="34" charset="0"/>
              <a:cs typeface="Arial" panose="020B0604020202020204" pitchFamily="34" charset="0"/>
            </a:endParaRPr>
          </a:p>
        </p:txBody>
      </p:sp>
      <p:sp>
        <p:nvSpPr>
          <p:cNvPr id="18" name="Text Box 2"/>
          <p:cNvSpPr txBox="1">
            <a:spLocks noChangeArrowheads="1"/>
          </p:cNvSpPr>
          <p:nvPr/>
        </p:nvSpPr>
        <p:spPr bwMode="auto">
          <a:xfrm>
            <a:off x="971600" y="57090"/>
            <a:ext cx="75330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altLang="ru-RU" sz="1600" b="1" dirty="0">
                <a:solidFill>
                  <a:schemeClr val="bg1"/>
                </a:solidFill>
              </a:rPr>
              <a:t>Нестабильность газогидратов и роль многолетнемерзлых пород</a:t>
            </a:r>
          </a:p>
        </p:txBody>
      </p:sp>
    </p:spTree>
    <p:extLst>
      <p:ext uri="{BB962C8B-B14F-4D97-AF65-F5344CB8AC3E}">
        <p14:creationId xmlns:p14="http://schemas.microsoft.com/office/powerpoint/2010/main" val="18937791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mipt.ru/upload/medialibrary/056/eng_inversio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14438112" y="5877272"/>
            <a:ext cx="8929543" cy="5628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676456" y="8037512"/>
            <a:ext cx="352081" cy="33824644"/>
          </a:xfrm>
          <a:prstGeom prst="rect">
            <a:avLst/>
          </a:prstGeom>
          <a:solidFill>
            <a:schemeClr val="bg1"/>
          </a:solidFill>
        </p:spPr>
        <p:txBody>
          <a:bodyPr wrap="square" rtlCol="0">
            <a:spAutoFit/>
          </a:bodyPr>
          <a:lstStyle/>
          <a:p>
            <a:pPr algn="just"/>
            <a:r>
              <a:rPr lang="ru-RU" sz="1600" dirty="0"/>
              <a:t>Антарктида в семь раз превосходит Гренландию по размерам. Полное таяние ла в Антарктиде приведет к подъему уровня моря на 60 м, а таяние покрова Гренландии </a:t>
            </a:r>
            <a:r>
              <a:rPr lang="en-US" sz="1600" dirty="0"/>
              <a:t>–</a:t>
            </a:r>
            <a:r>
              <a:rPr lang="ru-RU" sz="1600" dirty="0"/>
              <a:t> на 7 м.</a:t>
            </a:r>
          </a:p>
        </p:txBody>
      </p:sp>
      <p:sp>
        <p:nvSpPr>
          <p:cNvPr id="8" name="Text Box 2"/>
          <p:cNvSpPr txBox="1">
            <a:spLocks noChangeArrowheads="1"/>
          </p:cNvSpPr>
          <p:nvPr/>
        </p:nvSpPr>
        <p:spPr bwMode="auto">
          <a:xfrm>
            <a:off x="1259633" y="65096"/>
            <a:ext cx="52565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ru-RU" altLang="ru-RU" sz="2000" b="1" dirty="0">
                <a:solidFill>
                  <a:schemeClr val="tx1"/>
                </a:solidFill>
              </a:rPr>
              <a:t>Ледники Антарктиды и Гренландии</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26" y="1144141"/>
            <a:ext cx="8166830" cy="4877147"/>
          </a:xfrm>
          <a:prstGeom prst="rect">
            <a:avLst/>
          </a:prstGeom>
        </p:spPr>
      </p:pic>
    </p:spTree>
    <p:extLst>
      <p:ext uri="{BB962C8B-B14F-4D97-AF65-F5344CB8AC3E}">
        <p14:creationId xmlns:p14="http://schemas.microsoft.com/office/powerpoint/2010/main" val="10344062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mipt.ru/upload/medialibrary/056/eng_inversio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0" y="-894"/>
            <a:ext cx="9144001" cy="5628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09786" y="586583"/>
            <a:ext cx="7629197" cy="307777"/>
          </a:xfrm>
          <a:prstGeom prst="rect">
            <a:avLst/>
          </a:prstGeom>
          <a:noFill/>
        </p:spPr>
        <p:txBody>
          <a:bodyPr wrap="square" rtlCol="0">
            <a:spAutoFit/>
          </a:bodyPr>
          <a:lstStyle/>
          <a:p>
            <a:pPr algn="ctr"/>
            <a:r>
              <a:rPr lang="ru-RU" sz="1400" dirty="0">
                <a:solidFill>
                  <a:schemeClr val="tx1"/>
                </a:solidFill>
              </a:rPr>
              <a:t>Среднегодовые температуры в период 2001-2005 гг. по сравнению с 1951-1980 гг.</a:t>
            </a:r>
            <a:endParaRPr lang="en-US" sz="1400" dirty="0">
              <a:solidFill>
                <a:schemeClr val="tx1"/>
              </a:solidFill>
            </a:endParaRPr>
          </a:p>
        </p:txBody>
      </p:sp>
      <p:sp>
        <p:nvSpPr>
          <p:cNvPr id="8" name="TextBox 7"/>
          <p:cNvSpPr txBox="1"/>
          <p:nvPr/>
        </p:nvSpPr>
        <p:spPr>
          <a:xfrm>
            <a:off x="755576" y="65096"/>
            <a:ext cx="8293174" cy="430887"/>
          </a:xfrm>
          <a:prstGeom prst="rect">
            <a:avLst/>
          </a:prstGeom>
          <a:noFill/>
        </p:spPr>
        <p:txBody>
          <a:bodyPr wrap="square" rtlCol="0">
            <a:spAutoFit/>
          </a:bodyPr>
          <a:lstStyle/>
          <a:p>
            <a:r>
              <a:rPr lang="ru-RU" sz="2200" b="1" dirty="0">
                <a:solidFill>
                  <a:schemeClr val="bg1"/>
                </a:solidFill>
                <a:latin typeface="+mj-lt"/>
                <a:cs typeface="Arial" panose="020B0604020202020204" pitchFamily="34" charset="0"/>
              </a:rPr>
              <a:t>Потепление климата </a:t>
            </a:r>
            <a:r>
              <a:rPr lang="ru-RU" sz="2200" b="1" dirty="0" smtClean="0">
                <a:latin typeface="+mj-lt"/>
                <a:cs typeface="Arial" panose="020B0604020202020204" pitchFamily="34" charset="0"/>
              </a:rPr>
              <a:t>на Земле (Арктическая аномалия)</a:t>
            </a:r>
            <a:endParaRPr lang="ru-RU" sz="2200" b="1" dirty="0">
              <a:solidFill>
                <a:schemeClr val="bg1"/>
              </a:solidFill>
              <a:latin typeface="+mj-lt"/>
              <a:cs typeface="Arial" panose="020B0604020202020204"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73141" y="4392965"/>
            <a:ext cx="1632073" cy="382230"/>
          </a:xfrm>
          <a:prstGeom prst="rect">
            <a:avLst/>
          </a:prstGeom>
        </p:spPr>
      </p:pic>
      <p:sp>
        <p:nvSpPr>
          <p:cNvPr id="6" name="TextBox 5"/>
          <p:cNvSpPr txBox="1"/>
          <p:nvPr/>
        </p:nvSpPr>
        <p:spPr>
          <a:xfrm>
            <a:off x="135468" y="5554140"/>
            <a:ext cx="8720666" cy="1015663"/>
          </a:xfrm>
          <a:prstGeom prst="rect">
            <a:avLst/>
          </a:prstGeom>
          <a:noFill/>
        </p:spPr>
        <p:txBody>
          <a:bodyPr wrap="square" rtlCol="0">
            <a:spAutoFit/>
          </a:bodyPr>
          <a:lstStyle/>
          <a:p>
            <a:pPr marL="285750" indent="-285750">
              <a:buFont typeface="Arial"/>
              <a:buChar char="•"/>
            </a:pPr>
            <a:r>
              <a:rPr lang="ru-RU" sz="1200" dirty="0">
                <a:solidFill>
                  <a:schemeClr val="tx1"/>
                </a:solidFill>
              </a:rPr>
              <a:t>Температура арктических воздушных масс в последние десятилетия повышается практически в два раза быстрее, чем средняя температура на планете. </a:t>
            </a:r>
          </a:p>
          <a:p>
            <a:pPr marL="285750" indent="-285750">
              <a:buFont typeface="Arial"/>
              <a:buChar char="•"/>
            </a:pPr>
            <a:r>
              <a:rPr lang="ru-RU" sz="1200" dirty="0">
                <a:solidFill>
                  <a:schemeClr val="tx1"/>
                </a:solidFill>
              </a:rPr>
              <a:t>Это связано с пониженной отражательной способностью поверхности ввиду сокращения площади снежного и ледяного покровов, особенно в акватории СЛО. </a:t>
            </a:r>
          </a:p>
          <a:p>
            <a:pPr marL="285750" indent="-285750">
              <a:buFont typeface="Arial"/>
              <a:buChar char="•"/>
            </a:pPr>
            <a:r>
              <a:rPr lang="ru-RU" sz="1200" dirty="0">
                <a:solidFill>
                  <a:schemeClr val="tx1"/>
                </a:solidFill>
              </a:rPr>
              <a:t>Рекорд температуры в Арктике был зафиксирован в 2007 г.    </a:t>
            </a:r>
            <a:endParaRPr lang="en-US" sz="1200" dirty="0">
              <a:solidFill>
                <a:schemeClr val="tx1"/>
              </a:solidFill>
            </a:endParaRPr>
          </a:p>
        </p:txBody>
      </p:sp>
      <p:sp>
        <p:nvSpPr>
          <p:cNvPr id="9" name="Rectangle 8"/>
          <p:cNvSpPr/>
          <p:nvPr/>
        </p:nvSpPr>
        <p:spPr>
          <a:xfrm>
            <a:off x="3682985" y="4350630"/>
            <a:ext cx="2082800" cy="430887"/>
          </a:xfrm>
          <a:prstGeom prst="rect">
            <a:avLst/>
          </a:prstGeom>
        </p:spPr>
        <p:txBody>
          <a:bodyPr wrap="square">
            <a:spAutoFit/>
          </a:bodyPr>
          <a:lstStyle/>
          <a:p>
            <a:pPr algn="ctr"/>
            <a:r>
              <a:rPr lang="ru-RU" sz="1100" dirty="0"/>
              <a:t>Средняя аномалия</a:t>
            </a:r>
          </a:p>
          <a:p>
            <a:pPr algn="ctr"/>
            <a:r>
              <a:rPr lang="ru-RU" sz="1100" dirty="0"/>
              <a:t>поверхностных температур (°С)</a:t>
            </a: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87" y="980728"/>
            <a:ext cx="6905625" cy="4600575"/>
          </a:xfrm>
          <a:prstGeom prst="rect">
            <a:avLst/>
          </a:prstGeom>
        </p:spPr>
      </p:pic>
    </p:spTree>
    <p:extLst>
      <p:ext uri="{BB962C8B-B14F-4D97-AF65-F5344CB8AC3E}">
        <p14:creationId xmlns:p14="http://schemas.microsoft.com/office/powerpoint/2010/main" val="898738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164664" y="35366"/>
            <a:ext cx="8748464" cy="80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9pPr>
          </a:lstStyle>
          <a:p>
            <a:pPr algn="ctr"/>
            <a:r>
              <a:rPr lang="ru-RU" sz="1600" b="1" dirty="0"/>
              <a:t>     </a:t>
            </a:r>
            <a:r>
              <a:rPr lang="ru-RU" dirty="0"/>
              <a:t> </a:t>
            </a:r>
            <a:r>
              <a:rPr lang="ru-RU" sz="2200" b="1" dirty="0">
                <a:solidFill>
                  <a:schemeClr val="tx1"/>
                </a:solidFill>
              </a:rPr>
              <a:t>Основные шельфовые ледники Антарктиды</a:t>
            </a:r>
            <a:endParaRPr lang="en-US" sz="2200" b="1" dirty="0">
              <a:solidFill>
                <a:schemeClr val="tx1"/>
              </a:solidFill>
            </a:endParaRPr>
          </a:p>
          <a:p>
            <a:pPr algn="ctr"/>
            <a:r>
              <a:rPr lang="ru-RU" sz="2400" b="1" dirty="0">
                <a:solidFill>
                  <a:schemeClr val="tx1"/>
                </a:solidFill>
              </a:rPr>
              <a:t> </a:t>
            </a:r>
            <a:r>
              <a:rPr lang="ru-RU" altLang="ru-RU" b="1" dirty="0">
                <a:solidFill>
                  <a:schemeClr val="tx1"/>
                </a:solidFill>
                <a:latin typeface="Arial" panose="020B0604020202020204" pitchFamily="34" charset="0"/>
                <a:cs typeface="Arial" panose="020B0604020202020204" pitchFamily="34" charset="0"/>
              </a:rPr>
              <a:t>  </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6917" y="765313"/>
            <a:ext cx="6630165" cy="5327374"/>
          </a:xfrm>
          <a:prstGeom prst="rect">
            <a:avLst/>
          </a:prstGeom>
        </p:spPr>
      </p:pic>
    </p:spTree>
    <p:extLst>
      <p:ext uri="{BB962C8B-B14F-4D97-AF65-F5344CB8AC3E}">
        <p14:creationId xmlns:p14="http://schemas.microsoft.com/office/powerpoint/2010/main" val="28241244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876386"/>
            <a:ext cx="8072515" cy="5778260"/>
          </a:xfrm>
          <a:prstGeom prst="rect">
            <a:avLst/>
          </a:prstGeom>
        </p:spPr>
      </p:pic>
      <p:sp>
        <p:nvSpPr>
          <p:cNvPr id="6" name="TextBox 5">
            <a:extLst>
              <a:ext uri="{FF2B5EF4-FFF2-40B4-BE49-F238E27FC236}">
                <a16:creationId xmlns:a16="http://schemas.microsoft.com/office/drawing/2014/main" xmlns="" id="{F3EACC9C-2320-8044-A84E-B736DB220D2F}"/>
              </a:ext>
            </a:extLst>
          </p:cNvPr>
          <p:cNvSpPr txBox="1"/>
          <p:nvPr/>
        </p:nvSpPr>
        <p:spPr>
          <a:xfrm>
            <a:off x="251520" y="223062"/>
            <a:ext cx="8468050" cy="646331"/>
          </a:xfrm>
          <a:prstGeom prst="rect">
            <a:avLst/>
          </a:prstGeom>
          <a:noFill/>
        </p:spPr>
        <p:txBody>
          <a:bodyPr wrap="square" rtlCol="0">
            <a:spAutoFit/>
          </a:bodyPr>
          <a:lstStyle/>
          <a:p>
            <a:r>
              <a:rPr lang="ru-RU" b="1" dirty="0">
                <a:solidFill>
                  <a:schemeClr val="tx1"/>
                </a:solidFill>
              </a:rPr>
              <a:t>Карта подледного рельефа Антарктиды</a:t>
            </a:r>
            <a:r>
              <a:rPr lang="en-US" b="1" dirty="0">
                <a:solidFill>
                  <a:schemeClr val="tx1"/>
                </a:solidFill>
              </a:rPr>
              <a:t> </a:t>
            </a:r>
            <a:r>
              <a:rPr lang="ru-RU" b="1" dirty="0">
                <a:solidFill>
                  <a:schemeClr val="tx1"/>
                </a:solidFill>
              </a:rPr>
              <a:t>(</a:t>
            </a:r>
            <a:r>
              <a:rPr lang="en-US" b="1" dirty="0" smtClean="0">
                <a:solidFill>
                  <a:schemeClr val="tx1"/>
                </a:solidFill>
              </a:rPr>
              <a:t>Baranov</a:t>
            </a:r>
            <a:r>
              <a:rPr lang="ru-RU" b="1" dirty="0" smtClean="0">
                <a:solidFill>
                  <a:schemeClr val="tx1"/>
                </a:solidFill>
              </a:rPr>
              <a:t>,</a:t>
            </a:r>
            <a:r>
              <a:rPr lang="en-US" b="1" dirty="0" smtClean="0">
                <a:solidFill>
                  <a:schemeClr val="tx1"/>
                </a:solidFill>
              </a:rPr>
              <a:t> </a:t>
            </a:r>
            <a:r>
              <a:rPr lang="en-US" b="1" dirty="0" err="1" smtClean="0">
                <a:solidFill>
                  <a:schemeClr val="tx1"/>
                </a:solidFill>
              </a:rPr>
              <a:t>Morelli</a:t>
            </a:r>
            <a:r>
              <a:rPr lang="en-US" b="1" dirty="0" smtClean="0">
                <a:solidFill>
                  <a:schemeClr val="tx1"/>
                </a:solidFill>
              </a:rPr>
              <a:t>, </a:t>
            </a:r>
            <a:r>
              <a:rPr lang="en-US" b="1" dirty="0" err="1" smtClean="0">
                <a:solidFill>
                  <a:schemeClr val="tx1"/>
                </a:solidFill>
              </a:rPr>
              <a:t>Chuvaev</a:t>
            </a:r>
            <a:r>
              <a:rPr lang="en-US" b="1" dirty="0" smtClean="0">
                <a:solidFill>
                  <a:schemeClr val="tx1"/>
                </a:solidFill>
              </a:rPr>
              <a:t>, 2021</a:t>
            </a:r>
            <a:r>
              <a:rPr lang="ru-RU" b="1" dirty="0">
                <a:solidFill>
                  <a:schemeClr val="tx1"/>
                </a:solidFill>
              </a:rPr>
              <a:t>)</a:t>
            </a:r>
          </a:p>
          <a:p>
            <a:endParaRPr lang="ru-RU" dirty="0"/>
          </a:p>
        </p:txBody>
      </p:sp>
    </p:spTree>
    <p:extLst>
      <p:ext uri="{BB962C8B-B14F-4D97-AF65-F5344CB8AC3E}">
        <p14:creationId xmlns:p14="http://schemas.microsoft.com/office/powerpoint/2010/main" val="1636642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164664" y="35366"/>
            <a:ext cx="8748464" cy="1479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9pPr>
          </a:lstStyle>
          <a:p>
            <a:pPr algn="ctr"/>
            <a:r>
              <a:rPr lang="ru-RU" sz="1600" b="1" dirty="0"/>
              <a:t>   </a:t>
            </a:r>
            <a:r>
              <a:rPr lang="ru-RU" sz="2200" b="1" dirty="0" smtClean="0">
                <a:solidFill>
                  <a:schemeClr val="tx1"/>
                </a:solidFill>
              </a:rPr>
              <a:t>Карта </a:t>
            </a:r>
            <a:r>
              <a:rPr lang="ru-RU" sz="2200" b="1" dirty="0">
                <a:solidFill>
                  <a:schemeClr val="tx1"/>
                </a:solidFill>
              </a:rPr>
              <a:t>мощности </a:t>
            </a:r>
            <a:r>
              <a:rPr lang="ru-RU" sz="2200" b="1" dirty="0" smtClean="0">
                <a:solidFill>
                  <a:schemeClr val="tx1"/>
                </a:solidFill>
              </a:rPr>
              <a:t>осадков для </a:t>
            </a:r>
            <a:r>
              <a:rPr lang="ru-RU" sz="2200" b="1" dirty="0">
                <a:solidFill>
                  <a:schemeClr val="tx1"/>
                </a:solidFill>
              </a:rPr>
              <a:t>Антарктиды </a:t>
            </a:r>
            <a:r>
              <a:rPr lang="ru-RU" sz="2200" b="1" dirty="0" smtClean="0">
                <a:solidFill>
                  <a:schemeClr val="tx1"/>
                </a:solidFill>
              </a:rPr>
              <a:t>и окружающих морей(</a:t>
            </a:r>
            <a:r>
              <a:rPr lang="en-US" sz="2200" b="1" dirty="0">
                <a:solidFill>
                  <a:schemeClr val="tx1"/>
                </a:solidFill>
              </a:rPr>
              <a:t>Baranov and </a:t>
            </a:r>
            <a:r>
              <a:rPr lang="en-US" sz="2200" b="1" dirty="0" err="1">
                <a:solidFill>
                  <a:schemeClr val="tx1"/>
                </a:solidFill>
              </a:rPr>
              <a:t>Morelli</a:t>
            </a:r>
            <a:r>
              <a:rPr lang="en-US" sz="2200" b="1" dirty="0">
                <a:solidFill>
                  <a:schemeClr val="tx1"/>
                </a:solidFill>
              </a:rPr>
              <a:t>, 2022</a:t>
            </a:r>
            <a:r>
              <a:rPr lang="ru-RU" sz="2200" b="1" dirty="0">
                <a:solidFill>
                  <a:schemeClr val="tx1"/>
                </a:solidFill>
              </a:rPr>
              <a:t>)</a:t>
            </a:r>
          </a:p>
          <a:p>
            <a:pPr algn="ctr"/>
            <a:r>
              <a:rPr lang="ru-RU" sz="2200" b="1" dirty="0">
                <a:solidFill>
                  <a:schemeClr val="tx1"/>
                </a:solidFill>
              </a:rPr>
              <a:t/>
            </a:r>
            <a:br>
              <a:rPr lang="ru-RU" sz="2200" b="1" dirty="0">
                <a:solidFill>
                  <a:schemeClr val="tx1"/>
                </a:solidFill>
              </a:rPr>
            </a:br>
            <a:r>
              <a:rPr lang="ru-RU" sz="2400" b="1" dirty="0">
                <a:solidFill>
                  <a:schemeClr val="tx1"/>
                </a:solidFill>
              </a:rPr>
              <a:t> </a:t>
            </a:r>
            <a:r>
              <a:rPr lang="ru-RU" altLang="ru-RU" b="1" dirty="0">
                <a:solidFill>
                  <a:schemeClr val="tx1"/>
                </a:solidFill>
                <a:latin typeface="Arial" panose="020B0604020202020204" pitchFamily="34" charset="0"/>
                <a:cs typeface="Arial" panose="020B0604020202020204" pitchFamily="34" charset="0"/>
              </a:rPr>
              <a:t>  </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775120"/>
            <a:ext cx="5909090" cy="526221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2267437"/>
            <a:ext cx="3024313" cy="1881643"/>
          </a:xfrm>
          <a:prstGeom prst="rect">
            <a:avLst/>
          </a:prstGeom>
        </p:spPr>
      </p:pic>
    </p:spTree>
    <p:extLst>
      <p:ext uri="{BB962C8B-B14F-4D97-AF65-F5344CB8AC3E}">
        <p14:creationId xmlns:p14="http://schemas.microsoft.com/office/powerpoint/2010/main" val="40298277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C5A1D45-2AA4-1548-AD03-8ECEC46DCCF1}"/>
              </a:ext>
            </a:extLst>
          </p:cNvPr>
          <p:cNvSpPr txBox="1"/>
          <p:nvPr/>
        </p:nvSpPr>
        <p:spPr>
          <a:xfrm>
            <a:off x="323528" y="0"/>
            <a:ext cx="8496944" cy="6818790"/>
          </a:xfrm>
          <a:prstGeom prst="rect">
            <a:avLst/>
          </a:prstGeom>
          <a:noFill/>
        </p:spPr>
        <p:txBody>
          <a:bodyPr wrap="square">
            <a:spAutoFit/>
          </a:bodyPr>
          <a:lstStyle/>
          <a:p>
            <a:r>
              <a:rPr lang="en" dirty="0">
                <a:solidFill>
                  <a:srgbClr val="6F6F6F"/>
                </a:solidFill>
                <a:latin typeface="-apple-system"/>
              </a:rPr>
              <a:t>Nature vol.488, p.633-637  2012</a:t>
            </a:r>
          </a:p>
          <a:p>
            <a:pPr algn="l"/>
            <a:r>
              <a:rPr lang="en" sz="2310" b="1" i="0" dirty="0" smtClean="0">
                <a:solidFill>
                  <a:srgbClr val="222222"/>
                </a:solidFill>
                <a:effectLst/>
                <a:latin typeface="Harding"/>
              </a:rPr>
              <a:t>Potential </a:t>
            </a:r>
            <a:r>
              <a:rPr lang="en" sz="2310" b="1" i="0" dirty="0">
                <a:solidFill>
                  <a:srgbClr val="222222"/>
                </a:solidFill>
                <a:effectLst/>
                <a:latin typeface="Harding"/>
              </a:rPr>
              <a:t>methane reservoirs beneath Antarctica</a:t>
            </a:r>
          </a:p>
          <a:p>
            <a:pPr algn="l"/>
            <a:endParaRPr lang="en-US" b="1" i="0" dirty="0">
              <a:solidFill>
                <a:srgbClr val="222222"/>
              </a:solidFill>
              <a:effectLst/>
              <a:latin typeface="Harding"/>
            </a:endParaRPr>
          </a:p>
          <a:p>
            <a:pPr algn="l"/>
            <a:r>
              <a:rPr lang="ru-RU" b="1" i="0" dirty="0">
                <a:solidFill>
                  <a:srgbClr val="222222"/>
                </a:solidFill>
                <a:effectLst/>
                <a:latin typeface="Harding"/>
              </a:rPr>
              <a:t> </a:t>
            </a:r>
            <a:r>
              <a:rPr lang="en-US" b="1" i="0" dirty="0" err="1">
                <a:solidFill>
                  <a:srgbClr val="222222"/>
                </a:solidFill>
                <a:effectLst/>
                <a:latin typeface="Harding"/>
              </a:rPr>
              <a:t>J.L.Wadham</a:t>
            </a:r>
            <a:r>
              <a:rPr lang="en-US" b="1" i="0" dirty="0">
                <a:solidFill>
                  <a:srgbClr val="222222"/>
                </a:solidFill>
                <a:effectLst/>
                <a:latin typeface="Harding"/>
              </a:rPr>
              <a:t>, </a:t>
            </a:r>
            <a:r>
              <a:rPr lang="en-US" b="1" i="0" dirty="0" err="1">
                <a:solidFill>
                  <a:srgbClr val="222222"/>
                </a:solidFill>
                <a:effectLst/>
                <a:latin typeface="Harding"/>
              </a:rPr>
              <a:t>S.Arndt</a:t>
            </a:r>
            <a:r>
              <a:rPr lang="en-US" b="1" i="0" dirty="0">
                <a:solidFill>
                  <a:srgbClr val="222222"/>
                </a:solidFill>
                <a:effectLst/>
                <a:latin typeface="Harding"/>
              </a:rPr>
              <a:t>, </a:t>
            </a:r>
            <a:r>
              <a:rPr lang="en-US" b="1" i="0" dirty="0" err="1">
                <a:solidFill>
                  <a:srgbClr val="222222"/>
                </a:solidFill>
                <a:effectLst/>
                <a:latin typeface="Harding"/>
              </a:rPr>
              <a:t>S.Tulaczyk</a:t>
            </a:r>
            <a:r>
              <a:rPr lang="en-US" b="1" i="0" dirty="0">
                <a:solidFill>
                  <a:srgbClr val="222222"/>
                </a:solidFill>
                <a:effectLst/>
                <a:latin typeface="Harding"/>
              </a:rPr>
              <a:t>, </a:t>
            </a:r>
            <a:r>
              <a:rPr lang="en-US" b="1" i="0" dirty="0" err="1">
                <a:solidFill>
                  <a:srgbClr val="222222"/>
                </a:solidFill>
                <a:effectLst/>
                <a:latin typeface="Harding"/>
              </a:rPr>
              <a:t>M.Stibal</a:t>
            </a:r>
            <a:r>
              <a:rPr lang="en-US" b="1" i="0" dirty="0">
                <a:solidFill>
                  <a:srgbClr val="222222"/>
                </a:solidFill>
                <a:effectLst/>
                <a:latin typeface="Harding"/>
              </a:rPr>
              <a:t>, </a:t>
            </a:r>
            <a:r>
              <a:rPr lang="en-US" b="1" i="0" dirty="0" err="1">
                <a:solidFill>
                  <a:srgbClr val="222222"/>
                </a:solidFill>
                <a:effectLst/>
                <a:latin typeface="Harding"/>
              </a:rPr>
              <a:t>M.Tranter</a:t>
            </a:r>
            <a:r>
              <a:rPr lang="en-US" b="1" dirty="0">
                <a:solidFill>
                  <a:srgbClr val="222222"/>
                </a:solidFill>
                <a:latin typeface="Harding"/>
              </a:rPr>
              <a:t>, </a:t>
            </a:r>
            <a:r>
              <a:rPr lang="en-US" b="1" dirty="0" err="1">
                <a:solidFill>
                  <a:srgbClr val="222222"/>
                </a:solidFill>
                <a:latin typeface="Harding"/>
              </a:rPr>
              <a:t>J.Telling</a:t>
            </a:r>
            <a:r>
              <a:rPr lang="en-US" b="1" dirty="0">
                <a:solidFill>
                  <a:srgbClr val="222222"/>
                </a:solidFill>
                <a:latin typeface="Harding"/>
              </a:rPr>
              <a:t>, </a:t>
            </a:r>
            <a:r>
              <a:rPr lang="en-US" b="1" dirty="0" err="1">
                <a:solidFill>
                  <a:srgbClr val="222222"/>
                </a:solidFill>
                <a:latin typeface="Harding"/>
              </a:rPr>
              <a:t>J.P.Lis</a:t>
            </a:r>
            <a:r>
              <a:rPr lang="en-US" b="1" dirty="0">
                <a:solidFill>
                  <a:srgbClr val="222222"/>
                </a:solidFill>
                <a:latin typeface="Harding"/>
              </a:rPr>
              <a:t>, </a:t>
            </a:r>
            <a:r>
              <a:rPr lang="en-US" b="1" dirty="0" err="1">
                <a:solidFill>
                  <a:srgbClr val="222222"/>
                </a:solidFill>
                <a:latin typeface="Harding"/>
              </a:rPr>
              <a:t>E.Lawson</a:t>
            </a:r>
            <a:r>
              <a:rPr lang="en-US" b="1" dirty="0">
                <a:solidFill>
                  <a:srgbClr val="222222"/>
                </a:solidFill>
                <a:latin typeface="Harding"/>
              </a:rPr>
              <a:t>, </a:t>
            </a:r>
            <a:r>
              <a:rPr lang="en-US" b="1" dirty="0" err="1">
                <a:solidFill>
                  <a:srgbClr val="222222"/>
                </a:solidFill>
                <a:latin typeface="Harding"/>
              </a:rPr>
              <a:t>A.Ridgwell</a:t>
            </a:r>
            <a:r>
              <a:rPr lang="en-US" b="1" dirty="0">
                <a:solidFill>
                  <a:srgbClr val="222222"/>
                </a:solidFill>
                <a:latin typeface="Harding"/>
              </a:rPr>
              <a:t>, </a:t>
            </a:r>
            <a:r>
              <a:rPr lang="en-US" b="1" dirty="0" err="1">
                <a:solidFill>
                  <a:srgbClr val="222222"/>
                </a:solidFill>
                <a:latin typeface="Harding"/>
              </a:rPr>
              <a:t>A.Dubnick</a:t>
            </a:r>
            <a:r>
              <a:rPr lang="en-US" b="1" dirty="0">
                <a:solidFill>
                  <a:srgbClr val="222222"/>
                </a:solidFill>
                <a:latin typeface="Harding"/>
              </a:rPr>
              <a:t>, </a:t>
            </a:r>
            <a:r>
              <a:rPr lang="en-US" b="1" dirty="0" err="1">
                <a:solidFill>
                  <a:srgbClr val="222222"/>
                </a:solidFill>
                <a:latin typeface="Harding"/>
              </a:rPr>
              <a:t>M.J.Sharp</a:t>
            </a:r>
            <a:r>
              <a:rPr lang="en-US" b="1" dirty="0">
                <a:solidFill>
                  <a:srgbClr val="222222"/>
                </a:solidFill>
                <a:latin typeface="Harding"/>
              </a:rPr>
              <a:t>, </a:t>
            </a:r>
            <a:r>
              <a:rPr lang="en-US" b="1" dirty="0" err="1">
                <a:solidFill>
                  <a:srgbClr val="222222"/>
                </a:solidFill>
                <a:latin typeface="Harding"/>
              </a:rPr>
              <a:t>A.M.Anesio</a:t>
            </a:r>
            <a:r>
              <a:rPr lang="en-US" b="1" dirty="0">
                <a:solidFill>
                  <a:srgbClr val="222222"/>
                </a:solidFill>
                <a:latin typeface="Harding"/>
              </a:rPr>
              <a:t>, </a:t>
            </a:r>
            <a:r>
              <a:rPr lang="en-US" b="1" dirty="0" err="1">
                <a:solidFill>
                  <a:srgbClr val="222222"/>
                </a:solidFill>
                <a:latin typeface="Harding"/>
              </a:rPr>
              <a:t>C.E.H.Butler</a:t>
            </a:r>
            <a:r>
              <a:rPr lang="en-US" b="1" dirty="0">
                <a:solidFill>
                  <a:srgbClr val="222222"/>
                </a:solidFill>
                <a:latin typeface="Harding"/>
              </a:rPr>
              <a:t> </a:t>
            </a:r>
          </a:p>
          <a:p>
            <a:pPr algn="l"/>
            <a:endParaRPr lang="en" b="0" i="0" dirty="0">
              <a:solidFill>
                <a:srgbClr val="222222"/>
              </a:solidFill>
              <a:effectLst/>
              <a:latin typeface="-apple-system"/>
            </a:endParaRPr>
          </a:p>
          <a:p>
            <a:pPr algn="l"/>
            <a:r>
              <a:rPr lang="en" b="1" i="0" dirty="0">
                <a:solidFill>
                  <a:srgbClr val="222222"/>
                </a:solidFill>
                <a:effectLst/>
                <a:latin typeface="Harding"/>
              </a:rPr>
              <a:t>Abstract</a:t>
            </a:r>
          </a:p>
          <a:p>
            <a:pPr algn="l"/>
            <a:r>
              <a:rPr lang="en" sz="1600" b="0" i="0" dirty="0">
                <a:solidFill>
                  <a:srgbClr val="222222"/>
                </a:solidFill>
                <a:effectLst/>
                <a:latin typeface="Harding"/>
              </a:rPr>
              <a:t>Once thought to be devoid of life, the ice-covered parts of Antarctica are now known to be a reservoir of metabolically active microbial cells and organic carbon</a:t>
            </a:r>
            <a:r>
              <a:rPr lang="en" sz="1600" b="0" i="0" baseline="30000" dirty="0">
                <a:solidFill>
                  <a:srgbClr val="006699"/>
                </a:solidFill>
                <a:effectLst/>
                <a:latin typeface="Harding"/>
                <a:hlinkClick r:id="rId2" tooltip="Priscu, J. et al. in Polar Lakes and Rivers (eds Vincent, W. F. &amp; Laybourn-Parry, J. ) 320 (Oxford University Press, 2009)"/>
              </a:rPr>
              <a:t>1</a:t>
            </a:r>
            <a:r>
              <a:rPr lang="en" sz="1600" b="0" i="0" dirty="0">
                <a:solidFill>
                  <a:srgbClr val="222222"/>
                </a:solidFill>
                <a:effectLst/>
                <a:latin typeface="Harding"/>
              </a:rPr>
              <a:t>. The potential for methanogenic archaea to support the degradation of organic carbon to methane beneath the ice, however, has not yet been evaluated. Large sedimentary basins containing marine sequences up to 14 kilometres thick</a:t>
            </a:r>
            <a:r>
              <a:rPr lang="en" sz="1600" b="0" i="0" baseline="30000" dirty="0">
                <a:solidFill>
                  <a:srgbClr val="006699"/>
                </a:solidFill>
                <a:effectLst/>
                <a:latin typeface="Harding"/>
                <a:hlinkClick r:id="rId3" tooltip="Ferraccioli, F., Armadillo, E., Jordan, T., Bozzo, E. &amp; Corr, H. Aeromagnetic exploration over the East Antarctic Ice Sheet: a new view of the Wilkes Subglacial Basin. Tectonophysics 478, 62–77 (2009)"/>
              </a:rPr>
              <a:t>2</a:t>
            </a:r>
            <a:r>
              <a:rPr lang="en" sz="1600" b="0" i="0" dirty="0">
                <a:solidFill>
                  <a:srgbClr val="222222"/>
                </a:solidFill>
                <a:effectLst/>
                <a:latin typeface="Harding"/>
              </a:rPr>
              <a:t> and an estimated 21,000 petagrams (1 Pg equals 10</a:t>
            </a:r>
            <a:r>
              <a:rPr lang="en" sz="1600" b="0" i="0" baseline="30000" dirty="0">
                <a:solidFill>
                  <a:srgbClr val="222222"/>
                </a:solidFill>
                <a:effectLst/>
                <a:latin typeface="Harding"/>
              </a:rPr>
              <a:t>15</a:t>
            </a:r>
            <a:r>
              <a:rPr lang="en" sz="1600" b="0" i="0" dirty="0">
                <a:solidFill>
                  <a:srgbClr val="222222"/>
                </a:solidFill>
                <a:effectLst/>
                <a:latin typeface="Harding"/>
              </a:rPr>
              <a:t> g) of organic carbon are buried beneath the Antarctic </a:t>
            </a:r>
            <a:r>
              <a:rPr lang="en" sz="1600" b="0" i="0" dirty="0" smtClean="0">
                <a:solidFill>
                  <a:srgbClr val="222222"/>
                </a:solidFill>
                <a:effectLst/>
                <a:latin typeface="Harding"/>
              </a:rPr>
              <a:t>Ice</a:t>
            </a:r>
            <a:r>
              <a:rPr lang="ru-RU" sz="1600" b="0" i="0" dirty="0" smtClean="0">
                <a:solidFill>
                  <a:srgbClr val="222222"/>
                </a:solidFill>
                <a:effectLst/>
                <a:latin typeface="Harding"/>
              </a:rPr>
              <a:t> </a:t>
            </a:r>
            <a:r>
              <a:rPr lang="en" sz="1600" b="0" i="0" dirty="0" smtClean="0">
                <a:solidFill>
                  <a:srgbClr val="222222"/>
                </a:solidFill>
                <a:effectLst/>
                <a:latin typeface="Harding"/>
              </a:rPr>
              <a:t>Sheet</a:t>
            </a:r>
            <a:r>
              <a:rPr lang="en" sz="1600" b="0" i="0" dirty="0">
                <a:solidFill>
                  <a:srgbClr val="222222"/>
                </a:solidFill>
                <a:effectLst/>
                <a:latin typeface="Harding"/>
              </a:rPr>
              <a:t>. No data exist for rates of methanogenesis in sub-Antarctic marine sediments. Here we present experimental data from other subglacial environments that demonstrate the potential for overridden organic matter beneath glacial systems to produce methane. We also numerically simulate the accumulation of methane in Antarctic sedimentary basins using an established one-dimensional hydrate model</a:t>
            </a:r>
            <a:r>
              <a:rPr lang="en" sz="1600" b="0" i="0" baseline="30000" dirty="0">
                <a:solidFill>
                  <a:srgbClr val="006699"/>
                </a:solidFill>
                <a:effectLst/>
                <a:latin typeface="Harding"/>
                <a:hlinkClick r:id="rId4" tooltip="Davie, M. K. &amp; Buffett, B. A. A numerical model for the formation of gas hydrate below the seafloor. J. Geophys. Res. 106, 497–514 (2001)"/>
              </a:rPr>
              <a:t>3</a:t>
            </a:r>
            <a:r>
              <a:rPr lang="en" sz="1600" b="0" i="0" dirty="0">
                <a:solidFill>
                  <a:srgbClr val="222222"/>
                </a:solidFill>
                <a:effectLst/>
                <a:latin typeface="Harding"/>
              </a:rPr>
              <a:t> and show that pressure/temperature conditions </a:t>
            </a:r>
            <a:r>
              <a:rPr lang="en" sz="1600" b="0" i="0" dirty="0" err="1">
                <a:solidFill>
                  <a:srgbClr val="222222"/>
                </a:solidFill>
                <a:effectLst/>
                <a:latin typeface="Harding"/>
              </a:rPr>
              <a:t>favour</a:t>
            </a:r>
            <a:r>
              <a:rPr lang="en" sz="1600" b="0" i="0" dirty="0">
                <a:solidFill>
                  <a:srgbClr val="222222"/>
                </a:solidFill>
                <a:effectLst/>
                <a:latin typeface="Harding"/>
              </a:rPr>
              <a:t> methane hydrate formation down to sediment depths of about 300 </a:t>
            </a:r>
            <a:r>
              <a:rPr lang="en" sz="1600" b="0" i="0" dirty="0" err="1">
                <a:solidFill>
                  <a:srgbClr val="222222"/>
                </a:solidFill>
                <a:effectLst/>
                <a:latin typeface="Harding"/>
              </a:rPr>
              <a:t>metres</a:t>
            </a:r>
            <a:r>
              <a:rPr lang="en" sz="1600" b="0" i="0" dirty="0">
                <a:solidFill>
                  <a:srgbClr val="222222"/>
                </a:solidFill>
                <a:effectLst/>
                <a:latin typeface="Harding"/>
              </a:rPr>
              <a:t> in West Antarctica and 700 </a:t>
            </a:r>
            <a:r>
              <a:rPr lang="en" sz="1600" b="0" i="0" dirty="0" err="1">
                <a:solidFill>
                  <a:srgbClr val="222222"/>
                </a:solidFill>
                <a:effectLst/>
                <a:latin typeface="Harding"/>
              </a:rPr>
              <a:t>metres</a:t>
            </a:r>
            <a:r>
              <a:rPr lang="en" sz="1600" b="0" i="0" dirty="0">
                <a:solidFill>
                  <a:srgbClr val="222222"/>
                </a:solidFill>
                <a:effectLst/>
                <a:latin typeface="Harding"/>
              </a:rPr>
              <a:t> in East Antarctica. Our results demonstrate the potential for methane hydrate accumulation in Antarctic sedimentary basins, where the total inventory depends on rates of organic carbon degradation and conditions at the ice-sheet bed. We calculate that the sub-Antarctic hydrate inventory could be of the same order of magnitude as that of recent estimates made for Arctic permafrost. Our findings suggest that the Antarctic Ice Sheet may be a neglected but important component of the global methane budget, with the potential to act as a positive feedback on climate warming during ice-sheet wastage</a:t>
            </a:r>
          </a:p>
        </p:txBody>
      </p:sp>
    </p:spTree>
    <p:extLst>
      <p:ext uri="{BB962C8B-B14F-4D97-AF65-F5344CB8AC3E}">
        <p14:creationId xmlns:p14="http://schemas.microsoft.com/office/powerpoint/2010/main" val="2841773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164664" y="35366"/>
            <a:ext cx="8748464" cy="1017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9pPr>
          </a:lstStyle>
          <a:p>
            <a:r>
              <a:rPr lang="ru-RU" b="1" dirty="0">
                <a:solidFill>
                  <a:schemeClr val="tx1"/>
                </a:solidFill>
              </a:rPr>
              <a:t>Общая площадь шельфовых ледников на Антарктическом полуострове за последние десятилетия согласно </a:t>
            </a:r>
            <a:r>
              <a:rPr lang="en-US" b="1" dirty="0">
                <a:solidFill>
                  <a:schemeClr val="tx1"/>
                </a:solidFill>
              </a:rPr>
              <a:t>Cook and Vaughan</a:t>
            </a:r>
            <a:r>
              <a:rPr lang="ru-RU" b="1" dirty="0">
                <a:solidFill>
                  <a:schemeClr val="tx1"/>
                </a:solidFill>
              </a:rPr>
              <a:t>. (2010).</a:t>
            </a:r>
          </a:p>
          <a:p>
            <a:pPr algn="ctr"/>
            <a:r>
              <a:rPr lang="ru-RU" sz="2400" b="1" dirty="0">
                <a:solidFill>
                  <a:schemeClr val="tx1"/>
                </a:solidFill>
              </a:rPr>
              <a:t> </a:t>
            </a:r>
            <a:r>
              <a:rPr lang="ru-RU" altLang="ru-RU" b="1" dirty="0">
                <a:solidFill>
                  <a:schemeClr val="tx1"/>
                </a:solidFill>
                <a:latin typeface="Arial" panose="020B0604020202020204" pitchFamily="34" charset="0"/>
                <a:cs typeface="Arial" panose="020B0604020202020204" pitchFamily="34" charset="0"/>
              </a:rPr>
              <a:t>  </a:t>
            </a:r>
          </a:p>
        </p:txBody>
      </p:sp>
      <p:pic>
        <p:nvPicPr>
          <p:cNvPr id="5" name="officeArt object" descr="fig1_ice_square_rus.jpg"/>
          <p:cNvPicPr/>
          <p:nvPr/>
        </p:nvPicPr>
        <p:blipFill>
          <a:blip r:embed="rId2"/>
          <a:stretch>
            <a:fillRect/>
          </a:stretch>
        </p:blipFill>
        <p:spPr>
          <a:xfrm>
            <a:off x="1513840" y="1602740"/>
            <a:ext cx="6116320" cy="3652520"/>
          </a:xfrm>
          <a:prstGeom prst="rect">
            <a:avLst/>
          </a:prstGeom>
          <a:ln w="12700" cap="flat">
            <a:noFill/>
            <a:miter lim="400000"/>
          </a:ln>
          <a:effectLst/>
        </p:spPr>
      </p:pic>
    </p:spTree>
    <p:extLst>
      <p:ext uri="{BB962C8B-B14F-4D97-AF65-F5344CB8AC3E}">
        <p14:creationId xmlns:p14="http://schemas.microsoft.com/office/powerpoint/2010/main" val="24805961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E16F188A-9D17-624F-B21C-4AC5271C0CB3}"/>
              </a:ext>
            </a:extLst>
          </p:cNvPr>
          <p:cNvSpPr txBox="1"/>
          <p:nvPr/>
        </p:nvSpPr>
        <p:spPr>
          <a:xfrm>
            <a:off x="251520" y="-27384"/>
            <a:ext cx="8640960" cy="369332"/>
          </a:xfrm>
          <a:prstGeom prst="rect">
            <a:avLst/>
          </a:prstGeom>
          <a:noFill/>
        </p:spPr>
        <p:txBody>
          <a:bodyPr wrap="square" rtlCol="0">
            <a:spAutoFit/>
          </a:bodyPr>
          <a:lstStyle/>
          <a:p>
            <a:r>
              <a:rPr lang="en-US" dirty="0">
                <a:solidFill>
                  <a:schemeClr val="tx1"/>
                </a:solidFill>
              </a:rPr>
              <a:t>         </a:t>
            </a:r>
            <a:r>
              <a:rPr lang="ru-RU" b="1" dirty="0">
                <a:solidFill>
                  <a:schemeClr val="tx1"/>
                </a:solidFill>
              </a:rPr>
              <a:t>Ледники Антарктического полуострова (Ларсен, </a:t>
            </a:r>
            <a:r>
              <a:rPr lang="ru-RU" b="1" dirty="0" err="1">
                <a:solidFill>
                  <a:schemeClr val="tx1"/>
                </a:solidFill>
              </a:rPr>
              <a:t>Уилкинс</a:t>
            </a:r>
            <a:r>
              <a:rPr lang="ru-RU" b="1" dirty="0">
                <a:solidFill>
                  <a:schemeClr val="tx1"/>
                </a:solidFill>
              </a:rPr>
              <a:t>, Георг </a:t>
            </a:r>
            <a:r>
              <a:rPr lang="en-US" b="1" dirty="0">
                <a:solidFill>
                  <a:schemeClr val="tx1"/>
                </a:solidFill>
              </a:rPr>
              <a:t>VI)</a:t>
            </a:r>
            <a:endParaRPr lang="ru-RU" b="1" dirty="0">
              <a:solidFill>
                <a:schemeClr val="tx1"/>
              </a:solidFill>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476672"/>
            <a:ext cx="6938061" cy="6310994"/>
          </a:xfrm>
          <a:prstGeom prst="rect">
            <a:avLst/>
          </a:prstGeom>
        </p:spPr>
      </p:pic>
    </p:spTree>
    <p:extLst>
      <p:ext uri="{BB962C8B-B14F-4D97-AF65-F5344CB8AC3E}">
        <p14:creationId xmlns:p14="http://schemas.microsoft.com/office/powerpoint/2010/main" val="2257624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96AF1BE-5949-3E44-A685-A4EAC4F6537B}"/>
              </a:ext>
            </a:extLst>
          </p:cNvPr>
          <p:cNvSpPr txBox="1"/>
          <p:nvPr/>
        </p:nvSpPr>
        <p:spPr>
          <a:xfrm>
            <a:off x="395536" y="411480"/>
            <a:ext cx="8640960" cy="646331"/>
          </a:xfrm>
          <a:prstGeom prst="rect">
            <a:avLst/>
          </a:prstGeom>
          <a:noFill/>
        </p:spPr>
        <p:txBody>
          <a:bodyPr wrap="square" rtlCol="0">
            <a:spAutoFit/>
          </a:bodyPr>
          <a:lstStyle/>
          <a:p>
            <a:r>
              <a:rPr lang="ru-RU" b="1" dirty="0">
                <a:solidFill>
                  <a:schemeClr val="tx1"/>
                </a:solidFill>
              </a:rPr>
              <a:t>Распространение деформационных волн в Антарктиду от сильнейших (М&gt;8) Чилийских землетрясений 1960 г. </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24178"/>
            <a:ext cx="2905125" cy="5210175"/>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1124743"/>
            <a:ext cx="5197876" cy="5209609"/>
          </a:xfrm>
          <a:prstGeom prst="rect">
            <a:avLst/>
          </a:prstGeom>
        </p:spPr>
      </p:pic>
    </p:spTree>
    <p:extLst>
      <p:ext uri="{BB962C8B-B14F-4D97-AF65-F5344CB8AC3E}">
        <p14:creationId xmlns:p14="http://schemas.microsoft.com/office/powerpoint/2010/main" val="1415324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884B484-5538-4B42-A476-F98BBFE76A5F}"/>
              </a:ext>
            </a:extLst>
          </p:cNvPr>
          <p:cNvSpPr txBox="1"/>
          <p:nvPr/>
        </p:nvSpPr>
        <p:spPr>
          <a:xfrm>
            <a:off x="380348" y="560070"/>
            <a:ext cx="8368116" cy="369332"/>
          </a:xfrm>
          <a:prstGeom prst="rect">
            <a:avLst/>
          </a:prstGeom>
          <a:noFill/>
        </p:spPr>
        <p:txBody>
          <a:bodyPr wrap="square" rtlCol="0">
            <a:spAutoFit/>
          </a:bodyPr>
          <a:lstStyle/>
          <a:p>
            <a:r>
              <a:rPr lang="ru-RU" b="1" dirty="0">
                <a:solidFill>
                  <a:schemeClr val="tx1"/>
                </a:solidFill>
              </a:rPr>
              <a:t>Сильнейшие землетрясения (М&gt;8) вокруг Антарктиды (1960-2022 гг.)</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76336"/>
            <a:ext cx="4229100" cy="4505325"/>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388" y="1176337"/>
            <a:ext cx="4229100" cy="4505325"/>
          </a:xfrm>
          <a:prstGeom prst="rect">
            <a:avLst/>
          </a:prstGeom>
        </p:spPr>
      </p:pic>
    </p:spTree>
    <p:extLst>
      <p:ext uri="{BB962C8B-B14F-4D97-AF65-F5344CB8AC3E}">
        <p14:creationId xmlns:p14="http://schemas.microsoft.com/office/powerpoint/2010/main" val="966128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6DEF0E38-A44D-9813-A0C8-26ECB2C86EAC}"/>
              </a:ext>
            </a:extLst>
          </p:cNvPr>
          <p:cNvSpPr txBox="1"/>
          <p:nvPr/>
        </p:nvSpPr>
        <p:spPr>
          <a:xfrm>
            <a:off x="179512" y="5277256"/>
            <a:ext cx="4034627" cy="1077218"/>
          </a:xfrm>
          <a:prstGeom prst="rect">
            <a:avLst/>
          </a:prstGeom>
          <a:noFill/>
          <a:ln>
            <a:noFill/>
          </a:ln>
        </p:spPr>
        <p:txBody>
          <a:bodyPr wrap="square" rtlCol="0">
            <a:spAutoFit/>
          </a:bodyPr>
          <a:lstStyle/>
          <a:p>
            <a:pPr lvl="0"/>
            <a:r>
              <a:rPr lang="ru-RU" sz="1600" dirty="0">
                <a:solidFill>
                  <a:schemeClr val="tx1"/>
                </a:solidFill>
              </a:rPr>
              <a:t>Корреляция фаз разрушения ледников Ларсен А в 1995 г., </a:t>
            </a:r>
            <a:r>
              <a:rPr lang="ru-RU" sz="1600" dirty="0" err="1">
                <a:solidFill>
                  <a:schemeClr val="tx1"/>
                </a:solidFill>
              </a:rPr>
              <a:t>Уилкинс</a:t>
            </a:r>
            <a:r>
              <a:rPr lang="ru-RU" sz="1600" dirty="0">
                <a:solidFill>
                  <a:schemeClr val="tx1"/>
                </a:solidFill>
              </a:rPr>
              <a:t> в 1998 г., Георг </a:t>
            </a:r>
            <a:r>
              <a:rPr lang="en-US" sz="1600" dirty="0">
                <a:solidFill>
                  <a:schemeClr val="tx1"/>
                </a:solidFill>
              </a:rPr>
              <a:t>VI</a:t>
            </a:r>
            <a:r>
              <a:rPr lang="ru-RU" sz="1600" dirty="0">
                <a:solidFill>
                  <a:schemeClr val="tx1"/>
                </a:solidFill>
              </a:rPr>
              <a:t> в 2001 г. и Великого Чилийского землетрясения 1960 г.  (</a:t>
            </a:r>
            <a:r>
              <a:rPr lang="en-US" sz="1600" dirty="0">
                <a:solidFill>
                  <a:schemeClr val="tx1"/>
                </a:solidFill>
              </a:rPr>
              <a:t>Mw=9.6</a:t>
            </a:r>
            <a:r>
              <a:rPr lang="ru-RU" sz="1600" dirty="0">
                <a:solidFill>
                  <a:schemeClr val="tx1"/>
                </a:solidFill>
              </a:rPr>
              <a:t>).</a:t>
            </a:r>
          </a:p>
        </p:txBody>
      </p:sp>
      <p:sp>
        <p:nvSpPr>
          <p:cNvPr id="9" name="TextBox 8">
            <a:extLst>
              <a:ext uri="{FF2B5EF4-FFF2-40B4-BE49-F238E27FC236}">
                <a16:creationId xmlns:a16="http://schemas.microsoft.com/office/drawing/2014/main" xmlns="" id="{CA37264B-22E4-3B5D-721F-3B9AE8B43EAA}"/>
              </a:ext>
            </a:extLst>
          </p:cNvPr>
          <p:cNvSpPr txBox="1"/>
          <p:nvPr/>
        </p:nvSpPr>
        <p:spPr>
          <a:xfrm>
            <a:off x="4765797" y="5281790"/>
            <a:ext cx="4326885" cy="1077218"/>
          </a:xfrm>
          <a:prstGeom prst="rect">
            <a:avLst/>
          </a:prstGeom>
          <a:noFill/>
          <a:ln>
            <a:noFill/>
          </a:ln>
        </p:spPr>
        <p:txBody>
          <a:bodyPr wrap="square" rtlCol="0">
            <a:spAutoFit/>
          </a:bodyPr>
          <a:lstStyle/>
          <a:p>
            <a:pPr lvl="0"/>
            <a:r>
              <a:rPr lang="ru-RU" sz="1600" dirty="0">
                <a:solidFill>
                  <a:schemeClr val="tx1"/>
                </a:solidFill>
              </a:rPr>
              <a:t>Корреляция фаз разрушения ледников Ларсен </a:t>
            </a:r>
            <a:r>
              <a:rPr lang="en-US" sz="1600" dirty="0">
                <a:solidFill>
                  <a:schemeClr val="tx1"/>
                </a:solidFill>
              </a:rPr>
              <a:t>B</a:t>
            </a:r>
            <a:r>
              <a:rPr lang="ru-RU" sz="1600" dirty="0">
                <a:solidFill>
                  <a:schemeClr val="tx1"/>
                </a:solidFill>
              </a:rPr>
              <a:t> в </a:t>
            </a:r>
            <a:r>
              <a:rPr lang="en-US" sz="1600" dirty="0">
                <a:solidFill>
                  <a:schemeClr val="tx1"/>
                </a:solidFill>
              </a:rPr>
              <a:t>2002</a:t>
            </a:r>
            <a:r>
              <a:rPr lang="ru-RU" sz="1600" dirty="0">
                <a:solidFill>
                  <a:schemeClr val="tx1"/>
                </a:solidFill>
              </a:rPr>
              <a:t> г., </a:t>
            </a:r>
            <a:r>
              <a:rPr lang="ru-RU" sz="1600" dirty="0" err="1">
                <a:solidFill>
                  <a:schemeClr val="tx1"/>
                </a:solidFill>
              </a:rPr>
              <a:t>Уилкинс</a:t>
            </a:r>
            <a:r>
              <a:rPr lang="ru-RU" sz="1600" dirty="0">
                <a:solidFill>
                  <a:schemeClr val="tx1"/>
                </a:solidFill>
              </a:rPr>
              <a:t> в </a:t>
            </a:r>
            <a:r>
              <a:rPr lang="en-US" sz="1600" dirty="0">
                <a:solidFill>
                  <a:schemeClr val="tx1"/>
                </a:solidFill>
              </a:rPr>
              <a:t>2008-2009</a:t>
            </a:r>
            <a:r>
              <a:rPr lang="ru-RU" sz="1600" dirty="0">
                <a:solidFill>
                  <a:schemeClr val="tx1"/>
                </a:solidFill>
              </a:rPr>
              <a:t>гг.  и сильнейшего Чилийского землетрясения  1966 г.  (</a:t>
            </a:r>
            <a:r>
              <a:rPr lang="en-US" sz="1600" dirty="0">
                <a:solidFill>
                  <a:schemeClr val="tx1"/>
                </a:solidFill>
              </a:rPr>
              <a:t>M=8.1</a:t>
            </a:r>
            <a:r>
              <a:rPr lang="ru-RU" sz="1600" dirty="0">
                <a:solidFill>
                  <a:schemeClr val="tx1"/>
                </a:solidFill>
              </a:rPr>
              <a:t>).</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26" y="1052736"/>
            <a:ext cx="4133850" cy="413385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638" y="1052736"/>
            <a:ext cx="4133850" cy="4133850"/>
          </a:xfrm>
          <a:prstGeom prst="rect">
            <a:avLst/>
          </a:prstGeom>
        </p:spPr>
      </p:pic>
      <p:sp>
        <p:nvSpPr>
          <p:cNvPr id="3" name="TextBox 2">
            <a:extLst>
              <a:ext uri="{FF2B5EF4-FFF2-40B4-BE49-F238E27FC236}">
                <a16:creationId xmlns:a16="http://schemas.microsoft.com/office/drawing/2014/main" xmlns="" id="{D581C926-F0EA-8345-B25B-FA123A18DECB}"/>
              </a:ext>
            </a:extLst>
          </p:cNvPr>
          <p:cNvSpPr txBox="1"/>
          <p:nvPr/>
        </p:nvSpPr>
        <p:spPr>
          <a:xfrm>
            <a:off x="611560" y="134194"/>
            <a:ext cx="8280920" cy="646331"/>
          </a:xfrm>
          <a:prstGeom prst="rect">
            <a:avLst/>
          </a:prstGeom>
          <a:noFill/>
        </p:spPr>
        <p:txBody>
          <a:bodyPr wrap="square" rtlCol="0">
            <a:spAutoFit/>
          </a:bodyPr>
          <a:lstStyle/>
          <a:p>
            <a:r>
              <a:rPr lang="ru-RU" b="1" dirty="0">
                <a:solidFill>
                  <a:schemeClr val="tx1"/>
                </a:solidFill>
              </a:rPr>
              <a:t>Корреляция фаз разрушения ледников западной Антарктиды и сильнейших землетрясений Чилийской зоны </a:t>
            </a:r>
            <a:r>
              <a:rPr lang="ru-RU" b="1" dirty="0" err="1">
                <a:solidFill>
                  <a:schemeClr val="tx1"/>
                </a:solidFill>
              </a:rPr>
              <a:t>субдукции</a:t>
            </a:r>
            <a:endParaRPr lang="ru-RU" b="1" dirty="0">
              <a:solidFill>
                <a:schemeClr val="tx1"/>
              </a:solidFill>
            </a:endParaRPr>
          </a:p>
        </p:txBody>
      </p:sp>
    </p:spTree>
    <p:extLst>
      <p:ext uri="{BB962C8B-B14F-4D97-AF65-F5344CB8AC3E}">
        <p14:creationId xmlns:p14="http://schemas.microsoft.com/office/powerpoint/2010/main" val="3484021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6DEF0E38-A44D-9813-A0C8-26ECB2C86EAC}"/>
              </a:ext>
            </a:extLst>
          </p:cNvPr>
          <p:cNvSpPr txBox="1"/>
          <p:nvPr/>
        </p:nvSpPr>
        <p:spPr>
          <a:xfrm>
            <a:off x="179512" y="5277255"/>
            <a:ext cx="4034627" cy="1077218"/>
          </a:xfrm>
          <a:prstGeom prst="rect">
            <a:avLst/>
          </a:prstGeom>
          <a:noFill/>
          <a:ln>
            <a:noFill/>
          </a:ln>
        </p:spPr>
        <p:txBody>
          <a:bodyPr wrap="square" rtlCol="0">
            <a:spAutoFit/>
          </a:bodyPr>
          <a:lstStyle/>
          <a:p>
            <a:pPr lvl="0"/>
            <a:r>
              <a:rPr lang="ru-RU" sz="1600" dirty="0">
                <a:solidFill>
                  <a:schemeClr val="tx1"/>
                </a:solidFill>
              </a:rPr>
              <a:t>Корреляция фаз разрушения ледников Ларсен С в 2017 г.,  </a:t>
            </a:r>
            <a:r>
              <a:rPr lang="ru-RU" sz="1600" dirty="0" err="1">
                <a:solidFill>
                  <a:schemeClr val="tx1"/>
                </a:solidFill>
              </a:rPr>
              <a:t>Уилкинс</a:t>
            </a:r>
            <a:r>
              <a:rPr lang="ru-RU" sz="1600" dirty="0">
                <a:solidFill>
                  <a:schemeClr val="tx1"/>
                </a:solidFill>
              </a:rPr>
              <a:t> в 2013 г. и сильнейшего землетрясения в Чили 1985 г. (</a:t>
            </a:r>
            <a:r>
              <a:rPr lang="ru-RU" sz="1600" dirty="0" err="1">
                <a:solidFill>
                  <a:schemeClr val="tx1"/>
                </a:solidFill>
              </a:rPr>
              <a:t>M</a:t>
            </a:r>
            <a:r>
              <a:rPr lang="ru-RU" sz="1600" dirty="0">
                <a:solidFill>
                  <a:schemeClr val="tx1"/>
                </a:solidFill>
              </a:rPr>
              <a:t>=8.0)</a:t>
            </a:r>
          </a:p>
        </p:txBody>
      </p:sp>
      <p:sp>
        <p:nvSpPr>
          <p:cNvPr id="9" name="TextBox 8">
            <a:extLst>
              <a:ext uri="{FF2B5EF4-FFF2-40B4-BE49-F238E27FC236}">
                <a16:creationId xmlns:a16="http://schemas.microsoft.com/office/drawing/2014/main" xmlns="" id="{CA37264B-22E4-3B5D-721F-3B9AE8B43EAA}"/>
              </a:ext>
            </a:extLst>
          </p:cNvPr>
          <p:cNvSpPr txBox="1"/>
          <p:nvPr/>
        </p:nvSpPr>
        <p:spPr>
          <a:xfrm>
            <a:off x="4765797" y="5277255"/>
            <a:ext cx="4378204" cy="1077218"/>
          </a:xfrm>
          <a:prstGeom prst="rect">
            <a:avLst/>
          </a:prstGeom>
          <a:noFill/>
          <a:ln>
            <a:noFill/>
          </a:ln>
        </p:spPr>
        <p:txBody>
          <a:bodyPr wrap="square" rtlCol="0">
            <a:spAutoFit/>
          </a:bodyPr>
          <a:lstStyle/>
          <a:p>
            <a:pPr lvl="0"/>
            <a:r>
              <a:rPr lang="ru-RU" sz="1600" dirty="0">
                <a:solidFill>
                  <a:schemeClr val="tx1"/>
                </a:solidFill>
              </a:rPr>
              <a:t>Корреляция фаз разрушения шельфового ледника Росса в </a:t>
            </a:r>
            <a:r>
              <a:rPr lang="en-US" sz="1600" dirty="0">
                <a:solidFill>
                  <a:schemeClr val="tx1"/>
                </a:solidFill>
              </a:rPr>
              <a:t>20</a:t>
            </a:r>
            <a:r>
              <a:rPr lang="ru-RU" sz="1600" dirty="0">
                <a:solidFill>
                  <a:schemeClr val="tx1"/>
                </a:solidFill>
              </a:rPr>
              <a:t>00 г.</a:t>
            </a:r>
            <a:r>
              <a:rPr lang="en-US" sz="1600" dirty="0">
                <a:solidFill>
                  <a:schemeClr val="tx1"/>
                </a:solidFill>
              </a:rPr>
              <a:t> </a:t>
            </a:r>
            <a:r>
              <a:rPr lang="ru-RU" sz="1600" dirty="0">
                <a:solidFill>
                  <a:schemeClr val="tx1"/>
                </a:solidFill>
              </a:rPr>
              <a:t>и сильнейшего  землетрясения в районе о-ва </a:t>
            </a:r>
            <a:r>
              <a:rPr lang="ru-RU" sz="1600" dirty="0" err="1">
                <a:solidFill>
                  <a:schemeClr val="tx1"/>
                </a:solidFill>
              </a:rPr>
              <a:t>Маккуори</a:t>
            </a:r>
            <a:r>
              <a:rPr lang="ru-RU" sz="1600" dirty="0">
                <a:solidFill>
                  <a:schemeClr val="tx1"/>
                </a:solidFill>
              </a:rPr>
              <a:t> в 1989 г. (</a:t>
            </a:r>
            <a:r>
              <a:rPr lang="en-US" sz="1600" dirty="0">
                <a:solidFill>
                  <a:schemeClr val="tx1"/>
                </a:solidFill>
              </a:rPr>
              <a:t>M=8.</a:t>
            </a:r>
            <a:r>
              <a:rPr lang="ru-RU" sz="1600" dirty="0">
                <a:solidFill>
                  <a:schemeClr val="tx1"/>
                </a:solidFill>
              </a:rPr>
              <a:t>0)</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807318"/>
            <a:ext cx="4133850" cy="413385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807318"/>
            <a:ext cx="4133850" cy="4133850"/>
          </a:xfrm>
          <a:prstGeom prst="rect">
            <a:avLst/>
          </a:prstGeom>
        </p:spPr>
      </p:pic>
      <p:sp>
        <p:nvSpPr>
          <p:cNvPr id="5" name="TextBox 4">
            <a:extLst>
              <a:ext uri="{FF2B5EF4-FFF2-40B4-BE49-F238E27FC236}">
                <a16:creationId xmlns:a16="http://schemas.microsoft.com/office/drawing/2014/main" xmlns="" id="{724A06A7-7283-4B45-9087-E1B26817F1EB}"/>
              </a:ext>
            </a:extLst>
          </p:cNvPr>
          <p:cNvSpPr txBox="1"/>
          <p:nvPr/>
        </p:nvSpPr>
        <p:spPr>
          <a:xfrm>
            <a:off x="179512" y="134195"/>
            <a:ext cx="8742362" cy="923330"/>
          </a:xfrm>
          <a:prstGeom prst="rect">
            <a:avLst/>
          </a:prstGeom>
          <a:noFill/>
        </p:spPr>
        <p:txBody>
          <a:bodyPr wrap="square" rtlCol="0">
            <a:spAutoFit/>
          </a:bodyPr>
          <a:lstStyle/>
          <a:p>
            <a:r>
              <a:rPr lang="ru-RU" b="1" dirty="0">
                <a:solidFill>
                  <a:schemeClr val="tx1"/>
                </a:solidFill>
              </a:rPr>
              <a:t>Корреляция фаз разрушения ледников западной Антарктиды и сильнейших землетрясений в Чили и вблизи </a:t>
            </a:r>
            <a:r>
              <a:rPr lang="ru-RU" b="1" dirty="0" err="1">
                <a:solidFill>
                  <a:schemeClr val="tx1"/>
                </a:solidFill>
              </a:rPr>
              <a:t>о.Маккуори</a:t>
            </a:r>
            <a:endParaRPr lang="ru-RU" b="1" dirty="0">
              <a:solidFill>
                <a:schemeClr val="tx1"/>
              </a:solidFill>
            </a:endParaRPr>
          </a:p>
          <a:p>
            <a:endParaRPr lang="ru-RU" dirty="0"/>
          </a:p>
        </p:txBody>
      </p:sp>
    </p:spTree>
    <p:extLst>
      <p:ext uri="{BB962C8B-B14F-4D97-AF65-F5344CB8AC3E}">
        <p14:creationId xmlns:p14="http://schemas.microsoft.com/office/powerpoint/2010/main" val="3462779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mipt.ru/upload/medialibrary/056/eng_inversio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0" y="-894"/>
            <a:ext cx="9144001" cy="5628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628900" y="65096"/>
            <a:ext cx="5149008" cy="369332"/>
          </a:xfrm>
          <a:prstGeom prst="rect">
            <a:avLst/>
          </a:prstGeom>
          <a:noFill/>
        </p:spPr>
        <p:txBody>
          <a:bodyPr wrap="square" rtlCol="0">
            <a:spAutoFit/>
          </a:bodyPr>
          <a:lstStyle/>
          <a:p>
            <a:r>
              <a:rPr lang="ru-RU" b="1" dirty="0">
                <a:solidFill>
                  <a:schemeClr val="bg1"/>
                </a:solidFill>
                <a:latin typeface="+mj-lt"/>
                <a:cs typeface="Arial" panose="020B0604020202020204" pitchFamily="34" charset="0"/>
              </a:rPr>
              <a:t>Две фазы резкого потепления в Арктике</a:t>
            </a:r>
          </a:p>
        </p:txBody>
      </p:sp>
      <p:grpSp>
        <p:nvGrpSpPr>
          <p:cNvPr id="14" name="Группа 13">
            <a:extLst>
              <a:ext uri="{FF2B5EF4-FFF2-40B4-BE49-F238E27FC236}">
                <a16:creationId xmlns:a16="http://schemas.microsoft.com/office/drawing/2014/main" xmlns="" id="{B16EB0A2-9011-FC4B-9055-000F5E4F88C9}"/>
              </a:ext>
            </a:extLst>
          </p:cNvPr>
          <p:cNvGrpSpPr/>
          <p:nvPr/>
        </p:nvGrpSpPr>
        <p:grpSpPr>
          <a:xfrm>
            <a:off x="1166646" y="562386"/>
            <a:ext cx="7073208" cy="2564119"/>
            <a:chOff x="1302167" y="1066581"/>
            <a:chExt cx="7073208" cy="3501221"/>
          </a:xfrm>
        </p:grpSpPr>
        <p:sp>
          <p:nvSpPr>
            <p:cNvPr id="15" name="TextBox 14">
              <a:extLst>
                <a:ext uri="{FF2B5EF4-FFF2-40B4-BE49-F238E27FC236}">
                  <a16:creationId xmlns:a16="http://schemas.microsoft.com/office/drawing/2014/main" xmlns="" id="{DD187B96-A75C-2248-9A1C-D708A90016D1}"/>
                </a:ext>
              </a:extLst>
            </p:cNvPr>
            <p:cNvSpPr txBox="1"/>
            <p:nvPr/>
          </p:nvSpPr>
          <p:spPr>
            <a:xfrm rot="16200000">
              <a:off x="-276738" y="2645486"/>
              <a:ext cx="3419420" cy="261610"/>
            </a:xfrm>
            <a:prstGeom prst="rect">
              <a:avLst/>
            </a:prstGeom>
            <a:noFill/>
          </p:spPr>
          <p:txBody>
            <a:bodyPr wrap="none" rtlCol="0">
              <a:spAutoFit/>
            </a:bodyPr>
            <a:lstStyle/>
            <a:p>
              <a:r>
                <a:rPr lang="ru-RU" sz="1100" dirty="0">
                  <a:solidFill>
                    <a:schemeClr val="tx1"/>
                  </a:solidFill>
                </a:rPr>
                <a:t>Аномалия температуры воздуха, ℃</a:t>
              </a:r>
            </a:p>
          </p:txBody>
        </p:sp>
        <p:sp>
          <p:nvSpPr>
            <p:cNvPr id="16" name="Полилиния 15">
              <a:extLst>
                <a:ext uri="{FF2B5EF4-FFF2-40B4-BE49-F238E27FC236}">
                  <a16:creationId xmlns:a16="http://schemas.microsoft.com/office/drawing/2014/main" xmlns="" id="{F3630AA7-6FD9-5F4E-B7F8-52180CBFEB03}"/>
                </a:ext>
              </a:extLst>
            </p:cNvPr>
            <p:cNvSpPr/>
            <p:nvPr/>
          </p:nvSpPr>
          <p:spPr>
            <a:xfrm>
              <a:off x="1983875" y="1576602"/>
              <a:ext cx="5632904" cy="2351368"/>
            </a:xfrm>
            <a:custGeom>
              <a:avLst/>
              <a:gdLst>
                <a:gd name="connsiteX0" fmla="*/ 0 w 5545221"/>
                <a:gd name="connsiteY0" fmla="*/ 1507541 h 2152228"/>
                <a:gd name="connsiteX1" fmla="*/ 42779 w 5545221"/>
                <a:gd name="connsiteY1" fmla="*/ 1475457 h 2152228"/>
                <a:gd name="connsiteX2" fmla="*/ 69515 w 5545221"/>
                <a:gd name="connsiteY2" fmla="*/ 1496846 h 2152228"/>
                <a:gd name="connsiteX3" fmla="*/ 69515 w 5545221"/>
                <a:gd name="connsiteY3" fmla="*/ 1625183 h 2152228"/>
                <a:gd name="connsiteX4" fmla="*/ 90905 w 5545221"/>
                <a:gd name="connsiteY4" fmla="*/ 1876510 h 2152228"/>
                <a:gd name="connsiteX5" fmla="*/ 96252 w 5545221"/>
                <a:gd name="connsiteY5" fmla="*/ 2020889 h 2152228"/>
                <a:gd name="connsiteX6" fmla="*/ 101600 w 5545221"/>
                <a:gd name="connsiteY6" fmla="*/ 2085057 h 2152228"/>
                <a:gd name="connsiteX7" fmla="*/ 106947 w 5545221"/>
                <a:gd name="connsiteY7" fmla="*/ 2138531 h 2152228"/>
                <a:gd name="connsiteX8" fmla="*/ 122989 w 5545221"/>
                <a:gd name="connsiteY8" fmla="*/ 2143878 h 2152228"/>
                <a:gd name="connsiteX9" fmla="*/ 128337 w 5545221"/>
                <a:gd name="connsiteY9" fmla="*/ 2036931 h 2152228"/>
                <a:gd name="connsiteX10" fmla="*/ 139031 w 5545221"/>
                <a:gd name="connsiteY10" fmla="*/ 1871162 h 2152228"/>
                <a:gd name="connsiteX11" fmla="*/ 139031 w 5545221"/>
                <a:gd name="connsiteY11" fmla="*/ 1694699 h 2152228"/>
                <a:gd name="connsiteX12" fmla="*/ 149726 w 5545221"/>
                <a:gd name="connsiteY12" fmla="*/ 1561015 h 2152228"/>
                <a:gd name="connsiteX13" fmla="*/ 165768 w 5545221"/>
                <a:gd name="connsiteY13" fmla="*/ 1464762 h 2152228"/>
                <a:gd name="connsiteX14" fmla="*/ 197852 w 5545221"/>
                <a:gd name="connsiteY14" fmla="*/ 1389899 h 2152228"/>
                <a:gd name="connsiteX15" fmla="*/ 224589 w 5545221"/>
                <a:gd name="connsiteY15" fmla="*/ 1341773 h 2152228"/>
                <a:gd name="connsiteX16" fmla="*/ 251326 w 5545221"/>
                <a:gd name="connsiteY16" fmla="*/ 1298994 h 2152228"/>
                <a:gd name="connsiteX17" fmla="*/ 288758 w 5545221"/>
                <a:gd name="connsiteY17" fmla="*/ 1298994 h 2152228"/>
                <a:gd name="connsiteX18" fmla="*/ 315494 w 5545221"/>
                <a:gd name="connsiteY18" fmla="*/ 1347120 h 2152228"/>
                <a:gd name="connsiteX19" fmla="*/ 331537 w 5545221"/>
                <a:gd name="connsiteY19" fmla="*/ 1405941 h 2152228"/>
                <a:gd name="connsiteX20" fmla="*/ 342231 w 5545221"/>
                <a:gd name="connsiteY20" fmla="*/ 1496846 h 2152228"/>
                <a:gd name="connsiteX21" fmla="*/ 347579 w 5545221"/>
                <a:gd name="connsiteY21" fmla="*/ 1593099 h 2152228"/>
                <a:gd name="connsiteX22" fmla="*/ 363621 w 5545221"/>
                <a:gd name="connsiteY22" fmla="*/ 1630531 h 2152228"/>
                <a:gd name="connsiteX23" fmla="*/ 368968 w 5545221"/>
                <a:gd name="connsiteY23" fmla="*/ 1646573 h 2152228"/>
                <a:gd name="connsiteX24" fmla="*/ 390358 w 5545221"/>
                <a:gd name="connsiteY24" fmla="*/ 1518236 h 2152228"/>
                <a:gd name="connsiteX25" fmla="*/ 390358 w 5545221"/>
                <a:gd name="connsiteY25" fmla="*/ 1432678 h 2152228"/>
                <a:gd name="connsiteX26" fmla="*/ 411747 w 5545221"/>
                <a:gd name="connsiteY26" fmla="*/ 1373857 h 2152228"/>
                <a:gd name="connsiteX27" fmla="*/ 433137 w 5545221"/>
                <a:gd name="connsiteY27" fmla="*/ 1464762 h 2152228"/>
                <a:gd name="connsiteX28" fmla="*/ 433137 w 5545221"/>
                <a:gd name="connsiteY28" fmla="*/ 1566362 h 2152228"/>
                <a:gd name="connsiteX29" fmla="*/ 443831 w 5545221"/>
                <a:gd name="connsiteY29" fmla="*/ 1689352 h 2152228"/>
                <a:gd name="connsiteX30" fmla="*/ 459873 w 5545221"/>
                <a:gd name="connsiteY30" fmla="*/ 1780257 h 2152228"/>
                <a:gd name="connsiteX31" fmla="*/ 470568 w 5545221"/>
                <a:gd name="connsiteY31" fmla="*/ 1844425 h 2152228"/>
                <a:gd name="connsiteX32" fmla="*/ 486610 w 5545221"/>
                <a:gd name="connsiteY32" fmla="*/ 1865815 h 2152228"/>
                <a:gd name="connsiteX33" fmla="*/ 508000 w 5545221"/>
                <a:gd name="connsiteY33" fmla="*/ 1774910 h 2152228"/>
                <a:gd name="connsiteX34" fmla="*/ 534737 w 5545221"/>
                <a:gd name="connsiteY34" fmla="*/ 1662615 h 2152228"/>
                <a:gd name="connsiteX35" fmla="*/ 550779 w 5545221"/>
                <a:gd name="connsiteY35" fmla="*/ 1550320 h 2152228"/>
                <a:gd name="connsiteX36" fmla="*/ 561473 w 5545221"/>
                <a:gd name="connsiteY36" fmla="*/ 1464762 h 2152228"/>
                <a:gd name="connsiteX37" fmla="*/ 572168 w 5545221"/>
                <a:gd name="connsiteY37" fmla="*/ 1427331 h 2152228"/>
                <a:gd name="connsiteX38" fmla="*/ 609600 w 5545221"/>
                <a:gd name="connsiteY38" fmla="*/ 1459415 h 2152228"/>
                <a:gd name="connsiteX39" fmla="*/ 636337 w 5545221"/>
                <a:gd name="connsiteY39" fmla="*/ 1518236 h 2152228"/>
                <a:gd name="connsiteX40" fmla="*/ 657726 w 5545221"/>
                <a:gd name="connsiteY40" fmla="*/ 1550320 h 2152228"/>
                <a:gd name="connsiteX41" fmla="*/ 695158 w 5545221"/>
                <a:gd name="connsiteY41" fmla="*/ 1502194 h 2152228"/>
                <a:gd name="connsiteX42" fmla="*/ 727242 w 5545221"/>
                <a:gd name="connsiteY42" fmla="*/ 1438025 h 2152228"/>
                <a:gd name="connsiteX43" fmla="*/ 743284 w 5545221"/>
                <a:gd name="connsiteY43" fmla="*/ 1405941 h 2152228"/>
                <a:gd name="connsiteX44" fmla="*/ 770021 w 5545221"/>
                <a:gd name="connsiteY44" fmla="*/ 1416636 h 2152228"/>
                <a:gd name="connsiteX45" fmla="*/ 796758 w 5545221"/>
                <a:gd name="connsiteY45" fmla="*/ 1480804 h 2152228"/>
                <a:gd name="connsiteX46" fmla="*/ 807452 w 5545221"/>
                <a:gd name="connsiteY46" fmla="*/ 1582404 h 2152228"/>
                <a:gd name="connsiteX47" fmla="*/ 828842 w 5545221"/>
                <a:gd name="connsiteY47" fmla="*/ 1657268 h 2152228"/>
                <a:gd name="connsiteX48" fmla="*/ 844884 w 5545221"/>
                <a:gd name="connsiteY48" fmla="*/ 1737478 h 2152228"/>
                <a:gd name="connsiteX49" fmla="*/ 866273 w 5545221"/>
                <a:gd name="connsiteY49" fmla="*/ 1828383 h 2152228"/>
                <a:gd name="connsiteX50" fmla="*/ 871621 w 5545221"/>
                <a:gd name="connsiteY50" fmla="*/ 1881857 h 2152228"/>
                <a:gd name="connsiteX51" fmla="*/ 893010 w 5545221"/>
                <a:gd name="connsiteY51" fmla="*/ 1908594 h 2152228"/>
                <a:gd name="connsiteX52" fmla="*/ 919747 w 5545221"/>
                <a:gd name="connsiteY52" fmla="*/ 1903246 h 2152228"/>
                <a:gd name="connsiteX53" fmla="*/ 951831 w 5545221"/>
                <a:gd name="connsiteY53" fmla="*/ 1812341 h 2152228"/>
                <a:gd name="connsiteX54" fmla="*/ 967873 w 5545221"/>
                <a:gd name="connsiteY54" fmla="*/ 1700046 h 2152228"/>
                <a:gd name="connsiteX55" fmla="*/ 978568 w 5545221"/>
                <a:gd name="connsiteY55" fmla="*/ 1582404 h 2152228"/>
                <a:gd name="connsiteX56" fmla="*/ 989263 w 5545221"/>
                <a:gd name="connsiteY56" fmla="*/ 1464762 h 2152228"/>
                <a:gd name="connsiteX57" fmla="*/ 999958 w 5545221"/>
                <a:gd name="connsiteY57" fmla="*/ 1347120 h 2152228"/>
                <a:gd name="connsiteX58" fmla="*/ 1016000 w 5545221"/>
                <a:gd name="connsiteY58" fmla="*/ 1218783 h 2152228"/>
                <a:gd name="connsiteX59" fmla="*/ 1037389 w 5545221"/>
                <a:gd name="connsiteY59" fmla="*/ 1149268 h 2152228"/>
                <a:gd name="connsiteX60" fmla="*/ 1069473 w 5545221"/>
                <a:gd name="connsiteY60" fmla="*/ 1133225 h 2152228"/>
                <a:gd name="connsiteX61" fmla="*/ 1096210 w 5545221"/>
                <a:gd name="connsiteY61" fmla="*/ 1176004 h 2152228"/>
                <a:gd name="connsiteX62" fmla="*/ 1106905 w 5545221"/>
                <a:gd name="connsiteY62" fmla="*/ 1266910 h 2152228"/>
                <a:gd name="connsiteX63" fmla="*/ 1122947 w 5545221"/>
                <a:gd name="connsiteY63" fmla="*/ 1325731 h 2152228"/>
                <a:gd name="connsiteX64" fmla="*/ 1138989 w 5545221"/>
                <a:gd name="connsiteY64" fmla="*/ 1373857 h 2152228"/>
                <a:gd name="connsiteX65" fmla="*/ 1155031 w 5545221"/>
                <a:gd name="connsiteY65" fmla="*/ 1282952 h 2152228"/>
                <a:gd name="connsiteX66" fmla="*/ 1160379 w 5545221"/>
                <a:gd name="connsiteY66" fmla="*/ 1165310 h 2152228"/>
                <a:gd name="connsiteX67" fmla="*/ 1187115 w 5545221"/>
                <a:gd name="connsiteY67" fmla="*/ 1074404 h 2152228"/>
                <a:gd name="connsiteX68" fmla="*/ 1197810 w 5545221"/>
                <a:gd name="connsiteY68" fmla="*/ 999541 h 2152228"/>
                <a:gd name="connsiteX69" fmla="*/ 1219200 w 5545221"/>
                <a:gd name="connsiteY69" fmla="*/ 951415 h 2152228"/>
                <a:gd name="connsiteX70" fmla="*/ 1245937 w 5545221"/>
                <a:gd name="connsiteY70" fmla="*/ 994194 h 2152228"/>
                <a:gd name="connsiteX71" fmla="*/ 1245937 w 5545221"/>
                <a:gd name="connsiteY71" fmla="*/ 1101141 h 2152228"/>
                <a:gd name="connsiteX72" fmla="*/ 1251284 w 5545221"/>
                <a:gd name="connsiteY72" fmla="*/ 1176004 h 2152228"/>
                <a:gd name="connsiteX73" fmla="*/ 1261979 w 5545221"/>
                <a:gd name="connsiteY73" fmla="*/ 1245520 h 2152228"/>
                <a:gd name="connsiteX74" fmla="*/ 1272673 w 5545221"/>
                <a:gd name="connsiteY74" fmla="*/ 1309689 h 2152228"/>
                <a:gd name="connsiteX75" fmla="*/ 1288715 w 5545221"/>
                <a:gd name="connsiteY75" fmla="*/ 1304341 h 2152228"/>
                <a:gd name="connsiteX76" fmla="*/ 1304758 w 5545221"/>
                <a:gd name="connsiteY76" fmla="*/ 1186699 h 2152228"/>
                <a:gd name="connsiteX77" fmla="*/ 1304758 w 5545221"/>
                <a:gd name="connsiteY77" fmla="*/ 1047668 h 2152228"/>
                <a:gd name="connsiteX78" fmla="*/ 1304758 w 5545221"/>
                <a:gd name="connsiteY78" fmla="*/ 924678 h 2152228"/>
                <a:gd name="connsiteX79" fmla="*/ 1315452 w 5545221"/>
                <a:gd name="connsiteY79" fmla="*/ 844468 h 2152228"/>
                <a:gd name="connsiteX80" fmla="*/ 1326147 w 5545221"/>
                <a:gd name="connsiteY80" fmla="*/ 780299 h 2152228"/>
                <a:gd name="connsiteX81" fmla="*/ 1336842 w 5545221"/>
                <a:gd name="connsiteY81" fmla="*/ 753562 h 2152228"/>
                <a:gd name="connsiteX82" fmla="*/ 1347537 w 5545221"/>
                <a:gd name="connsiteY82" fmla="*/ 801689 h 2152228"/>
                <a:gd name="connsiteX83" fmla="*/ 1352884 w 5545221"/>
                <a:gd name="connsiteY83" fmla="*/ 913983 h 2152228"/>
                <a:gd name="connsiteX84" fmla="*/ 1352884 w 5545221"/>
                <a:gd name="connsiteY84" fmla="*/ 1031625 h 2152228"/>
                <a:gd name="connsiteX85" fmla="*/ 1368926 w 5545221"/>
                <a:gd name="connsiteY85" fmla="*/ 1095794 h 2152228"/>
                <a:gd name="connsiteX86" fmla="*/ 1368926 w 5545221"/>
                <a:gd name="connsiteY86" fmla="*/ 1192046 h 2152228"/>
                <a:gd name="connsiteX87" fmla="*/ 1374273 w 5545221"/>
                <a:gd name="connsiteY87" fmla="*/ 1261562 h 2152228"/>
                <a:gd name="connsiteX88" fmla="*/ 1379621 w 5545221"/>
                <a:gd name="connsiteY88" fmla="*/ 1331078 h 2152228"/>
                <a:gd name="connsiteX89" fmla="*/ 1384968 w 5545221"/>
                <a:gd name="connsiteY89" fmla="*/ 1389899 h 2152228"/>
                <a:gd name="connsiteX90" fmla="*/ 1401010 w 5545221"/>
                <a:gd name="connsiteY90" fmla="*/ 1336425 h 2152228"/>
                <a:gd name="connsiteX91" fmla="*/ 1406358 w 5545221"/>
                <a:gd name="connsiteY91" fmla="*/ 1208089 h 2152228"/>
                <a:gd name="connsiteX92" fmla="*/ 1411705 w 5545221"/>
                <a:gd name="connsiteY92" fmla="*/ 1133225 h 2152228"/>
                <a:gd name="connsiteX93" fmla="*/ 1411705 w 5545221"/>
                <a:gd name="connsiteY93" fmla="*/ 1026278 h 2152228"/>
                <a:gd name="connsiteX94" fmla="*/ 1417052 w 5545221"/>
                <a:gd name="connsiteY94" fmla="*/ 951415 h 2152228"/>
                <a:gd name="connsiteX95" fmla="*/ 1427747 w 5545221"/>
                <a:gd name="connsiteY95" fmla="*/ 871204 h 2152228"/>
                <a:gd name="connsiteX96" fmla="*/ 1438442 w 5545221"/>
                <a:gd name="connsiteY96" fmla="*/ 839120 h 2152228"/>
                <a:gd name="connsiteX97" fmla="*/ 1459831 w 5545221"/>
                <a:gd name="connsiteY97" fmla="*/ 897941 h 2152228"/>
                <a:gd name="connsiteX98" fmla="*/ 1465179 w 5545221"/>
                <a:gd name="connsiteY98" fmla="*/ 972804 h 2152228"/>
                <a:gd name="connsiteX99" fmla="*/ 1481221 w 5545221"/>
                <a:gd name="connsiteY99" fmla="*/ 1031625 h 2152228"/>
                <a:gd name="connsiteX100" fmla="*/ 1481221 w 5545221"/>
                <a:gd name="connsiteY100" fmla="*/ 1079752 h 2152228"/>
                <a:gd name="connsiteX101" fmla="*/ 1497263 w 5545221"/>
                <a:gd name="connsiteY101" fmla="*/ 1101141 h 2152228"/>
                <a:gd name="connsiteX102" fmla="*/ 1513305 w 5545221"/>
                <a:gd name="connsiteY102" fmla="*/ 1042320 h 2152228"/>
                <a:gd name="connsiteX103" fmla="*/ 1518652 w 5545221"/>
                <a:gd name="connsiteY103" fmla="*/ 972804 h 2152228"/>
                <a:gd name="connsiteX104" fmla="*/ 1524000 w 5545221"/>
                <a:gd name="connsiteY104" fmla="*/ 913983 h 2152228"/>
                <a:gd name="connsiteX105" fmla="*/ 1550737 w 5545221"/>
                <a:gd name="connsiteY105" fmla="*/ 865857 h 2152228"/>
                <a:gd name="connsiteX106" fmla="*/ 1577473 w 5545221"/>
                <a:gd name="connsiteY106" fmla="*/ 871204 h 2152228"/>
                <a:gd name="connsiteX107" fmla="*/ 1614905 w 5545221"/>
                <a:gd name="connsiteY107" fmla="*/ 924678 h 2152228"/>
                <a:gd name="connsiteX108" fmla="*/ 1625600 w 5545221"/>
                <a:gd name="connsiteY108" fmla="*/ 994194 h 2152228"/>
                <a:gd name="connsiteX109" fmla="*/ 1641642 w 5545221"/>
                <a:gd name="connsiteY109" fmla="*/ 1090446 h 2152228"/>
                <a:gd name="connsiteX110" fmla="*/ 1657684 w 5545221"/>
                <a:gd name="connsiteY110" fmla="*/ 1213436 h 2152228"/>
                <a:gd name="connsiteX111" fmla="*/ 1663031 w 5545221"/>
                <a:gd name="connsiteY111" fmla="*/ 1304341 h 2152228"/>
                <a:gd name="connsiteX112" fmla="*/ 1673726 w 5545221"/>
                <a:gd name="connsiteY112" fmla="*/ 1357815 h 2152228"/>
                <a:gd name="connsiteX113" fmla="*/ 1684421 w 5545221"/>
                <a:gd name="connsiteY113" fmla="*/ 1421983 h 2152228"/>
                <a:gd name="connsiteX114" fmla="*/ 1700463 w 5545221"/>
                <a:gd name="connsiteY114" fmla="*/ 1448720 h 2152228"/>
                <a:gd name="connsiteX115" fmla="*/ 1705810 w 5545221"/>
                <a:gd name="connsiteY115" fmla="*/ 1277604 h 2152228"/>
                <a:gd name="connsiteX116" fmla="*/ 1705810 w 5545221"/>
                <a:gd name="connsiteY116" fmla="*/ 1143920 h 2152228"/>
                <a:gd name="connsiteX117" fmla="*/ 1721852 w 5545221"/>
                <a:gd name="connsiteY117" fmla="*/ 1004889 h 2152228"/>
                <a:gd name="connsiteX118" fmla="*/ 1721852 w 5545221"/>
                <a:gd name="connsiteY118" fmla="*/ 844468 h 2152228"/>
                <a:gd name="connsiteX119" fmla="*/ 1732547 w 5545221"/>
                <a:gd name="connsiteY119" fmla="*/ 716131 h 2152228"/>
                <a:gd name="connsiteX120" fmla="*/ 1743242 w 5545221"/>
                <a:gd name="connsiteY120" fmla="*/ 635920 h 2152228"/>
                <a:gd name="connsiteX121" fmla="*/ 1764631 w 5545221"/>
                <a:gd name="connsiteY121" fmla="*/ 710783 h 2152228"/>
                <a:gd name="connsiteX122" fmla="*/ 1775326 w 5545221"/>
                <a:gd name="connsiteY122" fmla="*/ 796341 h 2152228"/>
                <a:gd name="connsiteX123" fmla="*/ 1764631 w 5545221"/>
                <a:gd name="connsiteY123" fmla="*/ 903289 h 2152228"/>
                <a:gd name="connsiteX124" fmla="*/ 1780673 w 5545221"/>
                <a:gd name="connsiteY124" fmla="*/ 1010236 h 2152228"/>
                <a:gd name="connsiteX125" fmla="*/ 1786021 w 5545221"/>
                <a:gd name="connsiteY125" fmla="*/ 1090446 h 2152228"/>
                <a:gd name="connsiteX126" fmla="*/ 1818105 w 5545221"/>
                <a:gd name="connsiteY126" fmla="*/ 1143920 h 2152228"/>
                <a:gd name="connsiteX127" fmla="*/ 1834147 w 5545221"/>
                <a:gd name="connsiteY127" fmla="*/ 1165310 h 2152228"/>
                <a:gd name="connsiteX128" fmla="*/ 1860884 w 5545221"/>
                <a:gd name="connsiteY128" fmla="*/ 1031625 h 2152228"/>
                <a:gd name="connsiteX129" fmla="*/ 1866231 w 5545221"/>
                <a:gd name="connsiteY129" fmla="*/ 897941 h 2152228"/>
                <a:gd name="connsiteX130" fmla="*/ 1866231 w 5545221"/>
                <a:gd name="connsiteY130" fmla="*/ 753562 h 2152228"/>
                <a:gd name="connsiteX131" fmla="*/ 1887621 w 5545221"/>
                <a:gd name="connsiteY131" fmla="*/ 571752 h 2152228"/>
                <a:gd name="connsiteX132" fmla="*/ 1909010 w 5545221"/>
                <a:gd name="connsiteY132" fmla="*/ 432720 h 2152228"/>
                <a:gd name="connsiteX133" fmla="*/ 1925052 w 5545221"/>
                <a:gd name="connsiteY133" fmla="*/ 336468 h 2152228"/>
                <a:gd name="connsiteX134" fmla="*/ 1941094 w 5545221"/>
                <a:gd name="connsiteY134" fmla="*/ 282994 h 2152228"/>
                <a:gd name="connsiteX135" fmla="*/ 1962484 w 5545221"/>
                <a:gd name="connsiteY135" fmla="*/ 266952 h 2152228"/>
                <a:gd name="connsiteX136" fmla="*/ 1967831 w 5545221"/>
                <a:gd name="connsiteY136" fmla="*/ 432720 h 2152228"/>
                <a:gd name="connsiteX137" fmla="*/ 1973179 w 5545221"/>
                <a:gd name="connsiteY137" fmla="*/ 561057 h 2152228"/>
                <a:gd name="connsiteX138" fmla="*/ 1994568 w 5545221"/>
                <a:gd name="connsiteY138" fmla="*/ 668004 h 2152228"/>
                <a:gd name="connsiteX139" fmla="*/ 1999915 w 5545221"/>
                <a:gd name="connsiteY139" fmla="*/ 817731 h 2152228"/>
                <a:gd name="connsiteX140" fmla="*/ 2026652 w 5545221"/>
                <a:gd name="connsiteY140" fmla="*/ 748215 h 2152228"/>
                <a:gd name="connsiteX141" fmla="*/ 2042694 w 5545221"/>
                <a:gd name="connsiteY141" fmla="*/ 635920 h 2152228"/>
                <a:gd name="connsiteX142" fmla="*/ 2058737 w 5545221"/>
                <a:gd name="connsiteY142" fmla="*/ 609183 h 2152228"/>
                <a:gd name="connsiteX143" fmla="*/ 2064084 w 5545221"/>
                <a:gd name="connsiteY143" fmla="*/ 726825 h 2152228"/>
                <a:gd name="connsiteX144" fmla="*/ 2074779 w 5545221"/>
                <a:gd name="connsiteY144" fmla="*/ 849815 h 2152228"/>
                <a:gd name="connsiteX145" fmla="*/ 2080126 w 5545221"/>
                <a:gd name="connsiteY145" fmla="*/ 1010236 h 2152228"/>
                <a:gd name="connsiteX146" fmla="*/ 2085473 w 5545221"/>
                <a:gd name="connsiteY146" fmla="*/ 1117183 h 2152228"/>
                <a:gd name="connsiteX147" fmla="*/ 2096168 w 5545221"/>
                <a:gd name="connsiteY147" fmla="*/ 1170657 h 2152228"/>
                <a:gd name="connsiteX148" fmla="*/ 2101515 w 5545221"/>
                <a:gd name="connsiteY148" fmla="*/ 1208089 h 2152228"/>
                <a:gd name="connsiteX149" fmla="*/ 2122905 w 5545221"/>
                <a:gd name="connsiteY149" fmla="*/ 1143920 h 2152228"/>
                <a:gd name="connsiteX150" fmla="*/ 2128252 w 5545221"/>
                <a:gd name="connsiteY150" fmla="*/ 988846 h 2152228"/>
                <a:gd name="connsiteX151" fmla="*/ 2149642 w 5545221"/>
                <a:gd name="connsiteY151" fmla="*/ 796341 h 2152228"/>
                <a:gd name="connsiteX152" fmla="*/ 2165684 w 5545221"/>
                <a:gd name="connsiteY152" fmla="*/ 630573 h 2152228"/>
                <a:gd name="connsiteX153" fmla="*/ 2181726 w 5545221"/>
                <a:gd name="connsiteY153" fmla="*/ 496889 h 2152228"/>
                <a:gd name="connsiteX154" fmla="*/ 2203115 w 5545221"/>
                <a:gd name="connsiteY154" fmla="*/ 405983 h 2152228"/>
                <a:gd name="connsiteX155" fmla="*/ 2224505 w 5545221"/>
                <a:gd name="connsiteY155" fmla="*/ 368552 h 2152228"/>
                <a:gd name="connsiteX156" fmla="*/ 2261937 w 5545221"/>
                <a:gd name="connsiteY156" fmla="*/ 389941 h 2152228"/>
                <a:gd name="connsiteX157" fmla="*/ 2283326 w 5545221"/>
                <a:gd name="connsiteY157" fmla="*/ 561057 h 2152228"/>
                <a:gd name="connsiteX158" fmla="*/ 2299368 w 5545221"/>
                <a:gd name="connsiteY158" fmla="*/ 780299 h 2152228"/>
                <a:gd name="connsiteX159" fmla="*/ 2315410 w 5545221"/>
                <a:gd name="connsiteY159" fmla="*/ 951415 h 2152228"/>
                <a:gd name="connsiteX160" fmla="*/ 2331452 w 5545221"/>
                <a:gd name="connsiteY160" fmla="*/ 1085099 h 2152228"/>
                <a:gd name="connsiteX161" fmla="*/ 2336800 w 5545221"/>
                <a:gd name="connsiteY161" fmla="*/ 1181352 h 2152228"/>
                <a:gd name="connsiteX162" fmla="*/ 2342147 w 5545221"/>
                <a:gd name="connsiteY162" fmla="*/ 1250868 h 2152228"/>
                <a:gd name="connsiteX163" fmla="*/ 2358189 w 5545221"/>
                <a:gd name="connsiteY163" fmla="*/ 1298994 h 2152228"/>
                <a:gd name="connsiteX164" fmla="*/ 2374231 w 5545221"/>
                <a:gd name="connsiteY164" fmla="*/ 1208089 h 2152228"/>
                <a:gd name="connsiteX165" fmla="*/ 2379579 w 5545221"/>
                <a:gd name="connsiteY165" fmla="*/ 1042320 h 2152228"/>
                <a:gd name="connsiteX166" fmla="*/ 2390273 w 5545221"/>
                <a:gd name="connsiteY166" fmla="*/ 930025 h 2152228"/>
                <a:gd name="connsiteX167" fmla="*/ 2395621 w 5545221"/>
                <a:gd name="connsiteY167" fmla="*/ 812383 h 2152228"/>
                <a:gd name="connsiteX168" fmla="*/ 2406315 w 5545221"/>
                <a:gd name="connsiteY168" fmla="*/ 716131 h 2152228"/>
                <a:gd name="connsiteX169" fmla="*/ 2427705 w 5545221"/>
                <a:gd name="connsiteY169" fmla="*/ 817731 h 2152228"/>
                <a:gd name="connsiteX170" fmla="*/ 2438400 w 5545221"/>
                <a:gd name="connsiteY170" fmla="*/ 951415 h 2152228"/>
                <a:gd name="connsiteX171" fmla="*/ 2443747 w 5545221"/>
                <a:gd name="connsiteY171" fmla="*/ 1042320 h 2152228"/>
                <a:gd name="connsiteX172" fmla="*/ 2443747 w 5545221"/>
                <a:gd name="connsiteY172" fmla="*/ 1106489 h 2152228"/>
                <a:gd name="connsiteX173" fmla="*/ 2449094 w 5545221"/>
                <a:gd name="connsiteY173" fmla="*/ 1176004 h 2152228"/>
                <a:gd name="connsiteX174" fmla="*/ 2465137 w 5545221"/>
                <a:gd name="connsiteY174" fmla="*/ 1202741 h 2152228"/>
                <a:gd name="connsiteX175" fmla="*/ 2486526 w 5545221"/>
                <a:gd name="connsiteY175" fmla="*/ 1133225 h 2152228"/>
                <a:gd name="connsiteX176" fmla="*/ 2502568 w 5545221"/>
                <a:gd name="connsiteY176" fmla="*/ 1074404 h 2152228"/>
                <a:gd name="connsiteX177" fmla="*/ 2534652 w 5545221"/>
                <a:gd name="connsiteY177" fmla="*/ 1111836 h 2152228"/>
                <a:gd name="connsiteX178" fmla="*/ 2566737 w 5545221"/>
                <a:gd name="connsiteY178" fmla="*/ 1165310 h 2152228"/>
                <a:gd name="connsiteX179" fmla="*/ 2582779 w 5545221"/>
                <a:gd name="connsiteY179" fmla="*/ 1234825 h 2152228"/>
                <a:gd name="connsiteX180" fmla="*/ 2604168 w 5545221"/>
                <a:gd name="connsiteY180" fmla="*/ 1293646 h 2152228"/>
                <a:gd name="connsiteX181" fmla="*/ 2614863 w 5545221"/>
                <a:gd name="connsiteY181" fmla="*/ 1352468 h 2152228"/>
                <a:gd name="connsiteX182" fmla="*/ 2641600 w 5545221"/>
                <a:gd name="connsiteY182" fmla="*/ 1336425 h 2152228"/>
                <a:gd name="connsiteX183" fmla="*/ 2662989 w 5545221"/>
                <a:gd name="connsiteY183" fmla="*/ 1277604 h 2152228"/>
                <a:gd name="connsiteX184" fmla="*/ 2673684 w 5545221"/>
                <a:gd name="connsiteY184" fmla="*/ 1138573 h 2152228"/>
                <a:gd name="connsiteX185" fmla="*/ 2673684 w 5545221"/>
                <a:gd name="connsiteY185" fmla="*/ 967457 h 2152228"/>
                <a:gd name="connsiteX186" fmla="*/ 2689726 w 5545221"/>
                <a:gd name="connsiteY186" fmla="*/ 812383 h 2152228"/>
                <a:gd name="connsiteX187" fmla="*/ 2695073 w 5545221"/>
                <a:gd name="connsiteY187" fmla="*/ 625225 h 2152228"/>
                <a:gd name="connsiteX188" fmla="*/ 2700421 w 5545221"/>
                <a:gd name="connsiteY188" fmla="*/ 545015 h 2152228"/>
                <a:gd name="connsiteX189" fmla="*/ 2721810 w 5545221"/>
                <a:gd name="connsiteY189" fmla="*/ 496889 h 2152228"/>
                <a:gd name="connsiteX190" fmla="*/ 2748547 w 5545221"/>
                <a:gd name="connsiteY190" fmla="*/ 630573 h 2152228"/>
                <a:gd name="connsiteX191" fmla="*/ 2759242 w 5545221"/>
                <a:gd name="connsiteY191" fmla="*/ 785646 h 2152228"/>
                <a:gd name="connsiteX192" fmla="*/ 2775284 w 5545221"/>
                <a:gd name="connsiteY192" fmla="*/ 956762 h 2152228"/>
                <a:gd name="connsiteX193" fmla="*/ 2785979 w 5545221"/>
                <a:gd name="connsiteY193" fmla="*/ 1127878 h 2152228"/>
                <a:gd name="connsiteX194" fmla="*/ 2785979 w 5545221"/>
                <a:gd name="connsiteY194" fmla="*/ 1266910 h 2152228"/>
                <a:gd name="connsiteX195" fmla="*/ 2796673 w 5545221"/>
                <a:gd name="connsiteY195" fmla="*/ 1411289 h 2152228"/>
                <a:gd name="connsiteX196" fmla="*/ 2802021 w 5545221"/>
                <a:gd name="connsiteY196" fmla="*/ 1486152 h 2152228"/>
                <a:gd name="connsiteX197" fmla="*/ 2807368 w 5545221"/>
                <a:gd name="connsiteY197" fmla="*/ 1534278 h 2152228"/>
                <a:gd name="connsiteX198" fmla="*/ 2828758 w 5545221"/>
                <a:gd name="connsiteY198" fmla="*/ 1555668 h 2152228"/>
                <a:gd name="connsiteX199" fmla="*/ 2844800 w 5545221"/>
                <a:gd name="connsiteY199" fmla="*/ 1459415 h 2152228"/>
                <a:gd name="connsiteX200" fmla="*/ 2866189 w 5545221"/>
                <a:gd name="connsiteY200" fmla="*/ 1347120 h 2152228"/>
                <a:gd name="connsiteX201" fmla="*/ 2876884 w 5545221"/>
                <a:gd name="connsiteY201" fmla="*/ 1224131 h 2152228"/>
                <a:gd name="connsiteX202" fmla="*/ 2898273 w 5545221"/>
                <a:gd name="connsiteY202" fmla="*/ 1127878 h 2152228"/>
                <a:gd name="connsiteX203" fmla="*/ 2908968 w 5545221"/>
                <a:gd name="connsiteY203" fmla="*/ 1053015 h 2152228"/>
                <a:gd name="connsiteX204" fmla="*/ 2930358 w 5545221"/>
                <a:gd name="connsiteY204" fmla="*/ 1133225 h 2152228"/>
                <a:gd name="connsiteX205" fmla="*/ 2935705 w 5545221"/>
                <a:gd name="connsiteY205" fmla="*/ 1245520 h 2152228"/>
                <a:gd name="connsiteX206" fmla="*/ 2946400 w 5545221"/>
                <a:gd name="connsiteY206" fmla="*/ 1331078 h 2152228"/>
                <a:gd name="connsiteX207" fmla="*/ 2951747 w 5545221"/>
                <a:gd name="connsiteY207" fmla="*/ 1400594 h 2152228"/>
                <a:gd name="connsiteX208" fmla="*/ 2967789 w 5545221"/>
                <a:gd name="connsiteY208" fmla="*/ 1438025 h 2152228"/>
                <a:gd name="connsiteX209" fmla="*/ 2978484 w 5545221"/>
                <a:gd name="connsiteY209" fmla="*/ 1277604 h 2152228"/>
                <a:gd name="connsiteX210" fmla="*/ 2999873 w 5545221"/>
                <a:gd name="connsiteY210" fmla="*/ 1165310 h 2152228"/>
                <a:gd name="connsiteX211" fmla="*/ 2994526 w 5545221"/>
                <a:gd name="connsiteY211" fmla="*/ 1058362 h 2152228"/>
                <a:gd name="connsiteX212" fmla="*/ 3010568 w 5545221"/>
                <a:gd name="connsiteY212" fmla="*/ 967457 h 2152228"/>
                <a:gd name="connsiteX213" fmla="*/ 3026610 w 5545221"/>
                <a:gd name="connsiteY213" fmla="*/ 940720 h 2152228"/>
                <a:gd name="connsiteX214" fmla="*/ 3058694 w 5545221"/>
                <a:gd name="connsiteY214" fmla="*/ 1015583 h 2152228"/>
                <a:gd name="connsiteX215" fmla="*/ 3085431 w 5545221"/>
                <a:gd name="connsiteY215" fmla="*/ 1101141 h 2152228"/>
                <a:gd name="connsiteX216" fmla="*/ 3090779 w 5545221"/>
                <a:gd name="connsiteY216" fmla="*/ 1218783 h 2152228"/>
                <a:gd name="connsiteX217" fmla="*/ 3096126 w 5545221"/>
                <a:gd name="connsiteY217" fmla="*/ 1298994 h 2152228"/>
                <a:gd name="connsiteX218" fmla="*/ 3096126 w 5545221"/>
                <a:gd name="connsiteY218" fmla="*/ 1368510 h 2152228"/>
                <a:gd name="connsiteX219" fmla="*/ 3106821 w 5545221"/>
                <a:gd name="connsiteY219" fmla="*/ 1443373 h 2152228"/>
                <a:gd name="connsiteX220" fmla="*/ 3122863 w 5545221"/>
                <a:gd name="connsiteY220" fmla="*/ 1459415 h 2152228"/>
                <a:gd name="connsiteX221" fmla="*/ 3133558 w 5545221"/>
                <a:gd name="connsiteY221" fmla="*/ 1336425 h 2152228"/>
                <a:gd name="connsiteX222" fmla="*/ 3144252 w 5545221"/>
                <a:gd name="connsiteY222" fmla="*/ 1250868 h 2152228"/>
                <a:gd name="connsiteX223" fmla="*/ 3149600 w 5545221"/>
                <a:gd name="connsiteY223" fmla="*/ 1165310 h 2152228"/>
                <a:gd name="connsiteX224" fmla="*/ 3154947 w 5545221"/>
                <a:gd name="connsiteY224" fmla="*/ 1036973 h 2152228"/>
                <a:gd name="connsiteX225" fmla="*/ 3170989 w 5545221"/>
                <a:gd name="connsiteY225" fmla="*/ 951415 h 2152228"/>
                <a:gd name="connsiteX226" fmla="*/ 3176337 w 5545221"/>
                <a:gd name="connsiteY226" fmla="*/ 881899 h 2152228"/>
                <a:gd name="connsiteX227" fmla="*/ 3208421 w 5545221"/>
                <a:gd name="connsiteY227" fmla="*/ 994194 h 2152228"/>
                <a:gd name="connsiteX228" fmla="*/ 3219115 w 5545221"/>
                <a:gd name="connsiteY228" fmla="*/ 1186699 h 2152228"/>
                <a:gd name="connsiteX229" fmla="*/ 3235158 w 5545221"/>
                <a:gd name="connsiteY229" fmla="*/ 1298994 h 2152228"/>
                <a:gd name="connsiteX230" fmla="*/ 3245852 w 5545221"/>
                <a:gd name="connsiteY230" fmla="*/ 1416636 h 2152228"/>
                <a:gd name="connsiteX231" fmla="*/ 3245852 w 5545221"/>
                <a:gd name="connsiteY231" fmla="*/ 1496846 h 2152228"/>
                <a:gd name="connsiteX232" fmla="*/ 3267242 w 5545221"/>
                <a:gd name="connsiteY232" fmla="*/ 1609141 h 2152228"/>
                <a:gd name="connsiteX233" fmla="*/ 3272589 w 5545221"/>
                <a:gd name="connsiteY233" fmla="*/ 1641225 h 2152228"/>
                <a:gd name="connsiteX234" fmla="*/ 3315368 w 5545221"/>
                <a:gd name="connsiteY234" fmla="*/ 1571710 h 2152228"/>
                <a:gd name="connsiteX235" fmla="*/ 3326063 w 5545221"/>
                <a:gd name="connsiteY235" fmla="*/ 1550320 h 2152228"/>
                <a:gd name="connsiteX236" fmla="*/ 3347452 w 5545221"/>
                <a:gd name="connsiteY236" fmla="*/ 1657268 h 2152228"/>
                <a:gd name="connsiteX237" fmla="*/ 3347452 w 5545221"/>
                <a:gd name="connsiteY237" fmla="*/ 1774910 h 2152228"/>
                <a:gd name="connsiteX238" fmla="*/ 3352800 w 5545221"/>
                <a:gd name="connsiteY238" fmla="*/ 1855120 h 2152228"/>
                <a:gd name="connsiteX239" fmla="*/ 3352800 w 5545221"/>
                <a:gd name="connsiteY239" fmla="*/ 1924636 h 2152228"/>
                <a:gd name="connsiteX240" fmla="*/ 3368842 w 5545221"/>
                <a:gd name="connsiteY240" fmla="*/ 1962068 h 2152228"/>
                <a:gd name="connsiteX241" fmla="*/ 3390231 w 5545221"/>
                <a:gd name="connsiteY241" fmla="*/ 1892552 h 2152228"/>
                <a:gd name="connsiteX242" fmla="*/ 3395579 w 5545221"/>
                <a:gd name="connsiteY242" fmla="*/ 1726783 h 2152228"/>
                <a:gd name="connsiteX243" fmla="*/ 3395579 w 5545221"/>
                <a:gd name="connsiteY243" fmla="*/ 1582404 h 2152228"/>
                <a:gd name="connsiteX244" fmla="*/ 3395579 w 5545221"/>
                <a:gd name="connsiteY244" fmla="*/ 1427331 h 2152228"/>
                <a:gd name="connsiteX245" fmla="*/ 3406273 w 5545221"/>
                <a:gd name="connsiteY245" fmla="*/ 1245520 h 2152228"/>
                <a:gd name="connsiteX246" fmla="*/ 3416968 w 5545221"/>
                <a:gd name="connsiteY246" fmla="*/ 1069057 h 2152228"/>
                <a:gd name="connsiteX247" fmla="*/ 3416968 w 5545221"/>
                <a:gd name="connsiteY247" fmla="*/ 972804 h 2152228"/>
                <a:gd name="connsiteX248" fmla="*/ 3427663 w 5545221"/>
                <a:gd name="connsiteY248" fmla="*/ 887246 h 2152228"/>
                <a:gd name="connsiteX249" fmla="*/ 3454400 w 5545221"/>
                <a:gd name="connsiteY249" fmla="*/ 1106489 h 2152228"/>
                <a:gd name="connsiteX250" fmla="*/ 3454400 w 5545221"/>
                <a:gd name="connsiteY250" fmla="*/ 1266910 h 2152228"/>
                <a:gd name="connsiteX251" fmla="*/ 3465094 w 5545221"/>
                <a:gd name="connsiteY251" fmla="*/ 1357815 h 2152228"/>
                <a:gd name="connsiteX252" fmla="*/ 3465094 w 5545221"/>
                <a:gd name="connsiteY252" fmla="*/ 1443373 h 2152228"/>
                <a:gd name="connsiteX253" fmla="*/ 3475789 w 5545221"/>
                <a:gd name="connsiteY253" fmla="*/ 1502194 h 2152228"/>
                <a:gd name="connsiteX254" fmla="*/ 3497179 w 5545221"/>
                <a:gd name="connsiteY254" fmla="*/ 1544973 h 2152228"/>
                <a:gd name="connsiteX255" fmla="*/ 3502526 w 5545221"/>
                <a:gd name="connsiteY255" fmla="*/ 1427331 h 2152228"/>
                <a:gd name="connsiteX256" fmla="*/ 3518568 w 5545221"/>
                <a:gd name="connsiteY256" fmla="*/ 1341773 h 2152228"/>
                <a:gd name="connsiteX257" fmla="*/ 3566694 w 5545221"/>
                <a:gd name="connsiteY257" fmla="*/ 1411289 h 2152228"/>
                <a:gd name="connsiteX258" fmla="*/ 3604126 w 5545221"/>
                <a:gd name="connsiteY258" fmla="*/ 1454068 h 2152228"/>
                <a:gd name="connsiteX259" fmla="*/ 3641558 w 5545221"/>
                <a:gd name="connsiteY259" fmla="*/ 1464762 h 2152228"/>
                <a:gd name="connsiteX260" fmla="*/ 3668294 w 5545221"/>
                <a:gd name="connsiteY260" fmla="*/ 1523583 h 2152228"/>
                <a:gd name="connsiteX261" fmla="*/ 3684337 w 5545221"/>
                <a:gd name="connsiteY261" fmla="*/ 1544973 h 2152228"/>
                <a:gd name="connsiteX262" fmla="*/ 3705726 w 5545221"/>
                <a:gd name="connsiteY262" fmla="*/ 1384552 h 2152228"/>
                <a:gd name="connsiteX263" fmla="*/ 3705726 w 5545221"/>
                <a:gd name="connsiteY263" fmla="*/ 1272257 h 2152228"/>
                <a:gd name="connsiteX264" fmla="*/ 3711073 w 5545221"/>
                <a:gd name="connsiteY264" fmla="*/ 1186699 h 2152228"/>
                <a:gd name="connsiteX265" fmla="*/ 3737810 w 5545221"/>
                <a:gd name="connsiteY265" fmla="*/ 1170657 h 2152228"/>
                <a:gd name="connsiteX266" fmla="*/ 3759200 w 5545221"/>
                <a:gd name="connsiteY266" fmla="*/ 1309689 h 2152228"/>
                <a:gd name="connsiteX267" fmla="*/ 3769894 w 5545221"/>
                <a:gd name="connsiteY267" fmla="*/ 1379204 h 2152228"/>
                <a:gd name="connsiteX268" fmla="*/ 3791284 w 5545221"/>
                <a:gd name="connsiteY268" fmla="*/ 1405941 h 2152228"/>
                <a:gd name="connsiteX269" fmla="*/ 3812673 w 5545221"/>
                <a:gd name="connsiteY269" fmla="*/ 1298994 h 2152228"/>
                <a:gd name="connsiteX270" fmla="*/ 3834063 w 5545221"/>
                <a:gd name="connsiteY270" fmla="*/ 1208089 h 2152228"/>
                <a:gd name="connsiteX271" fmla="*/ 3855452 w 5545221"/>
                <a:gd name="connsiteY271" fmla="*/ 1122531 h 2152228"/>
                <a:gd name="connsiteX272" fmla="*/ 3892884 w 5545221"/>
                <a:gd name="connsiteY272" fmla="*/ 1026278 h 2152228"/>
                <a:gd name="connsiteX273" fmla="*/ 3935663 w 5545221"/>
                <a:gd name="connsiteY273" fmla="*/ 988846 h 2152228"/>
                <a:gd name="connsiteX274" fmla="*/ 3978442 w 5545221"/>
                <a:gd name="connsiteY274" fmla="*/ 1079752 h 2152228"/>
                <a:gd name="connsiteX275" fmla="*/ 3989137 w 5545221"/>
                <a:gd name="connsiteY275" fmla="*/ 1181352 h 2152228"/>
                <a:gd name="connsiteX276" fmla="*/ 3994484 w 5545221"/>
                <a:gd name="connsiteY276" fmla="*/ 1288299 h 2152228"/>
                <a:gd name="connsiteX277" fmla="*/ 3999831 w 5545221"/>
                <a:gd name="connsiteY277" fmla="*/ 1395246 h 2152228"/>
                <a:gd name="connsiteX278" fmla="*/ 4010526 w 5545221"/>
                <a:gd name="connsiteY278" fmla="*/ 1502194 h 2152228"/>
                <a:gd name="connsiteX279" fmla="*/ 4026568 w 5545221"/>
                <a:gd name="connsiteY279" fmla="*/ 1566362 h 2152228"/>
                <a:gd name="connsiteX280" fmla="*/ 4031915 w 5545221"/>
                <a:gd name="connsiteY280" fmla="*/ 1614489 h 2152228"/>
                <a:gd name="connsiteX281" fmla="*/ 4058652 w 5545221"/>
                <a:gd name="connsiteY281" fmla="*/ 1475457 h 2152228"/>
                <a:gd name="connsiteX282" fmla="*/ 4058652 w 5545221"/>
                <a:gd name="connsiteY282" fmla="*/ 1341773 h 2152228"/>
                <a:gd name="connsiteX283" fmla="*/ 4064000 w 5545221"/>
                <a:gd name="connsiteY283" fmla="*/ 1197394 h 2152228"/>
                <a:gd name="connsiteX284" fmla="*/ 4080042 w 5545221"/>
                <a:gd name="connsiteY284" fmla="*/ 1069057 h 2152228"/>
                <a:gd name="connsiteX285" fmla="*/ 4090737 w 5545221"/>
                <a:gd name="connsiteY285" fmla="*/ 935373 h 2152228"/>
                <a:gd name="connsiteX286" fmla="*/ 4101431 w 5545221"/>
                <a:gd name="connsiteY286" fmla="*/ 823078 h 2152228"/>
                <a:gd name="connsiteX287" fmla="*/ 4112126 w 5545221"/>
                <a:gd name="connsiteY287" fmla="*/ 705436 h 2152228"/>
                <a:gd name="connsiteX288" fmla="*/ 4112126 w 5545221"/>
                <a:gd name="connsiteY288" fmla="*/ 587794 h 2152228"/>
                <a:gd name="connsiteX289" fmla="*/ 4122821 w 5545221"/>
                <a:gd name="connsiteY289" fmla="*/ 486194 h 2152228"/>
                <a:gd name="connsiteX290" fmla="*/ 4144210 w 5545221"/>
                <a:gd name="connsiteY290" fmla="*/ 422025 h 2152228"/>
                <a:gd name="connsiteX291" fmla="*/ 4160252 w 5545221"/>
                <a:gd name="connsiteY291" fmla="*/ 582446 h 2152228"/>
                <a:gd name="connsiteX292" fmla="*/ 4160252 w 5545221"/>
                <a:gd name="connsiteY292" fmla="*/ 769604 h 2152228"/>
                <a:gd name="connsiteX293" fmla="*/ 4165600 w 5545221"/>
                <a:gd name="connsiteY293" fmla="*/ 892594 h 2152228"/>
                <a:gd name="connsiteX294" fmla="*/ 4170947 w 5545221"/>
                <a:gd name="connsiteY294" fmla="*/ 1020931 h 2152228"/>
                <a:gd name="connsiteX295" fmla="*/ 4176294 w 5545221"/>
                <a:gd name="connsiteY295" fmla="*/ 1138573 h 2152228"/>
                <a:gd name="connsiteX296" fmla="*/ 4176294 w 5545221"/>
                <a:gd name="connsiteY296" fmla="*/ 1224131 h 2152228"/>
                <a:gd name="connsiteX297" fmla="*/ 4181642 w 5545221"/>
                <a:gd name="connsiteY297" fmla="*/ 1309689 h 2152228"/>
                <a:gd name="connsiteX298" fmla="*/ 4181642 w 5545221"/>
                <a:gd name="connsiteY298" fmla="*/ 1395246 h 2152228"/>
                <a:gd name="connsiteX299" fmla="*/ 4181642 w 5545221"/>
                <a:gd name="connsiteY299" fmla="*/ 1464762 h 2152228"/>
                <a:gd name="connsiteX300" fmla="*/ 4203031 w 5545221"/>
                <a:gd name="connsiteY300" fmla="*/ 1528931 h 2152228"/>
                <a:gd name="connsiteX301" fmla="*/ 4219073 w 5545221"/>
                <a:gd name="connsiteY301" fmla="*/ 1448720 h 2152228"/>
                <a:gd name="connsiteX302" fmla="*/ 4219073 w 5545221"/>
                <a:gd name="connsiteY302" fmla="*/ 1347120 h 2152228"/>
                <a:gd name="connsiteX303" fmla="*/ 4229768 w 5545221"/>
                <a:gd name="connsiteY303" fmla="*/ 1250868 h 2152228"/>
                <a:gd name="connsiteX304" fmla="*/ 4251158 w 5545221"/>
                <a:gd name="connsiteY304" fmla="*/ 1111836 h 2152228"/>
                <a:gd name="connsiteX305" fmla="*/ 4256505 w 5545221"/>
                <a:gd name="connsiteY305" fmla="*/ 1010236 h 2152228"/>
                <a:gd name="connsiteX306" fmla="*/ 4277894 w 5545221"/>
                <a:gd name="connsiteY306" fmla="*/ 913983 h 2152228"/>
                <a:gd name="connsiteX307" fmla="*/ 4293937 w 5545221"/>
                <a:gd name="connsiteY307" fmla="*/ 844468 h 2152228"/>
                <a:gd name="connsiteX308" fmla="*/ 4331368 w 5545221"/>
                <a:gd name="connsiteY308" fmla="*/ 908636 h 2152228"/>
                <a:gd name="connsiteX309" fmla="*/ 4352758 w 5545221"/>
                <a:gd name="connsiteY309" fmla="*/ 994194 h 2152228"/>
                <a:gd name="connsiteX310" fmla="*/ 4379494 w 5545221"/>
                <a:gd name="connsiteY310" fmla="*/ 1053015 h 2152228"/>
                <a:gd name="connsiteX311" fmla="*/ 4416926 w 5545221"/>
                <a:gd name="connsiteY311" fmla="*/ 1101141 h 2152228"/>
                <a:gd name="connsiteX312" fmla="*/ 4438315 w 5545221"/>
                <a:gd name="connsiteY312" fmla="*/ 1165310 h 2152228"/>
                <a:gd name="connsiteX313" fmla="*/ 4459705 w 5545221"/>
                <a:gd name="connsiteY313" fmla="*/ 1138573 h 2152228"/>
                <a:gd name="connsiteX314" fmla="*/ 4470400 w 5545221"/>
                <a:gd name="connsiteY314" fmla="*/ 1058362 h 2152228"/>
                <a:gd name="connsiteX315" fmla="*/ 4475747 w 5545221"/>
                <a:gd name="connsiteY315" fmla="*/ 967457 h 2152228"/>
                <a:gd name="connsiteX316" fmla="*/ 4475747 w 5545221"/>
                <a:gd name="connsiteY316" fmla="*/ 897941 h 2152228"/>
                <a:gd name="connsiteX317" fmla="*/ 4491789 w 5545221"/>
                <a:gd name="connsiteY317" fmla="*/ 823078 h 2152228"/>
                <a:gd name="connsiteX318" fmla="*/ 4502484 w 5545221"/>
                <a:gd name="connsiteY318" fmla="*/ 807036 h 2152228"/>
                <a:gd name="connsiteX319" fmla="*/ 4523873 w 5545221"/>
                <a:gd name="connsiteY319" fmla="*/ 860510 h 2152228"/>
                <a:gd name="connsiteX320" fmla="*/ 4539915 w 5545221"/>
                <a:gd name="connsiteY320" fmla="*/ 956762 h 2152228"/>
                <a:gd name="connsiteX321" fmla="*/ 4566652 w 5545221"/>
                <a:gd name="connsiteY321" fmla="*/ 967457 h 2152228"/>
                <a:gd name="connsiteX322" fmla="*/ 4598737 w 5545221"/>
                <a:gd name="connsiteY322" fmla="*/ 903289 h 2152228"/>
                <a:gd name="connsiteX323" fmla="*/ 4609431 w 5545221"/>
                <a:gd name="connsiteY323" fmla="*/ 823078 h 2152228"/>
                <a:gd name="connsiteX324" fmla="*/ 4620126 w 5545221"/>
                <a:gd name="connsiteY324" fmla="*/ 716131 h 2152228"/>
                <a:gd name="connsiteX325" fmla="*/ 4641515 w 5545221"/>
                <a:gd name="connsiteY325" fmla="*/ 625225 h 2152228"/>
                <a:gd name="connsiteX326" fmla="*/ 4657558 w 5545221"/>
                <a:gd name="connsiteY326" fmla="*/ 646615 h 2152228"/>
                <a:gd name="connsiteX327" fmla="*/ 4668252 w 5545221"/>
                <a:gd name="connsiteY327" fmla="*/ 796341 h 2152228"/>
                <a:gd name="connsiteX328" fmla="*/ 4673600 w 5545221"/>
                <a:gd name="connsiteY328" fmla="*/ 935373 h 2152228"/>
                <a:gd name="connsiteX329" fmla="*/ 4678947 w 5545221"/>
                <a:gd name="connsiteY329" fmla="*/ 1074404 h 2152228"/>
                <a:gd name="connsiteX330" fmla="*/ 4689642 w 5545221"/>
                <a:gd name="connsiteY330" fmla="*/ 1197394 h 2152228"/>
                <a:gd name="connsiteX331" fmla="*/ 4705684 w 5545221"/>
                <a:gd name="connsiteY331" fmla="*/ 1266910 h 2152228"/>
                <a:gd name="connsiteX332" fmla="*/ 4721726 w 5545221"/>
                <a:gd name="connsiteY332" fmla="*/ 1111836 h 2152228"/>
                <a:gd name="connsiteX333" fmla="*/ 4727073 w 5545221"/>
                <a:gd name="connsiteY333" fmla="*/ 962110 h 2152228"/>
                <a:gd name="connsiteX334" fmla="*/ 4732421 w 5545221"/>
                <a:gd name="connsiteY334" fmla="*/ 849815 h 2152228"/>
                <a:gd name="connsiteX335" fmla="*/ 4737768 w 5545221"/>
                <a:gd name="connsiteY335" fmla="*/ 716131 h 2152228"/>
                <a:gd name="connsiteX336" fmla="*/ 4743115 w 5545221"/>
                <a:gd name="connsiteY336" fmla="*/ 614531 h 2152228"/>
                <a:gd name="connsiteX337" fmla="*/ 4775200 w 5545221"/>
                <a:gd name="connsiteY337" fmla="*/ 758910 h 2152228"/>
                <a:gd name="connsiteX338" fmla="*/ 4780547 w 5545221"/>
                <a:gd name="connsiteY338" fmla="*/ 881899 h 2152228"/>
                <a:gd name="connsiteX339" fmla="*/ 4791242 w 5545221"/>
                <a:gd name="connsiteY339" fmla="*/ 978152 h 2152228"/>
                <a:gd name="connsiteX340" fmla="*/ 4801937 w 5545221"/>
                <a:gd name="connsiteY340" fmla="*/ 1031625 h 2152228"/>
                <a:gd name="connsiteX341" fmla="*/ 4812631 w 5545221"/>
                <a:gd name="connsiteY341" fmla="*/ 1047668 h 2152228"/>
                <a:gd name="connsiteX342" fmla="*/ 4823326 w 5545221"/>
                <a:gd name="connsiteY342" fmla="*/ 887246 h 2152228"/>
                <a:gd name="connsiteX343" fmla="*/ 4834021 w 5545221"/>
                <a:gd name="connsiteY343" fmla="*/ 774952 h 2152228"/>
                <a:gd name="connsiteX344" fmla="*/ 4828673 w 5545221"/>
                <a:gd name="connsiteY344" fmla="*/ 641268 h 2152228"/>
                <a:gd name="connsiteX345" fmla="*/ 4834021 w 5545221"/>
                <a:gd name="connsiteY345" fmla="*/ 555710 h 2152228"/>
                <a:gd name="connsiteX346" fmla="*/ 4839368 w 5545221"/>
                <a:gd name="connsiteY346" fmla="*/ 470152 h 2152228"/>
                <a:gd name="connsiteX347" fmla="*/ 4850063 w 5545221"/>
                <a:gd name="connsiteY347" fmla="*/ 411331 h 2152228"/>
                <a:gd name="connsiteX348" fmla="*/ 4860758 w 5545221"/>
                <a:gd name="connsiteY348" fmla="*/ 384594 h 2152228"/>
                <a:gd name="connsiteX349" fmla="*/ 4876800 w 5545221"/>
                <a:gd name="connsiteY349" fmla="*/ 512931 h 2152228"/>
                <a:gd name="connsiteX350" fmla="*/ 4898189 w 5545221"/>
                <a:gd name="connsiteY350" fmla="*/ 657310 h 2152228"/>
                <a:gd name="connsiteX351" fmla="*/ 4898189 w 5545221"/>
                <a:gd name="connsiteY351" fmla="*/ 721478 h 2152228"/>
                <a:gd name="connsiteX352" fmla="*/ 4919579 w 5545221"/>
                <a:gd name="connsiteY352" fmla="*/ 769604 h 2152228"/>
                <a:gd name="connsiteX353" fmla="*/ 4930273 w 5545221"/>
                <a:gd name="connsiteY353" fmla="*/ 651962 h 2152228"/>
                <a:gd name="connsiteX354" fmla="*/ 4940968 w 5545221"/>
                <a:gd name="connsiteY354" fmla="*/ 582446 h 2152228"/>
                <a:gd name="connsiteX355" fmla="*/ 4957010 w 5545221"/>
                <a:gd name="connsiteY355" fmla="*/ 512931 h 2152228"/>
                <a:gd name="connsiteX356" fmla="*/ 4989094 w 5545221"/>
                <a:gd name="connsiteY356" fmla="*/ 630573 h 2152228"/>
                <a:gd name="connsiteX357" fmla="*/ 5005137 w 5545221"/>
                <a:gd name="connsiteY357" fmla="*/ 705436 h 2152228"/>
                <a:gd name="connsiteX358" fmla="*/ 5026526 w 5545221"/>
                <a:gd name="connsiteY358" fmla="*/ 785646 h 2152228"/>
                <a:gd name="connsiteX359" fmla="*/ 5047915 w 5545221"/>
                <a:gd name="connsiteY359" fmla="*/ 844468 h 2152228"/>
                <a:gd name="connsiteX360" fmla="*/ 5058610 w 5545221"/>
                <a:gd name="connsiteY360" fmla="*/ 855162 h 2152228"/>
                <a:gd name="connsiteX361" fmla="*/ 5080000 w 5545221"/>
                <a:gd name="connsiteY361" fmla="*/ 726825 h 2152228"/>
                <a:gd name="connsiteX362" fmla="*/ 5096042 w 5545221"/>
                <a:gd name="connsiteY362" fmla="*/ 593141 h 2152228"/>
                <a:gd name="connsiteX363" fmla="*/ 5112084 w 5545221"/>
                <a:gd name="connsiteY363" fmla="*/ 496889 h 2152228"/>
                <a:gd name="connsiteX364" fmla="*/ 5133473 w 5545221"/>
                <a:gd name="connsiteY364" fmla="*/ 422025 h 2152228"/>
                <a:gd name="connsiteX365" fmla="*/ 5154863 w 5545221"/>
                <a:gd name="connsiteY365" fmla="*/ 427373 h 2152228"/>
                <a:gd name="connsiteX366" fmla="*/ 5202989 w 5545221"/>
                <a:gd name="connsiteY366" fmla="*/ 331120 h 2152228"/>
                <a:gd name="connsiteX367" fmla="*/ 5224379 w 5545221"/>
                <a:gd name="connsiteY367" fmla="*/ 234868 h 2152228"/>
                <a:gd name="connsiteX368" fmla="*/ 5245768 w 5545221"/>
                <a:gd name="connsiteY368" fmla="*/ 149310 h 2152228"/>
                <a:gd name="connsiteX369" fmla="*/ 5256463 w 5545221"/>
                <a:gd name="connsiteY369" fmla="*/ 138615 h 2152228"/>
                <a:gd name="connsiteX370" fmla="*/ 5277852 w 5545221"/>
                <a:gd name="connsiteY370" fmla="*/ 266952 h 2152228"/>
                <a:gd name="connsiteX371" fmla="*/ 5288547 w 5545221"/>
                <a:gd name="connsiteY371" fmla="*/ 438068 h 2152228"/>
                <a:gd name="connsiteX372" fmla="*/ 5299242 w 5545221"/>
                <a:gd name="connsiteY372" fmla="*/ 566404 h 2152228"/>
                <a:gd name="connsiteX373" fmla="*/ 5309937 w 5545221"/>
                <a:gd name="connsiteY373" fmla="*/ 635920 h 2152228"/>
                <a:gd name="connsiteX374" fmla="*/ 5315284 w 5545221"/>
                <a:gd name="connsiteY374" fmla="*/ 694741 h 2152228"/>
                <a:gd name="connsiteX375" fmla="*/ 5331326 w 5545221"/>
                <a:gd name="connsiteY375" fmla="*/ 705436 h 2152228"/>
                <a:gd name="connsiteX376" fmla="*/ 5331326 w 5545221"/>
                <a:gd name="connsiteY376" fmla="*/ 523625 h 2152228"/>
                <a:gd name="connsiteX377" fmla="*/ 5342021 w 5545221"/>
                <a:gd name="connsiteY377" fmla="*/ 368552 h 2152228"/>
                <a:gd name="connsiteX378" fmla="*/ 5347368 w 5545221"/>
                <a:gd name="connsiteY378" fmla="*/ 229520 h 2152228"/>
                <a:gd name="connsiteX379" fmla="*/ 5352715 w 5545221"/>
                <a:gd name="connsiteY379" fmla="*/ 90489 h 2152228"/>
                <a:gd name="connsiteX380" fmla="*/ 5358063 w 5545221"/>
                <a:gd name="connsiteY380" fmla="*/ 26320 h 2152228"/>
                <a:gd name="connsiteX381" fmla="*/ 5545221 w 5545221"/>
                <a:gd name="connsiteY381" fmla="*/ 539668 h 2152228"/>
                <a:gd name="connsiteX0" fmla="*/ 0 w 5632904"/>
                <a:gd name="connsiteY0" fmla="*/ 1584116 h 2228803"/>
                <a:gd name="connsiteX1" fmla="*/ 42779 w 5632904"/>
                <a:gd name="connsiteY1" fmla="*/ 1552032 h 2228803"/>
                <a:gd name="connsiteX2" fmla="*/ 69515 w 5632904"/>
                <a:gd name="connsiteY2" fmla="*/ 1573421 h 2228803"/>
                <a:gd name="connsiteX3" fmla="*/ 69515 w 5632904"/>
                <a:gd name="connsiteY3" fmla="*/ 1701758 h 2228803"/>
                <a:gd name="connsiteX4" fmla="*/ 90905 w 5632904"/>
                <a:gd name="connsiteY4" fmla="*/ 1953085 h 2228803"/>
                <a:gd name="connsiteX5" fmla="*/ 96252 w 5632904"/>
                <a:gd name="connsiteY5" fmla="*/ 2097464 h 2228803"/>
                <a:gd name="connsiteX6" fmla="*/ 101600 w 5632904"/>
                <a:gd name="connsiteY6" fmla="*/ 2161632 h 2228803"/>
                <a:gd name="connsiteX7" fmla="*/ 106947 w 5632904"/>
                <a:gd name="connsiteY7" fmla="*/ 2215106 h 2228803"/>
                <a:gd name="connsiteX8" fmla="*/ 122989 w 5632904"/>
                <a:gd name="connsiteY8" fmla="*/ 2220453 h 2228803"/>
                <a:gd name="connsiteX9" fmla="*/ 128337 w 5632904"/>
                <a:gd name="connsiteY9" fmla="*/ 2113506 h 2228803"/>
                <a:gd name="connsiteX10" fmla="*/ 139031 w 5632904"/>
                <a:gd name="connsiteY10" fmla="*/ 1947737 h 2228803"/>
                <a:gd name="connsiteX11" fmla="*/ 139031 w 5632904"/>
                <a:gd name="connsiteY11" fmla="*/ 1771274 h 2228803"/>
                <a:gd name="connsiteX12" fmla="*/ 149726 w 5632904"/>
                <a:gd name="connsiteY12" fmla="*/ 1637590 h 2228803"/>
                <a:gd name="connsiteX13" fmla="*/ 165768 w 5632904"/>
                <a:gd name="connsiteY13" fmla="*/ 1541337 h 2228803"/>
                <a:gd name="connsiteX14" fmla="*/ 197852 w 5632904"/>
                <a:gd name="connsiteY14" fmla="*/ 1466474 h 2228803"/>
                <a:gd name="connsiteX15" fmla="*/ 224589 w 5632904"/>
                <a:gd name="connsiteY15" fmla="*/ 1418348 h 2228803"/>
                <a:gd name="connsiteX16" fmla="*/ 251326 w 5632904"/>
                <a:gd name="connsiteY16" fmla="*/ 1375569 h 2228803"/>
                <a:gd name="connsiteX17" fmla="*/ 288758 w 5632904"/>
                <a:gd name="connsiteY17" fmla="*/ 1375569 h 2228803"/>
                <a:gd name="connsiteX18" fmla="*/ 315494 w 5632904"/>
                <a:gd name="connsiteY18" fmla="*/ 1423695 h 2228803"/>
                <a:gd name="connsiteX19" fmla="*/ 331537 w 5632904"/>
                <a:gd name="connsiteY19" fmla="*/ 1482516 h 2228803"/>
                <a:gd name="connsiteX20" fmla="*/ 342231 w 5632904"/>
                <a:gd name="connsiteY20" fmla="*/ 1573421 h 2228803"/>
                <a:gd name="connsiteX21" fmla="*/ 347579 w 5632904"/>
                <a:gd name="connsiteY21" fmla="*/ 1669674 h 2228803"/>
                <a:gd name="connsiteX22" fmla="*/ 363621 w 5632904"/>
                <a:gd name="connsiteY22" fmla="*/ 1707106 h 2228803"/>
                <a:gd name="connsiteX23" fmla="*/ 368968 w 5632904"/>
                <a:gd name="connsiteY23" fmla="*/ 1723148 h 2228803"/>
                <a:gd name="connsiteX24" fmla="*/ 390358 w 5632904"/>
                <a:gd name="connsiteY24" fmla="*/ 1594811 h 2228803"/>
                <a:gd name="connsiteX25" fmla="*/ 390358 w 5632904"/>
                <a:gd name="connsiteY25" fmla="*/ 1509253 h 2228803"/>
                <a:gd name="connsiteX26" fmla="*/ 411747 w 5632904"/>
                <a:gd name="connsiteY26" fmla="*/ 1450432 h 2228803"/>
                <a:gd name="connsiteX27" fmla="*/ 433137 w 5632904"/>
                <a:gd name="connsiteY27" fmla="*/ 1541337 h 2228803"/>
                <a:gd name="connsiteX28" fmla="*/ 433137 w 5632904"/>
                <a:gd name="connsiteY28" fmla="*/ 1642937 h 2228803"/>
                <a:gd name="connsiteX29" fmla="*/ 443831 w 5632904"/>
                <a:gd name="connsiteY29" fmla="*/ 1765927 h 2228803"/>
                <a:gd name="connsiteX30" fmla="*/ 459873 w 5632904"/>
                <a:gd name="connsiteY30" fmla="*/ 1856832 h 2228803"/>
                <a:gd name="connsiteX31" fmla="*/ 470568 w 5632904"/>
                <a:gd name="connsiteY31" fmla="*/ 1921000 h 2228803"/>
                <a:gd name="connsiteX32" fmla="*/ 486610 w 5632904"/>
                <a:gd name="connsiteY32" fmla="*/ 1942390 h 2228803"/>
                <a:gd name="connsiteX33" fmla="*/ 508000 w 5632904"/>
                <a:gd name="connsiteY33" fmla="*/ 1851485 h 2228803"/>
                <a:gd name="connsiteX34" fmla="*/ 534737 w 5632904"/>
                <a:gd name="connsiteY34" fmla="*/ 1739190 h 2228803"/>
                <a:gd name="connsiteX35" fmla="*/ 550779 w 5632904"/>
                <a:gd name="connsiteY35" fmla="*/ 1626895 h 2228803"/>
                <a:gd name="connsiteX36" fmla="*/ 561473 w 5632904"/>
                <a:gd name="connsiteY36" fmla="*/ 1541337 h 2228803"/>
                <a:gd name="connsiteX37" fmla="*/ 572168 w 5632904"/>
                <a:gd name="connsiteY37" fmla="*/ 1503906 h 2228803"/>
                <a:gd name="connsiteX38" fmla="*/ 609600 w 5632904"/>
                <a:gd name="connsiteY38" fmla="*/ 1535990 h 2228803"/>
                <a:gd name="connsiteX39" fmla="*/ 636337 w 5632904"/>
                <a:gd name="connsiteY39" fmla="*/ 1594811 h 2228803"/>
                <a:gd name="connsiteX40" fmla="*/ 657726 w 5632904"/>
                <a:gd name="connsiteY40" fmla="*/ 1626895 h 2228803"/>
                <a:gd name="connsiteX41" fmla="*/ 695158 w 5632904"/>
                <a:gd name="connsiteY41" fmla="*/ 1578769 h 2228803"/>
                <a:gd name="connsiteX42" fmla="*/ 727242 w 5632904"/>
                <a:gd name="connsiteY42" fmla="*/ 1514600 h 2228803"/>
                <a:gd name="connsiteX43" fmla="*/ 743284 w 5632904"/>
                <a:gd name="connsiteY43" fmla="*/ 1482516 h 2228803"/>
                <a:gd name="connsiteX44" fmla="*/ 770021 w 5632904"/>
                <a:gd name="connsiteY44" fmla="*/ 1493211 h 2228803"/>
                <a:gd name="connsiteX45" fmla="*/ 796758 w 5632904"/>
                <a:gd name="connsiteY45" fmla="*/ 1557379 h 2228803"/>
                <a:gd name="connsiteX46" fmla="*/ 807452 w 5632904"/>
                <a:gd name="connsiteY46" fmla="*/ 1658979 h 2228803"/>
                <a:gd name="connsiteX47" fmla="*/ 828842 w 5632904"/>
                <a:gd name="connsiteY47" fmla="*/ 1733843 h 2228803"/>
                <a:gd name="connsiteX48" fmla="*/ 844884 w 5632904"/>
                <a:gd name="connsiteY48" fmla="*/ 1814053 h 2228803"/>
                <a:gd name="connsiteX49" fmla="*/ 866273 w 5632904"/>
                <a:gd name="connsiteY49" fmla="*/ 1904958 h 2228803"/>
                <a:gd name="connsiteX50" fmla="*/ 871621 w 5632904"/>
                <a:gd name="connsiteY50" fmla="*/ 1958432 h 2228803"/>
                <a:gd name="connsiteX51" fmla="*/ 893010 w 5632904"/>
                <a:gd name="connsiteY51" fmla="*/ 1985169 h 2228803"/>
                <a:gd name="connsiteX52" fmla="*/ 919747 w 5632904"/>
                <a:gd name="connsiteY52" fmla="*/ 1979821 h 2228803"/>
                <a:gd name="connsiteX53" fmla="*/ 951831 w 5632904"/>
                <a:gd name="connsiteY53" fmla="*/ 1888916 h 2228803"/>
                <a:gd name="connsiteX54" fmla="*/ 967873 w 5632904"/>
                <a:gd name="connsiteY54" fmla="*/ 1776621 h 2228803"/>
                <a:gd name="connsiteX55" fmla="*/ 978568 w 5632904"/>
                <a:gd name="connsiteY55" fmla="*/ 1658979 h 2228803"/>
                <a:gd name="connsiteX56" fmla="*/ 989263 w 5632904"/>
                <a:gd name="connsiteY56" fmla="*/ 1541337 h 2228803"/>
                <a:gd name="connsiteX57" fmla="*/ 999958 w 5632904"/>
                <a:gd name="connsiteY57" fmla="*/ 1423695 h 2228803"/>
                <a:gd name="connsiteX58" fmla="*/ 1016000 w 5632904"/>
                <a:gd name="connsiteY58" fmla="*/ 1295358 h 2228803"/>
                <a:gd name="connsiteX59" fmla="*/ 1037389 w 5632904"/>
                <a:gd name="connsiteY59" fmla="*/ 1225843 h 2228803"/>
                <a:gd name="connsiteX60" fmla="*/ 1069473 w 5632904"/>
                <a:gd name="connsiteY60" fmla="*/ 1209800 h 2228803"/>
                <a:gd name="connsiteX61" fmla="*/ 1096210 w 5632904"/>
                <a:gd name="connsiteY61" fmla="*/ 1252579 h 2228803"/>
                <a:gd name="connsiteX62" fmla="*/ 1106905 w 5632904"/>
                <a:gd name="connsiteY62" fmla="*/ 1343485 h 2228803"/>
                <a:gd name="connsiteX63" fmla="*/ 1122947 w 5632904"/>
                <a:gd name="connsiteY63" fmla="*/ 1402306 h 2228803"/>
                <a:gd name="connsiteX64" fmla="*/ 1138989 w 5632904"/>
                <a:gd name="connsiteY64" fmla="*/ 1450432 h 2228803"/>
                <a:gd name="connsiteX65" fmla="*/ 1155031 w 5632904"/>
                <a:gd name="connsiteY65" fmla="*/ 1359527 h 2228803"/>
                <a:gd name="connsiteX66" fmla="*/ 1160379 w 5632904"/>
                <a:gd name="connsiteY66" fmla="*/ 1241885 h 2228803"/>
                <a:gd name="connsiteX67" fmla="*/ 1187115 w 5632904"/>
                <a:gd name="connsiteY67" fmla="*/ 1150979 h 2228803"/>
                <a:gd name="connsiteX68" fmla="*/ 1197810 w 5632904"/>
                <a:gd name="connsiteY68" fmla="*/ 1076116 h 2228803"/>
                <a:gd name="connsiteX69" fmla="*/ 1219200 w 5632904"/>
                <a:gd name="connsiteY69" fmla="*/ 1027990 h 2228803"/>
                <a:gd name="connsiteX70" fmla="*/ 1245937 w 5632904"/>
                <a:gd name="connsiteY70" fmla="*/ 1070769 h 2228803"/>
                <a:gd name="connsiteX71" fmla="*/ 1245937 w 5632904"/>
                <a:gd name="connsiteY71" fmla="*/ 1177716 h 2228803"/>
                <a:gd name="connsiteX72" fmla="*/ 1251284 w 5632904"/>
                <a:gd name="connsiteY72" fmla="*/ 1252579 h 2228803"/>
                <a:gd name="connsiteX73" fmla="*/ 1261979 w 5632904"/>
                <a:gd name="connsiteY73" fmla="*/ 1322095 h 2228803"/>
                <a:gd name="connsiteX74" fmla="*/ 1272673 w 5632904"/>
                <a:gd name="connsiteY74" fmla="*/ 1386264 h 2228803"/>
                <a:gd name="connsiteX75" fmla="*/ 1288715 w 5632904"/>
                <a:gd name="connsiteY75" fmla="*/ 1380916 h 2228803"/>
                <a:gd name="connsiteX76" fmla="*/ 1304758 w 5632904"/>
                <a:gd name="connsiteY76" fmla="*/ 1263274 h 2228803"/>
                <a:gd name="connsiteX77" fmla="*/ 1304758 w 5632904"/>
                <a:gd name="connsiteY77" fmla="*/ 1124243 h 2228803"/>
                <a:gd name="connsiteX78" fmla="*/ 1304758 w 5632904"/>
                <a:gd name="connsiteY78" fmla="*/ 1001253 h 2228803"/>
                <a:gd name="connsiteX79" fmla="*/ 1315452 w 5632904"/>
                <a:gd name="connsiteY79" fmla="*/ 921043 h 2228803"/>
                <a:gd name="connsiteX80" fmla="*/ 1326147 w 5632904"/>
                <a:gd name="connsiteY80" fmla="*/ 856874 h 2228803"/>
                <a:gd name="connsiteX81" fmla="*/ 1336842 w 5632904"/>
                <a:gd name="connsiteY81" fmla="*/ 830137 h 2228803"/>
                <a:gd name="connsiteX82" fmla="*/ 1347537 w 5632904"/>
                <a:gd name="connsiteY82" fmla="*/ 878264 h 2228803"/>
                <a:gd name="connsiteX83" fmla="*/ 1352884 w 5632904"/>
                <a:gd name="connsiteY83" fmla="*/ 990558 h 2228803"/>
                <a:gd name="connsiteX84" fmla="*/ 1352884 w 5632904"/>
                <a:gd name="connsiteY84" fmla="*/ 1108200 h 2228803"/>
                <a:gd name="connsiteX85" fmla="*/ 1368926 w 5632904"/>
                <a:gd name="connsiteY85" fmla="*/ 1172369 h 2228803"/>
                <a:gd name="connsiteX86" fmla="*/ 1368926 w 5632904"/>
                <a:gd name="connsiteY86" fmla="*/ 1268621 h 2228803"/>
                <a:gd name="connsiteX87" fmla="*/ 1374273 w 5632904"/>
                <a:gd name="connsiteY87" fmla="*/ 1338137 h 2228803"/>
                <a:gd name="connsiteX88" fmla="*/ 1379621 w 5632904"/>
                <a:gd name="connsiteY88" fmla="*/ 1407653 h 2228803"/>
                <a:gd name="connsiteX89" fmla="*/ 1384968 w 5632904"/>
                <a:gd name="connsiteY89" fmla="*/ 1466474 h 2228803"/>
                <a:gd name="connsiteX90" fmla="*/ 1401010 w 5632904"/>
                <a:gd name="connsiteY90" fmla="*/ 1413000 h 2228803"/>
                <a:gd name="connsiteX91" fmla="*/ 1406358 w 5632904"/>
                <a:gd name="connsiteY91" fmla="*/ 1284664 h 2228803"/>
                <a:gd name="connsiteX92" fmla="*/ 1411705 w 5632904"/>
                <a:gd name="connsiteY92" fmla="*/ 1209800 h 2228803"/>
                <a:gd name="connsiteX93" fmla="*/ 1411705 w 5632904"/>
                <a:gd name="connsiteY93" fmla="*/ 1102853 h 2228803"/>
                <a:gd name="connsiteX94" fmla="*/ 1417052 w 5632904"/>
                <a:gd name="connsiteY94" fmla="*/ 1027990 h 2228803"/>
                <a:gd name="connsiteX95" fmla="*/ 1427747 w 5632904"/>
                <a:gd name="connsiteY95" fmla="*/ 947779 h 2228803"/>
                <a:gd name="connsiteX96" fmla="*/ 1438442 w 5632904"/>
                <a:gd name="connsiteY96" fmla="*/ 915695 h 2228803"/>
                <a:gd name="connsiteX97" fmla="*/ 1459831 w 5632904"/>
                <a:gd name="connsiteY97" fmla="*/ 974516 h 2228803"/>
                <a:gd name="connsiteX98" fmla="*/ 1465179 w 5632904"/>
                <a:gd name="connsiteY98" fmla="*/ 1049379 h 2228803"/>
                <a:gd name="connsiteX99" fmla="*/ 1481221 w 5632904"/>
                <a:gd name="connsiteY99" fmla="*/ 1108200 h 2228803"/>
                <a:gd name="connsiteX100" fmla="*/ 1481221 w 5632904"/>
                <a:gd name="connsiteY100" fmla="*/ 1156327 h 2228803"/>
                <a:gd name="connsiteX101" fmla="*/ 1497263 w 5632904"/>
                <a:gd name="connsiteY101" fmla="*/ 1177716 h 2228803"/>
                <a:gd name="connsiteX102" fmla="*/ 1513305 w 5632904"/>
                <a:gd name="connsiteY102" fmla="*/ 1118895 h 2228803"/>
                <a:gd name="connsiteX103" fmla="*/ 1518652 w 5632904"/>
                <a:gd name="connsiteY103" fmla="*/ 1049379 h 2228803"/>
                <a:gd name="connsiteX104" fmla="*/ 1524000 w 5632904"/>
                <a:gd name="connsiteY104" fmla="*/ 990558 h 2228803"/>
                <a:gd name="connsiteX105" fmla="*/ 1550737 w 5632904"/>
                <a:gd name="connsiteY105" fmla="*/ 942432 h 2228803"/>
                <a:gd name="connsiteX106" fmla="*/ 1577473 w 5632904"/>
                <a:gd name="connsiteY106" fmla="*/ 947779 h 2228803"/>
                <a:gd name="connsiteX107" fmla="*/ 1614905 w 5632904"/>
                <a:gd name="connsiteY107" fmla="*/ 1001253 h 2228803"/>
                <a:gd name="connsiteX108" fmla="*/ 1625600 w 5632904"/>
                <a:gd name="connsiteY108" fmla="*/ 1070769 h 2228803"/>
                <a:gd name="connsiteX109" fmla="*/ 1641642 w 5632904"/>
                <a:gd name="connsiteY109" fmla="*/ 1167021 h 2228803"/>
                <a:gd name="connsiteX110" fmla="*/ 1657684 w 5632904"/>
                <a:gd name="connsiteY110" fmla="*/ 1290011 h 2228803"/>
                <a:gd name="connsiteX111" fmla="*/ 1663031 w 5632904"/>
                <a:gd name="connsiteY111" fmla="*/ 1380916 h 2228803"/>
                <a:gd name="connsiteX112" fmla="*/ 1673726 w 5632904"/>
                <a:gd name="connsiteY112" fmla="*/ 1434390 h 2228803"/>
                <a:gd name="connsiteX113" fmla="*/ 1684421 w 5632904"/>
                <a:gd name="connsiteY113" fmla="*/ 1498558 h 2228803"/>
                <a:gd name="connsiteX114" fmla="*/ 1700463 w 5632904"/>
                <a:gd name="connsiteY114" fmla="*/ 1525295 h 2228803"/>
                <a:gd name="connsiteX115" fmla="*/ 1705810 w 5632904"/>
                <a:gd name="connsiteY115" fmla="*/ 1354179 h 2228803"/>
                <a:gd name="connsiteX116" fmla="*/ 1705810 w 5632904"/>
                <a:gd name="connsiteY116" fmla="*/ 1220495 h 2228803"/>
                <a:gd name="connsiteX117" fmla="*/ 1721852 w 5632904"/>
                <a:gd name="connsiteY117" fmla="*/ 1081464 h 2228803"/>
                <a:gd name="connsiteX118" fmla="*/ 1721852 w 5632904"/>
                <a:gd name="connsiteY118" fmla="*/ 921043 h 2228803"/>
                <a:gd name="connsiteX119" fmla="*/ 1732547 w 5632904"/>
                <a:gd name="connsiteY119" fmla="*/ 792706 h 2228803"/>
                <a:gd name="connsiteX120" fmla="*/ 1743242 w 5632904"/>
                <a:gd name="connsiteY120" fmla="*/ 712495 h 2228803"/>
                <a:gd name="connsiteX121" fmla="*/ 1764631 w 5632904"/>
                <a:gd name="connsiteY121" fmla="*/ 787358 h 2228803"/>
                <a:gd name="connsiteX122" fmla="*/ 1775326 w 5632904"/>
                <a:gd name="connsiteY122" fmla="*/ 872916 h 2228803"/>
                <a:gd name="connsiteX123" fmla="*/ 1764631 w 5632904"/>
                <a:gd name="connsiteY123" fmla="*/ 979864 h 2228803"/>
                <a:gd name="connsiteX124" fmla="*/ 1780673 w 5632904"/>
                <a:gd name="connsiteY124" fmla="*/ 1086811 h 2228803"/>
                <a:gd name="connsiteX125" fmla="*/ 1786021 w 5632904"/>
                <a:gd name="connsiteY125" fmla="*/ 1167021 h 2228803"/>
                <a:gd name="connsiteX126" fmla="*/ 1818105 w 5632904"/>
                <a:gd name="connsiteY126" fmla="*/ 1220495 h 2228803"/>
                <a:gd name="connsiteX127" fmla="*/ 1834147 w 5632904"/>
                <a:gd name="connsiteY127" fmla="*/ 1241885 h 2228803"/>
                <a:gd name="connsiteX128" fmla="*/ 1860884 w 5632904"/>
                <a:gd name="connsiteY128" fmla="*/ 1108200 h 2228803"/>
                <a:gd name="connsiteX129" fmla="*/ 1866231 w 5632904"/>
                <a:gd name="connsiteY129" fmla="*/ 974516 h 2228803"/>
                <a:gd name="connsiteX130" fmla="*/ 1866231 w 5632904"/>
                <a:gd name="connsiteY130" fmla="*/ 830137 h 2228803"/>
                <a:gd name="connsiteX131" fmla="*/ 1887621 w 5632904"/>
                <a:gd name="connsiteY131" fmla="*/ 648327 h 2228803"/>
                <a:gd name="connsiteX132" fmla="*/ 1909010 w 5632904"/>
                <a:gd name="connsiteY132" fmla="*/ 509295 h 2228803"/>
                <a:gd name="connsiteX133" fmla="*/ 1925052 w 5632904"/>
                <a:gd name="connsiteY133" fmla="*/ 413043 h 2228803"/>
                <a:gd name="connsiteX134" fmla="*/ 1941094 w 5632904"/>
                <a:gd name="connsiteY134" fmla="*/ 359569 h 2228803"/>
                <a:gd name="connsiteX135" fmla="*/ 1962484 w 5632904"/>
                <a:gd name="connsiteY135" fmla="*/ 343527 h 2228803"/>
                <a:gd name="connsiteX136" fmla="*/ 1967831 w 5632904"/>
                <a:gd name="connsiteY136" fmla="*/ 509295 h 2228803"/>
                <a:gd name="connsiteX137" fmla="*/ 1973179 w 5632904"/>
                <a:gd name="connsiteY137" fmla="*/ 637632 h 2228803"/>
                <a:gd name="connsiteX138" fmla="*/ 1994568 w 5632904"/>
                <a:gd name="connsiteY138" fmla="*/ 744579 h 2228803"/>
                <a:gd name="connsiteX139" fmla="*/ 1999915 w 5632904"/>
                <a:gd name="connsiteY139" fmla="*/ 894306 h 2228803"/>
                <a:gd name="connsiteX140" fmla="*/ 2026652 w 5632904"/>
                <a:gd name="connsiteY140" fmla="*/ 824790 h 2228803"/>
                <a:gd name="connsiteX141" fmla="*/ 2042694 w 5632904"/>
                <a:gd name="connsiteY141" fmla="*/ 712495 h 2228803"/>
                <a:gd name="connsiteX142" fmla="*/ 2058737 w 5632904"/>
                <a:gd name="connsiteY142" fmla="*/ 685758 h 2228803"/>
                <a:gd name="connsiteX143" fmla="*/ 2064084 w 5632904"/>
                <a:gd name="connsiteY143" fmla="*/ 803400 h 2228803"/>
                <a:gd name="connsiteX144" fmla="*/ 2074779 w 5632904"/>
                <a:gd name="connsiteY144" fmla="*/ 926390 h 2228803"/>
                <a:gd name="connsiteX145" fmla="*/ 2080126 w 5632904"/>
                <a:gd name="connsiteY145" fmla="*/ 1086811 h 2228803"/>
                <a:gd name="connsiteX146" fmla="*/ 2085473 w 5632904"/>
                <a:gd name="connsiteY146" fmla="*/ 1193758 h 2228803"/>
                <a:gd name="connsiteX147" fmla="*/ 2096168 w 5632904"/>
                <a:gd name="connsiteY147" fmla="*/ 1247232 h 2228803"/>
                <a:gd name="connsiteX148" fmla="*/ 2101515 w 5632904"/>
                <a:gd name="connsiteY148" fmla="*/ 1284664 h 2228803"/>
                <a:gd name="connsiteX149" fmla="*/ 2122905 w 5632904"/>
                <a:gd name="connsiteY149" fmla="*/ 1220495 h 2228803"/>
                <a:gd name="connsiteX150" fmla="*/ 2128252 w 5632904"/>
                <a:gd name="connsiteY150" fmla="*/ 1065421 h 2228803"/>
                <a:gd name="connsiteX151" fmla="*/ 2149642 w 5632904"/>
                <a:gd name="connsiteY151" fmla="*/ 872916 h 2228803"/>
                <a:gd name="connsiteX152" fmla="*/ 2165684 w 5632904"/>
                <a:gd name="connsiteY152" fmla="*/ 707148 h 2228803"/>
                <a:gd name="connsiteX153" fmla="*/ 2181726 w 5632904"/>
                <a:gd name="connsiteY153" fmla="*/ 573464 h 2228803"/>
                <a:gd name="connsiteX154" fmla="*/ 2203115 w 5632904"/>
                <a:gd name="connsiteY154" fmla="*/ 482558 h 2228803"/>
                <a:gd name="connsiteX155" fmla="*/ 2224505 w 5632904"/>
                <a:gd name="connsiteY155" fmla="*/ 445127 h 2228803"/>
                <a:gd name="connsiteX156" fmla="*/ 2261937 w 5632904"/>
                <a:gd name="connsiteY156" fmla="*/ 466516 h 2228803"/>
                <a:gd name="connsiteX157" fmla="*/ 2283326 w 5632904"/>
                <a:gd name="connsiteY157" fmla="*/ 637632 h 2228803"/>
                <a:gd name="connsiteX158" fmla="*/ 2299368 w 5632904"/>
                <a:gd name="connsiteY158" fmla="*/ 856874 h 2228803"/>
                <a:gd name="connsiteX159" fmla="*/ 2315410 w 5632904"/>
                <a:gd name="connsiteY159" fmla="*/ 1027990 h 2228803"/>
                <a:gd name="connsiteX160" fmla="*/ 2331452 w 5632904"/>
                <a:gd name="connsiteY160" fmla="*/ 1161674 h 2228803"/>
                <a:gd name="connsiteX161" fmla="*/ 2336800 w 5632904"/>
                <a:gd name="connsiteY161" fmla="*/ 1257927 h 2228803"/>
                <a:gd name="connsiteX162" fmla="*/ 2342147 w 5632904"/>
                <a:gd name="connsiteY162" fmla="*/ 1327443 h 2228803"/>
                <a:gd name="connsiteX163" fmla="*/ 2358189 w 5632904"/>
                <a:gd name="connsiteY163" fmla="*/ 1375569 h 2228803"/>
                <a:gd name="connsiteX164" fmla="*/ 2374231 w 5632904"/>
                <a:gd name="connsiteY164" fmla="*/ 1284664 h 2228803"/>
                <a:gd name="connsiteX165" fmla="*/ 2379579 w 5632904"/>
                <a:gd name="connsiteY165" fmla="*/ 1118895 h 2228803"/>
                <a:gd name="connsiteX166" fmla="*/ 2390273 w 5632904"/>
                <a:gd name="connsiteY166" fmla="*/ 1006600 h 2228803"/>
                <a:gd name="connsiteX167" fmla="*/ 2395621 w 5632904"/>
                <a:gd name="connsiteY167" fmla="*/ 888958 h 2228803"/>
                <a:gd name="connsiteX168" fmla="*/ 2406315 w 5632904"/>
                <a:gd name="connsiteY168" fmla="*/ 792706 h 2228803"/>
                <a:gd name="connsiteX169" fmla="*/ 2427705 w 5632904"/>
                <a:gd name="connsiteY169" fmla="*/ 894306 h 2228803"/>
                <a:gd name="connsiteX170" fmla="*/ 2438400 w 5632904"/>
                <a:gd name="connsiteY170" fmla="*/ 1027990 h 2228803"/>
                <a:gd name="connsiteX171" fmla="*/ 2443747 w 5632904"/>
                <a:gd name="connsiteY171" fmla="*/ 1118895 h 2228803"/>
                <a:gd name="connsiteX172" fmla="*/ 2443747 w 5632904"/>
                <a:gd name="connsiteY172" fmla="*/ 1183064 h 2228803"/>
                <a:gd name="connsiteX173" fmla="*/ 2449094 w 5632904"/>
                <a:gd name="connsiteY173" fmla="*/ 1252579 h 2228803"/>
                <a:gd name="connsiteX174" fmla="*/ 2465137 w 5632904"/>
                <a:gd name="connsiteY174" fmla="*/ 1279316 h 2228803"/>
                <a:gd name="connsiteX175" fmla="*/ 2486526 w 5632904"/>
                <a:gd name="connsiteY175" fmla="*/ 1209800 h 2228803"/>
                <a:gd name="connsiteX176" fmla="*/ 2502568 w 5632904"/>
                <a:gd name="connsiteY176" fmla="*/ 1150979 h 2228803"/>
                <a:gd name="connsiteX177" fmla="*/ 2534652 w 5632904"/>
                <a:gd name="connsiteY177" fmla="*/ 1188411 h 2228803"/>
                <a:gd name="connsiteX178" fmla="*/ 2566737 w 5632904"/>
                <a:gd name="connsiteY178" fmla="*/ 1241885 h 2228803"/>
                <a:gd name="connsiteX179" fmla="*/ 2582779 w 5632904"/>
                <a:gd name="connsiteY179" fmla="*/ 1311400 h 2228803"/>
                <a:gd name="connsiteX180" fmla="*/ 2604168 w 5632904"/>
                <a:gd name="connsiteY180" fmla="*/ 1370221 h 2228803"/>
                <a:gd name="connsiteX181" fmla="*/ 2614863 w 5632904"/>
                <a:gd name="connsiteY181" fmla="*/ 1429043 h 2228803"/>
                <a:gd name="connsiteX182" fmla="*/ 2641600 w 5632904"/>
                <a:gd name="connsiteY182" fmla="*/ 1413000 h 2228803"/>
                <a:gd name="connsiteX183" fmla="*/ 2662989 w 5632904"/>
                <a:gd name="connsiteY183" fmla="*/ 1354179 h 2228803"/>
                <a:gd name="connsiteX184" fmla="*/ 2673684 w 5632904"/>
                <a:gd name="connsiteY184" fmla="*/ 1215148 h 2228803"/>
                <a:gd name="connsiteX185" fmla="*/ 2673684 w 5632904"/>
                <a:gd name="connsiteY185" fmla="*/ 1044032 h 2228803"/>
                <a:gd name="connsiteX186" fmla="*/ 2689726 w 5632904"/>
                <a:gd name="connsiteY186" fmla="*/ 888958 h 2228803"/>
                <a:gd name="connsiteX187" fmla="*/ 2695073 w 5632904"/>
                <a:gd name="connsiteY187" fmla="*/ 701800 h 2228803"/>
                <a:gd name="connsiteX188" fmla="*/ 2700421 w 5632904"/>
                <a:gd name="connsiteY188" fmla="*/ 621590 h 2228803"/>
                <a:gd name="connsiteX189" fmla="*/ 2721810 w 5632904"/>
                <a:gd name="connsiteY189" fmla="*/ 573464 h 2228803"/>
                <a:gd name="connsiteX190" fmla="*/ 2748547 w 5632904"/>
                <a:gd name="connsiteY190" fmla="*/ 707148 h 2228803"/>
                <a:gd name="connsiteX191" fmla="*/ 2759242 w 5632904"/>
                <a:gd name="connsiteY191" fmla="*/ 862221 h 2228803"/>
                <a:gd name="connsiteX192" fmla="*/ 2775284 w 5632904"/>
                <a:gd name="connsiteY192" fmla="*/ 1033337 h 2228803"/>
                <a:gd name="connsiteX193" fmla="*/ 2785979 w 5632904"/>
                <a:gd name="connsiteY193" fmla="*/ 1204453 h 2228803"/>
                <a:gd name="connsiteX194" fmla="*/ 2785979 w 5632904"/>
                <a:gd name="connsiteY194" fmla="*/ 1343485 h 2228803"/>
                <a:gd name="connsiteX195" fmla="*/ 2796673 w 5632904"/>
                <a:gd name="connsiteY195" fmla="*/ 1487864 h 2228803"/>
                <a:gd name="connsiteX196" fmla="*/ 2802021 w 5632904"/>
                <a:gd name="connsiteY196" fmla="*/ 1562727 h 2228803"/>
                <a:gd name="connsiteX197" fmla="*/ 2807368 w 5632904"/>
                <a:gd name="connsiteY197" fmla="*/ 1610853 h 2228803"/>
                <a:gd name="connsiteX198" fmla="*/ 2828758 w 5632904"/>
                <a:gd name="connsiteY198" fmla="*/ 1632243 h 2228803"/>
                <a:gd name="connsiteX199" fmla="*/ 2844800 w 5632904"/>
                <a:gd name="connsiteY199" fmla="*/ 1535990 h 2228803"/>
                <a:gd name="connsiteX200" fmla="*/ 2866189 w 5632904"/>
                <a:gd name="connsiteY200" fmla="*/ 1423695 h 2228803"/>
                <a:gd name="connsiteX201" fmla="*/ 2876884 w 5632904"/>
                <a:gd name="connsiteY201" fmla="*/ 1300706 h 2228803"/>
                <a:gd name="connsiteX202" fmla="*/ 2898273 w 5632904"/>
                <a:gd name="connsiteY202" fmla="*/ 1204453 h 2228803"/>
                <a:gd name="connsiteX203" fmla="*/ 2908968 w 5632904"/>
                <a:gd name="connsiteY203" fmla="*/ 1129590 h 2228803"/>
                <a:gd name="connsiteX204" fmla="*/ 2930358 w 5632904"/>
                <a:gd name="connsiteY204" fmla="*/ 1209800 h 2228803"/>
                <a:gd name="connsiteX205" fmla="*/ 2935705 w 5632904"/>
                <a:gd name="connsiteY205" fmla="*/ 1322095 h 2228803"/>
                <a:gd name="connsiteX206" fmla="*/ 2946400 w 5632904"/>
                <a:gd name="connsiteY206" fmla="*/ 1407653 h 2228803"/>
                <a:gd name="connsiteX207" fmla="*/ 2951747 w 5632904"/>
                <a:gd name="connsiteY207" fmla="*/ 1477169 h 2228803"/>
                <a:gd name="connsiteX208" fmla="*/ 2967789 w 5632904"/>
                <a:gd name="connsiteY208" fmla="*/ 1514600 h 2228803"/>
                <a:gd name="connsiteX209" fmla="*/ 2978484 w 5632904"/>
                <a:gd name="connsiteY209" fmla="*/ 1354179 h 2228803"/>
                <a:gd name="connsiteX210" fmla="*/ 2999873 w 5632904"/>
                <a:gd name="connsiteY210" fmla="*/ 1241885 h 2228803"/>
                <a:gd name="connsiteX211" fmla="*/ 2994526 w 5632904"/>
                <a:gd name="connsiteY211" fmla="*/ 1134937 h 2228803"/>
                <a:gd name="connsiteX212" fmla="*/ 3010568 w 5632904"/>
                <a:gd name="connsiteY212" fmla="*/ 1044032 h 2228803"/>
                <a:gd name="connsiteX213" fmla="*/ 3026610 w 5632904"/>
                <a:gd name="connsiteY213" fmla="*/ 1017295 h 2228803"/>
                <a:gd name="connsiteX214" fmla="*/ 3058694 w 5632904"/>
                <a:gd name="connsiteY214" fmla="*/ 1092158 h 2228803"/>
                <a:gd name="connsiteX215" fmla="*/ 3085431 w 5632904"/>
                <a:gd name="connsiteY215" fmla="*/ 1177716 h 2228803"/>
                <a:gd name="connsiteX216" fmla="*/ 3090779 w 5632904"/>
                <a:gd name="connsiteY216" fmla="*/ 1295358 h 2228803"/>
                <a:gd name="connsiteX217" fmla="*/ 3096126 w 5632904"/>
                <a:gd name="connsiteY217" fmla="*/ 1375569 h 2228803"/>
                <a:gd name="connsiteX218" fmla="*/ 3096126 w 5632904"/>
                <a:gd name="connsiteY218" fmla="*/ 1445085 h 2228803"/>
                <a:gd name="connsiteX219" fmla="*/ 3106821 w 5632904"/>
                <a:gd name="connsiteY219" fmla="*/ 1519948 h 2228803"/>
                <a:gd name="connsiteX220" fmla="*/ 3122863 w 5632904"/>
                <a:gd name="connsiteY220" fmla="*/ 1535990 h 2228803"/>
                <a:gd name="connsiteX221" fmla="*/ 3133558 w 5632904"/>
                <a:gd name="connsiteY221" fmla="*/ 1413000 h 2228803"/>
                <a:gd name="connsiteX222" fmla="*/ 3144252 w 5632904"/>
                <a:gd name="connsiteY222" fmla="*/ 1327443 h 2228803"/>
                <a:gd name="connsiteX223" fmla="*/ 3149600 w 5632904"/>
                <a:gd name="connsiteY223" fmla="*/ 1241885 h 2228803"/>
                <a:gd name="connsiteX224" fmla="*/ 3154947 w 5632904"/>
                <a:gd name="connsiteY224" fmla="*/ 1113548 h 2228803"/>
                <a:gd name="connsiteX225" fmla="*/ 3170989 w 5632904"/>
                <a:gd name="connsiteY225" fmla="*/ 1027990 h 2228803"/>
                <a:gd name="connsiteX226" fmla="*/ 3176337 w 5632904"/>
                <a:gd name="connsiteY226" fmla="*/ 958474 h 2228803"/>
                <a:gd name="connsiteX227" fmla="*/ 3208421 w 5632904"/>
                <a:gd name="connsiteY227" fmla="*/ 1070769 h 2228803"/>
                <a:gd name="connsiteX228" fmla="*/ 3219115 w 5632904"/>
                <a:gd name="connsiteY228" fmla="*/ 1263274 h 2228803"/>
                <a:gd name="connsiteX229" fmla="*/ 3235158 w 5632904"/>
                <a:gd name="connsiteY229" fmla="*/ 1375569 h 2228803"/>
                <a:gd name="connsiteX230" fmla="*/ 3245852 w 5632904"/>
                <a:gd name="connsiteY230" fmla="*/ 1493211 h 2228803"/>
                <a:gd name="connsiteX231" fmla="*/ 3245852 w 5632904"/>
                <a:gd name="connsiteY231" fmla="*/ 1573421 h 2228803"/>
                <a:gd name="connsiteX232" fmla="*/ 3267242 w 5632904"/>
                <a:gd name="connsiteY232" fmla="*/ 1685716 h 2228803"/>
                <a:gd name="connsiteX233" fmla="*/ 3272589 w 5632904"/>
                <a:gd name="connsiteY233" fmla="*/ 1717800 h 2228803"/>
                <a:gd name="connsiteX234" fmla="*/ 3315368 w 5632904"/>
                <a:gd name="connsiteY234" fmla="*/ 1648285 h 2228803"/>
                <a:gd name="connsiteX235" fmla="*/ 3326063 w 5632904"/>
                <a:gd name="connsiteY235" fmla="*/ 1626895 h 2228803"/>
                <a:gd name="connsiteX236" fmla="*/ 3347452 w 5632904"/>
                <a:gd name="connsiteY236" fmla="*/ 1733843 h 2228803"/>
                <a:gd name="connsiteX237" fmla="*/ 3347452 w 5632904"/>
                <a:gd name="connsiteY237" fmla="*/ 1851485 h 2228803"/>
                <a:gd name="connsiteX238" fmla="*/ 3352800 w 5632904"/>
                <a:gd name="connsiteY238" fmla="*/ 1931695 h 2228803"/>
                <a:gd name="connsiteX239" fmla="*/ 3352800 w 5632904"/>
                <a:gd name="connsiteY239" fmla="*/ 2001211 h 2228803"/>
                <a:gd name="connsiteX240" fmla="*/ 3368842 w 5632904"/>
                <a:gd name="connsiteY240" fmla="*/ 2038643 h 2228803"/>
                <a:gd name="connsiteX241" fmla="*/ 3390231 w 5632904"/>
                <a:gd name="connsiteY241" fmla="*/ 1969127 h 2228803"/>
                <a:gd name="connsiteX242" fmla="*/ 3395579 w 5632904"/>
                <a:gd name="connsiteY242" fmla="*/ 1803358 h 2228803"/>
                <a:gd name="connsiteX243" fmla="*/ 3395579 w 5632904"/>
                <a:gd name="connsiteY243" fmla="*/ 1658979 h 2228803"/>
                <a:gd name="connsiteX244" fmla="*/ 3395579 w 5632904"/>
                <a:gd name="connsiteY244" fmla="*/ 1503906 h 2228803"/>
                <a:gd name="connsiteX245" fmla="*/ 3406273 w 5632904"/>
                <a:gd name="connsiteY245" fmla="*/ 1322095 h 2228803"/>
                <a:gd name="connsiteX246" fmla="*/ 3416968 w 5632904"/>
                <a:gd name="connsiteY246" fmla="*/ 1145632 h 2228803"/>
                <a:gd name="connsiteX247" fmla="*/ 3416968 w 5632904"/>
                <a:gd name="connsiteY247" fmla="*/ 1049379 h 2228803"/>
                <a:gd name="connsiteX248" fmla="*/ 3427663 w 5632904"/>
                <a:gd name="connsiteY248" fmla="*/ 963821 h 2228803"/>
                <a:gd name="connsiteX249" fmla="*/ 3454400 w 5632904"/>
                <a:gd name="connsiteY249" fmla="*/ 1183064 h 2228803"/>
                <a:gd name="connsiteX250" fmla="*/ 3454400 w 5632904"/>
                <a:gd name="connsiteY250" fmla="*/ 1343485 h 2228803"/>
                <a:gd name="connsiteX251" fmla="*/ 3465094 w 5632904"/>
                <a:gd name="connsiteY251" fmla="*/ 1434390 h 2228803"/>
                <a:gd name="connsiteX252" fmla="*/ 3465094 w 5632904"/>
                <a:gd name="connsiteY252" fmla="*/ 1519948 h 2228803"/>
                <a:gd name="connsiteX253" fmla="*/ 3475789 w 5632904"/>
                <a:gd name="connsiteY253" fmla="*/ 1578769 h 2228803"/>
                <a:gd name="connsiteX254" fmla="*/ 3497179 w 5632904"/>
                <a:gd name="connsiteY254" fmla="*/ 1621548 h 2228803"/>
                <a:gd name="connsiteX255" fmla="*/ 3502526 w 5632904"/>
                <a:gd name="connsiteY255" fmla="*/ 1503906 h 2228803"/>
                <a:gd name="connsiteX256" fmla="*/ 3518568 w 5632904"/>
                <a:gd name="connsiteY256" fmla="*/ 1418348 h 2228803"/>
                <a:gd name="connsiteX257" fmla="*/ 3566694 w 5632904"/>
                <a:gd name="connsiteY257" fmla="*/ 1487864 h 2228803"/>
                <a:gd name="connsiteX258" fmla="*/ 3604126 w 5632904"/>
                <a:gd name="connsiteY258" fmla="*/ 1530643 h 2228803"/>
                <a:gd name="connsiteX259" fmla="*/ 3641558 w 5632904"/>
                <a:gd name="connsiteY259" fmla="*/ 1541337 h 2228803"/>
                <a:gd name="connsiteX260" fmla="*/ 3668294 w 5632904"/>
                <a:gd name="connsiteY260" fmla="*/ 1600158 h 2228803"/>
                <a:gd name="connsiteX261" fmla="*/ 3684337 w 5632904"/>
                <a:gd name="connsiteY261" fmla="*/ 1621548 h 2228803"/>
                <a:gd name="connsiteX262" fmla="*/ 3705726 w 5632904"/>
                <a:gd name="connsiteY262" fmla="*/ 1461127 h 2228803"/>
                <a:gd name="connsiteX263" fmla="*/ 3705726 w 5632904"/>
                <a:gd name="connsiteY263" fmla="*/ 1348832 h 2228803"/>
                <a:gd name="connsiteX264" fmla="*/ 3711073 w 5632904"/>
                <a:gd name="connsiteY264" fmla="*/ 1263274 h 2228803"/>
                <a:gd name="connsiteX265" fmla="*/ 3737810 w 5632904"/>
                <a:gd name="connsiteY265" fmla="*/ 1247232 h 2228803"/>
                <a:gd name="connsiteX266" fmla="*/ 3759200 w 5632904"/>
                <a:gd name="connsiteY266" fmla="*/ 1386264 h 2228803"/>
                <a:gd name="connsiteX267" fmla="*/ 3769894 w 5632904"/>
                <a:gd name="connsiteY267" fmla="*/ 1455779 h 2228803"/>
                <a:gd name="connsiteX268" fmla="*/ 3791284 w 5632904"/>
                <a:gd name="connsiteY268" fmla="*/ 1482516 h 2228803"/>
                <a:gd name="connsiteX269" fmla="*/ 3812673 w 5632904"/>
                <a:gd name="connsiteY269" fmla="*/ 1375569 h 2228803"/>
                <a:gd name="connsiteX270" fmla="*/ 3834063 w 5632904"/>
                <a:gd name="connsiteY270" fmla="*/ 1284664 h 2228803"/>
                <a:gd name="connsiteX271" fmla="*/ 3855452 w 5632904"/>
                <a:gd name="connsiteY271" fmla="*/ 1199106 h 2228803"/>
                <a:gd name="connsiteX272" fmla="*/ 3892884 w 5632904"/>
                <a:gd name="connsiteY272" fmla="*/ 1102853 h 2228803"/>
                <a:gd name="connsiteX273" fmla="*/ 3935663 w 5632904"/>
                <a:gd name="connsiteY273" fmla="*/ 1065421 h 2228803"/>
                <a:gd name="connsiteX274" fmla="*/ 3978442 w 5632904"/>
                <a:gd name="connsiteY274" fmla="*/ 1156327 h 2228803"/>
                <a:gd name="connsiteX275" fmla="*/ 3989137 w 5632904"/>
                <a:gd name="connsiteY275" fmla="*/ 1257927 h 2228803"/>
                <a:gd name="connsiteX276" fmla="*/ 3994484 w 5632904"/>
                <a:gd name="connsiteY276" fmla="*/ 1364874 h 2228803"/>
                <a:gd name="connsiteX277" fmla="*/ 3999831 w 5632904"/>
                <a:gd name="connsiteY277" fmla="*/ 1471821 h 2228803"/>
                <a:gd name="connsiteX278" fmla="*/ 4010526 w 5632904"/>
                <a:gd name="connsiteY278" fmla="*/ 1578769 h 2228803"/>
                <a:gd name="connsiteX279" fmla="*/ 4026568 w 5632904"/>
                <a:gd name="connsiteY279" fmla="*/ 1642937 h 2228803"/>
                <a:gd name="connsiteX280" fmla="*/ 4031915 w 5632904"/>
                <a:gd name="connsiteY280" fmla="*/ 1691064 h 2228803"/>
                <a:gd name="connsiteX281" fmla="*/ 4058652 w 5632904"/>
                <a:gd name="connsiteY281" fmla="*/ 1552032 h 2228803"/>
                <a:gd name="connsiteX282" fmla="*/ 4058652 w 5632904"/>
                <a:gd name="connsiteY282" fmla="*/ 1418348 h 2228803"/>
                <a:gd name="connsiteX283" fmla="*/ 4064000 w 5632904"/>
                <a:gd name="connsiteY283" fmla="*/ 1273969 h 2228803"/>
                <a:gd name="connsiteX284" fmla="*/ 4080042 w 5632904"/>
                <a:gd name="connsiteY284" fmla="*/ 1145632 h 2228803"/>
                <a:gd name="connsiteX285" fmla="*/ 4090737 w 5632904"/>
                <a:gd name="connsiteY285" fmla="*/ 1011948 h 2228803"/>
                <a:gd name="connsiteX286" fmla="*/ 4101431 w 5632904"/>
                <a:gd name="connsiteY286" fmla="*/ 899653 h 2228803"/>
                <a:gd name="connsiteX287" fmla="*/ 4112126 w 5632904"/>
                <a:gd name="connsiteY287" fmla="*/ 782011 h 2228803"/>
                <a:gd name="connsiteX288" fmla="*/ 4112126 w 5632904"/>
                <a:gd name="connsiteY288" fmla="*/ 664369 h 2228803"/>
                <a:gd name="connsiteX289" fmla="*/ 4122821 w 5632904"/>
                <a:gd name="connsiteY289" fmla="*/ 562769 h 2228803"/>
                <a:gd name="connsiteX290" fmla="*/ 4144210 w 5632904"/>
                <a:gd name="connsiteY290" fmla="*/ 498600 h 2228803"/>
                <a:gd name="connsiteX291" fmla="*/ 4160252 w 5632904"/>
                <a:gd name="connsiteY291" fmla="*/ 659021 h 2228803"/>
                <a:gd name="connsiteX292" fmla="*/ 4160252 w 5632904"/>
                <a:gd name="connsiteY292" fmla="*/ 846179 h 2228803"/>
                <a:gd name="connsiteX293" fmla="*/ 4165600 w 5632904"/>
                <a:gd name="connsiteY293" fmla="*/ 969169 h 2228803"/>
                <a:gd name="connsiteX294" fmla="*/ 4170947 w 5632904"/>
                <a:gd name="connsiteY294" fmla="*/ 1097506 h 2228803"/>
                <a:gd name="connsiteX295" fmla="*/ 4176294 w 5632904"/>
                <a:gd name="connsiteY295" fmla="*/ 1215148 h 2228803"/>
                <a:gd name="connsiteX296" fmla="*/ 4176294 w 5632904"/>
                <a:gd name="connsiteY296" fmla="*/ 1300706 h 2228803"/>
                <a:gd name="connsiteX297" fmla="*/ 4181642 w 5632904"/>
                <a:gd name="connsiteY297" fmla="*/ 1386264 h 2228803"/>
                <a:gd name="connsiteX298" fmla="*/ 4181642 w 5632904"/>
                <a:gd name="connsiteY298" fmla="*/ 1471821 h 2228803"/>
                <a:gd name="connsiteX299" fmla="*/ 4181642 w 5632904"/>
                <a:gd name="connsiteY299" fmla="*/ 1541337 h 2228803"/>
                <a:gd name="connsiteX300" fmla="*/ 4203031 w 5632904"/>
                <a:gd name="connsiteY300" fmla="*/ 1605506 h 2228803"/>
                <a:gd name="connsiteX301" fmla="*/ 4219073 w 5632904"/>
                <a:gd name="connsiteY301" fmla="*/ 1525295 h 2228803"/>
                <a:gd name="connsiteX302" fmla="*/ 4219073 w 5632904"/>
                <a:gd name="connsiteY302" fmla="*/ 1423695 h 2228803"/>
                <a:gd name="connsiteX303" fmla="*/ 4229768 w 5632904"/>
                <a:gd name="connsiteY303" fmla="*/ 1327443 h 2228803"/>
                <a:gd name="connsiteX304" fmla="*/ 4251158 w 5632904"/>
                <a:gd name="connsiteY304" fmla="*/ 1188411 h 2228803"/>
                <a:gd name="connsiteX305" fmla="*/ 4256505 w 5632904"/>
                <a:gd name="connsiteY305" fmla="*/ 1086811 h 2228803"/>
                <a:gd name="connsiteX306" fmla="*/ 4277894 w 5632904"/>
                <a:gd name="connsiteY306" fmla="*/ 990558 h 2228803"/>
                <a:gd name="connsiteX307" fmla="*/ 4293937 w 5632904"/>
                <a:gd name="connsiteY307" fmla="*/ 921043 h 2228803"/>
                <a:gd name="connsiteX308" fmla="*/ 4331368 w 5632904"/>
                <a:gd name="connsiteY308" fmla="*/ 985211 h 2228803"/>
                <a:gd name="connsiteX309" fmla="*/ 4352758 w 5632904"/>
                <a:gd name="connsiteY309" fmla="*/ 1070769 h 2228803"/>
                <a:gd name="connsiteX310" fmla="*/ 4379494 w 5632904"/>
                <a:gd name="connsiteY310" fmla="*/ 1129590 h 2228803"/>
                <a:gd name="connsiteX311" fmla="*/ 4416926 w 5632904"/>
                <a:gd name="connsiteY311" fmla="*/ 1177716 h 2228803"/>
                <a:gd name="connsiteX312" fmla="*/ 4438315 w 5632904"/>
                <a:gd name="connsiteY312" fmla="*/ 1241885 h 2228803"/>
                <a:gd name="connsiteX313" fmla="*/ 4459705 w 5632904"/>
                <a:gd name="connsiteY313" fmla="*/ 1215148 h 2228803"/>
                <a:gd name="connsiteX314" fmla="*/ 4470400 w 5632904"/>
                <a:gd name="connsiteY314" fmla="*/ 1134937 h 2228803"/>
                <a:gd name="connsiteX315" fmla="*/ 4475747 w 5632904"/>
                <a:gd name="connsiteY315" fmla="*/ 1044032 h 2228803"/>
                <a:gd name="connsiteX316" fmla="*/ 4475747 w 5632904"/>
                <a:gd name="connsiteY316" fmla="*/ 974516 h 2228803"/>
                <a:gd name="connsiteX317" fmla="*/ 4491789 w 5632904"/>
                <a:gd name="connsiteY317" fmla="*/ 899653 h 2228803"/>
                <a:gd name="connsiteX318" fmla="*/ 4502484 w 5632904"/>
                <a:gd name="connsiteY318" fmla="*/ 883611 h 2228803"/>
                <a:gd name="connsiteX319" fmla="*/ 4523873 w 5632904"/>
                <a:gd name="connsiteY319" fmla="*/ 937085 h 2228803"/>
                <a:gd name="connsiteX320" fmla="*/ 4539915 w 5632904"/>
                <a:gd name="connsiteY320" fmla="*/ 1033337 h 2228803"/>
                <a:gd name="connsiteX321" fmla="*/ 4566652 w 5632904"/>
                <a:gd name="connsiteY321" fmla="*/ 1044032 h 2228803"/>
                <a:gd name="connsiteX322" fmla="*/ 4598737 w 5632904"/>
                <a:gd name="connsiteY322" fmla="*/ 979864 h 2228803"/>
                <a:gd name="connsiteX323" fmla="*/ 4609431 w 5632904"/>
                <a:gd name="connsiteY323" fmla="*/ 899653 h 2228803"/>
                <a:gd name="connsiteX324" fmla="*/ 4620126 w 5632904"/>
                <a:gd name="connsiteY324" fmla="*/ 792706 h 2228803"/>
                <a:gd name="connsiteX325" fmla="*/ 4641515 w 5632904"/>
                <a:gd name="connsiteY325" fmla="*/ 701800 h 2228803"/>
                <a:gd name="connsiteX326" fmla="*/ 4657558 w 5632904"/>
                <a:gd name="connsiteY326" fmla="*/ 723190 h 2228803"/>
                <a:gd name="connsiteX327" fmla="*/ 4668252 w 5632904"/>
                <a:gd name="connsiteY327" fmla="*/ 872916 h 2228803"/>
                <a:gd name="connsiteX328" fmla="*/ 4673600 w 5632904"/>
                <a:gd name="connsiteY328" fmla="*/ 1011948 h 2228803"/>
                <a:gd name="connsiteX329" fmla="*/ 4678947 w 5632904"/>
                <a:gd name="connsiteY329" fmla="*/ 1150979 h 2228803"/>
                <a:gd name="connsiteX330" fmla="*/ 4689642 w 5632904"/>
                <a:gd name="connsiteY330" fmla="*/ 1273969 h 2228803"/>
                <a:gd name="connsiteX331" fmla="*/ 4705684 w 5632904"/>
                <a:gd name="connsiteY331" fmla="*/ 1343485 h 2228803"/>
                <a:gd name="connsiteX332" fmla="*/ 4721726 w 5632904"/>
                <a:gd name="connsiteY332" fmla="*/ 1188411 h 2228803"/>
                <a:gd name="connsiteX333" fmla="*/ 4727073 w 5632904"/>
                <a:gd name="connsiteY333" fmla="*/ 1038685 h 2228803"/>
                <a:gd name="connsiteX334" fmla="*/ 4732421 w 5632904"/>
                <a:gd name="connsiteY334" fmla="*/ 926390 h 2228803"/>
                <a:gd name="connsiteX335" fmla="*/ 4737768 w 5632904"/>
                <a:gd name="connsiteY335" fmla="*/ 792706 h 2228803"/>
                <a:gd name="connsiteX336" fmla="*/ 4743115 w 5632904"/>
                <a:gd name="connsiteY336" fmla="*/ 691106 h 2228803"/>
                <a:gd name="connsiteX337" fmla="*/ 4775200 w 5632904"/>
                <a:gd name="connsiteY337" fmla="*/ 835485 h 2228803"/>
                <a:gd name="connsiteX338" fmla="*/ 4780547 w 5632904"/>
                <a:gd name="connsiteY338" fmla="*/ 958474 h 2228803"/>
                <a:gd name="connsiteX339" fmla="*/ 4791242 w 5632904"/>
                <a:gd name="connsiteY339" fmla="*/ 1054727 h 2228803"/>
                <a:gd name="connsiteX340" fmla="*/ 4801937 w 5632904"/>
                <a:gd name="connsiteY340" fmla="*/ 1108200 h 2228803"/>
                <a:gd name="connsiteX341" fmla="*/ 4812631 w 5632904"/>
                <a:gd name="connsiteY341" fmla="*/ 1124243 h 2228803"/>
                <a:gd name="connsiteX342" fmla="*/ 4823326 w 5632904"/>
                <a:gd name="connsiteY342" fmla="*/ 963821 h 2228803"/>
                <a:gd name="connsiteX343" fmla="*/ 4834021 w 5632904"/>
                <a:gd name="connsiteY343" fmla="*/ 851527 h 2228803"/>
                <a:gd name="connsiteX344" fmla="*/ 4828673 w 5632904"/>
                <a:gd name="connsiteY344" fmla="*/ 717843 h 2228803"/>
                <a:gd name="connsiteX345" fmla="*/ 4834021 w 5632904"/>
                <a:gd name="connsiteY345" fmla="*/ 632285 h 2228803"/>
                <a:gd name="connsiteX346" fmla="*/ 4839368 w 5632904"/>
                <a:gd name="connsiteY346" fmla="*/ 546727 h 2228803"/>
                <a:gd name="connsiteX347" fmla="*/ 4850063 w 5632904"/>
                <a:gd name="connsiteY347" fmla="*/ 487906 h 2228803"/>
                <a:gd name="connsiteX348" fmla="*/ 4860758 w 5632904"/>
                <a:gd name="connsiteY348" fmla="*/ 461169 h 2228803"/>
                <a:gd name="connsiteX349" fmla="*/ 4876800 w 5632904"/>
                <a:gd name="connsiteY349" fmla="*/ 589506 h 2228803"/>
                <a:gd name="connsiteX350" fmla="*/ 4898189 w 5632904"/>
                <a:gd name="connsiteY350" fmla="*/ 733885 h 2228803"/>
                <a:gd name="connsiteX351" fmla="*/ 4898189 w 5632904"/>
                <a:gd name="connsiteY351" fmla="*/ 798053 h 2228803"/>
                <a:gd name="connsiteX352" fmla="*/ 4919579 w 5632904"/>
                <a:gd name="connsiteY352" fmla="*/ 846179 h 2228803"/>
                <a:gd name="connsiteX353" fmla="*/ 4930273 w 5632904"/>
                <a:gd name="connsiteY353" fmla="*/ 728537 h 2228803"/>
                <a:gd name="connsiteX354" fmla="*/ 4940968 w 5632904"/>
                <a:gd name="connsiteY354" fmla="*/ 659021 h 2228803"/>
                <a:gd name="connsiteX355" fmla="*/ 4957010 w 5632904"/>
                <a:gd name="connsiteY355" fmla="*/ 589506 h 2228803"/>
                <a:gd name="connsiteX356" fmla="*/ 4989094 w 5632904"/>
                <a:gd name="connsiteY356" fmla="*/ 707148 h 2228803"/>
                <a:gd name="connsiteX357" fmla="*/ 5005137 w 5632904"/>
                <a:gd name="connsiteY357" fmla="*/ 782011 h 2228803"/>
                <a:gd name="connsiteX358" fmla="*/ 5026526 w 5632904"/>
                <a:gd name="connsiteY358" fmla="*/ 862221 h 2228803"/>
                <a:gd name="connsiteX359" fmla="*/ 5047915 w 5632904"/>
                <a:gd name="connsiteY359" fmla="*/ 921043 h 2228803"/>
                <a:gd name="connsiteX360" fmla="*/ 5058610 w 5632904"/>
                <a:gd name="connsiteY360" fmla="*/ 931737 h 2228803"/>
                <a:gd name="connsiteX361" fmla="*/ 5080000 w 5632904"/>
                <a:gd name="connsiteY361" fmla="*/ 803400 h 2228803"/>
                <a:gd name="connsiteX362" fmla="*/ 5096042 w 5632904"/>
                <a:gd name="connsiteY362" fmla="*/ 669716 h 2228803"/>
                <a:gd name="connsiteX363" fmla="*/ 5112084 w 5632904"/>
                <a:gd name="connsiteY363" fmla="*/ 573464 h 2228803"/>
                <a:gd name="connsiteX364" fmla="*/ 5133473 w 5632904"/>
                <a:gd name="connsiteY364" fmla="*/ 498600 h 2228803"/>
                <a:gd name="connsiteX365" fmla="*/ 5154863 w 5632904"/>
                <a:gd name="connsiteY365" fmla="*/ 503948 h 2228803"/>
                <a:gd name="connsiteX366" fmla="*/ 5202989 w 5632904"/>
                <a:gd name="connsiteY366" fmla="*/ 407695 h 2228803"/>
                <a:gd name="connsiteX367" fmla="*/ 5224379 w 5632904"/>
                <a:gd name="connsiteY367" fmla="*/ 311443 h 2228803"/>
                <a:gd name="connsiteX368" fmla="*/ 5245768 w 5632904"/>
                <a:gd name="connsiteY368" fmla="*/ 225885 h 2228803"/>
                <a:gd name="connsiteX369" fmla="*/ 5256463 w 5632904"/>
                <a:gd name="connsiteY369" fmla="*/ 215190 h 2228803"/>
                <a:gd name="connsiteX370" fmla="*/ 5277852 w 5632904"/>
                <a:gd name="connsiteY370" fmla="*/ 343527 h 2228803"/>
                <a:gd name="connsiteX371" fmla="*/ 5288547 w 5632904"/>
                <a:gd name="connsiteY371" fmla="*/ 514643 h 2228803"/>
                <a:gd name="connsiteX372" fmla="*/ 5299242 w 5632904"/>
                <a:gd name="connsiteY372" fmla="*/ 642979 h 2228803"/>
                <a:gd name="connsiteX373" fmla="*/ 5309937 w 5632904"/>
                <a:gd name="connsiteY373" fmla="*/ 712495 h 2228803"/>
                <a:gd name="connsiteX374" fmla="*/ 5315284 w 5632904"/>
                <a:gd name="connsiteY374" fmla="*/ 771316 h 2228803"/>
                <a:gd name="connsiteX375" fmla="*/ 5331326 w 5632904"/>
                <a:gd name="connsiteY375" fmla="*/ 782011 h 2228803"/>
                <a:gd name="connsiteX376" fmla="*/ 5331326 w 5632904"/>
                <a:gd name="connsiteY376" fmla="*/ 600200 h 2228803"/>
                <a:gd name="connsiteX377" fmla="*/ 5342021 w 5632904"/>
                <a:gd name="connsiteY377" fmla="*/ 445127 h 2228803"/>
                <a:gd name="connsiteX378" fmla="*/ 5347368 w 5632904"/>
                <a:gd name="connsiteY378" fmla="*/ 306095 h 2228803"/>
                <a:gd name="connsiteX379" fmla="*/ 5352715 w 5632904"/>
                <a:gd name="connsiteY379" fmla="*/ 167064 h 2228803"/>
                <a:gd name="connsiteX380" fmla="*/ 5358063 w 5632904"/>
                <a:gd name="connsiteY380" fmla="*/ 102895 h 2228803"/>
                <a:gd name="connsiteX381" fmla="*/ 5632904 w 5632904"/>
                <a:gd name="connsiteY381" fmla="*/ 40046 h 2228803"/>
                <a:gd name="connsiteX0" fmla="*/ 0 w 5632904"/>
                <a:gd name="connsiteY0" fmla="*/ 1544085 h 2188772"/>
                <a:gd name="connsiteX1" fmla="*/ 42779 w 5632904"/>
                <a:gd name="connsiteY1" fmla="*/ 1512001 h 2188772"/>
                <a:gd name="connsiteX2" fmla="*/ 69515 w 5632904"/>
                <a:gd name="connsiteY2" fmla="*/ 1533390 h 2188772"/>
                <a:gd name="connsiteX3" fmla="*/ 69515 w 5632904"/>
                <a:gd name="connsiteY3" fmla="*/ 1661727 h 2188772"/>
                <a:gd name="connsiteX4" fmla="*/ 90905 w 5632904"/>
                <a:gd name="connsiteY4" fmla="*/ 1913054 h 2188772"/>
                <a:gd name="connsiteX5" fmla="*/ 96252 w 5632904"/>
                <a:gd name="connsiteY5" fmla="*/ 2057433 h 2188772"/>
                <a:gd name="connsiteX6" fmla="*/ 101600 w 5632904"/>
                <a:gd name="connsiteY6" fmla="*/ 2121601 h 2188772"/>
                <a:gd name="connsiteX7" fmla="*/ 106947 w 5632904"/>
                <a:gd name="connsiteY7" fmla="*/ 2175075 h 2188772"/>
                <a:gd name="connsiteX8" fmla="*/ 122989 w 5632904"/>
                <a:gd name="connsiteY8" fmla="*/ 2180422 h 2188772"/>
                <a:gd name="connsiteX9" fmla="*/ 128337 w 5632904"/>
                <a:gd name="connsiteY9" fmla="*/ 2073475 h 2188772"/>
                <a:gd name="connsiteX10" fmla="*/ 139031 w 5632904"/>
                <a:gd name="connsiteY10" fmla="*/ 1907706 h 2188772"/>
                <a:gd name="connsiteX11" fmla="*/ 139031 w 5632904"/>
                <a:gd name="connsiteY11" fmla="*/ 1731243 h 2188772"/>
                <a:gd name="connsiteX12" fmla="*/ 149726 w 5632904"/>
                <a:gd name="connsiteY12" fmla="*/ 1597559 h 2188772"/>
                <a:gd name="connsiteX13" fmla="*/ 165768 w 5632904"/>
                <a:gd name="connsiteY13" fmla="*/ 1501306 h 2188772"/>
                <a:gd name="connsiteX14" fmla="*/ 197852 w 5632904"/>
                <a:gd name="connsiteY14" fmla="*/ 1426443 h 2188772"/>
                <a:gd name="connsiteX15" fmla="*/ 224589 w 5632904"/>
                <a:gd name="connsiteY15" fmla="*/ 1378317 h 2188772"/>
                <a:gd name="connsiteX16" fmla="*/ 251326 w 5632904"/>
                <a:gd name="connsiteY16" fmla="*/ 1335538 h 2188772"/>
                <a:gd name="connsiteX17" fmla="*/ 288758 w 5632904"/>
                <a:gd name="connsiteY17" fmla="*/ 1335538 h 2188772"/>
                <a:gd name="connsiteX18" fmla="*/ 315494 w 5632904"/>
                <a:gd name="connsiteY18" fmla="*/ 1383664 h 2188772"/>
                <a:gd name="connsiteX19" fmla="*/ 331537 w 5632904"/>
                <a:gd name="connsiteY19" fmla="*/ 1442485 h 2188772"/>
                <a:gd name="connsiteX20" fmla="*/ 342231 w 5632904"/>
                <a:gd name="connsiteY20" fmla="*/ 1533390 h 2188772"/>
                <a:gd name="connsiteX21" fmla="*/ 347579 w 5632904"/>
                <a:gd name="connsiteY21" fmla="*/ 1629643 h 2188772"/>
                <a:gd name="connsiteX22" fmla="*/ 363621 w 5632904"/>
                <a:gd name="connsiteY22" fmla="*/ 1667075 h 2188772"/>
                <a:gd name="connsiteX23" fmla="*/ 368968 w 5632904"/>
                <a:gd name="connsiteY23" fmla="*/ 1683117 h 2188772"/>
                <a:gd name="connsiteX24" fmla="*/ 390358 w 5632904"/>
                <a:gd name="connsiteY24" fmla="*/ 1554780 h 2188772"/>
                <a:gd name="connsiteX25" fmla="*/ 390358 w 5632904"/>
                <a:gd name="connsiteY25" fmla="*/ 1469222 h 2188772"/>
                <a:gd name="connsiteX26" fmla="*/ 411747 w 5632904"/>
                <a:gd name="connsiteY26" fmla="*/ 1410401 h 2188772"/>
                <a:gd name="connsiteX27" fmla="*/ 433137 w 5632904"/>
                <a:gd name="connsiteY27" fmla="*/ 1501306 h 2188772"/>
                <a:gd name="connsiteX28" fmla="*/ 433137 w 5632904"/>
                <a:gd name="connsiteY28" fmla="*/ 1602906 h 2188772"/>
                <a:gd name="connsiteX29" fmla="*/ 443831 w 5632904"/>
                <a:gd name="connsiteY29" fmla="*/ 1725896 h 2188772"/>
                <a:gd name="connsiteX30" fmla="*/ 459873 w 5632904"/>
                <a:gd name="connsiteY30" fmla="*/ 1816801 h 2188772"/>
                <a:gd name="connsiteX31" fmla="*/ 470568 w 5632904"/>
                <a:gd name="connsiteY31" fmla="*/ 1880969 h 2188772"/>
                <a:gd name="connsiteX32" fmla="*/ 486610 w 5632904"/>
                <a:gd name="connsiteY32" fmla="*/ 1902359 h 2188772"/>
                <a:gd name="connsiteX33" fmla="*/ 508000 w 5632904"/>
                <a:gd name="connsiteY33" fmla="*/ 1811454 h 2188772"/>
                <a:gd name="connsiteX34" fmla="*/ 534737 w 5632904"/>
                <a:gd name="connsiteY34" fmla="*/ 1699159 h 2188772"/>
                <a:gd name="connsiteX35" fmla="*/ 550779 w 5632904"/>
                <a:gd name="connsiteY35" fmla="*/ 1586864 h 2188772"/>
                <a:gd name="connsiteX36" fmla="*/ 561473 w 5632904"/>
                <a:gd name="connsiteY36" fmla="*/ 1501306 h 2188772"/>
                <a:gd name="connsiteX37" fmla="*/ 572168 w 5632904"/>
                <a:gd name="connsiteY37" fmla="*/ 1463875 h 2188772"/>
                <a:gd name="connsiteX38" fmla="*/ 609600 w 5632904"/>
                <a:gd name="connsiteY38" fmla="*/ 1495959 h 2188772"/>
                <a:gd name="connsiteX39" fmla="*/ 636337 w 5632904"/>
                <a:gd name="connsiteY39" fmla="*/ 1554780 h 2188772"/>
                <a:gd name="connsiteX40" fmla="*/ 657726 w 5632904"/>
                <a:gd name="connsiteY40" fmla="*/ 1586864 h 2188772"/>
                <a:gd name="connsiteX41" fmla="*/ 695158 w 5632904"/>
                <a:gd name="connsiteY41" fmla="*/ 1538738 h 2188772"/>
                <a:gd name="connsiteX42" fmla="*/ 727242 w 5632904"/>
                <a:gd name="connsiteY42" fmla="*/ 1474569 h 2188772"/>
                <a:gd name="connsiteX43" fmla="*/ 743284 w 5632904"/>
                <a:gd name="connsiteY43" fmla="*/ 1442485 h 2188772"/>
                <a:gd name="connsiteX44" fmla="*/ 770021 w 5632904"/>
                <a:gd name="connsiteY44" fmla="*/ 1453180 h 2188772"/>
                <a:gd name="connsiteX45" fmla="*/ 796758 w 5632904"/>
                <a:gd name="connsiteY45" fmla="*/ 1517348 h 2188772"/>
                <a:gd name="connsiteX46" fmla="*/ 807452 w 5632904"/>
                <a:gd name="connsiteY46" fmla="*/ 1618948 h 2188772"/>
                <a:gd name="connsiteX47" fmla="*/ 828842 w 5632904"/>
                <a:gd name="connsiteY47" fmla="*/ 1693812 h 2188772"/>
                <a:gd name="connsiteX48" fmla="*/ 844884 w 5632904"/>
                <a:gd name="connsiteY48" fmla="*/ 1774022 h 2188772"/>
                <a:gd name="connsiteX49" fmla="*/ 866273 w 5632904"/>
                <a:gd name="connsiteY49" fmla="*/ 1864927 h 2188772"/>
                <a:gd name="connsiteX50" fmla="*/ 871621 w 5632904"/>
                <a:gd name="connsiteY50" fmla="*/ 1918401 h 2188772"/>
                <a:gd name="connsiteX51" fmla="*/ 893010 w 5632904"/>
                <a:gd name="connsiteY51" fmla="*/ 1945138 h 2188772"/>
                <a:gd name="connsiteX52" fmla="*/ 919747 w 5632904"/>
                <a:gd name="connsiteY52" fmla="*/ 1939790 h 2188772"/>
                <a:gd name="connsiteX53" fmla="*/ 951831 w 5632904"/>
                <a:gd name="connsiteY53" fmla="*/ 1848885 h 2188772"/>
                <a:gd name="connsiteX54" fmla="*/ 967873 w 5632904"/>
                <a:gd name="connsiteY54" fmla="*/ 1736590 h 2188772"/>
                <a:gd name="connsiteX55" fmla="*/ 978568 w 5632904"/>
                <a:gd name="connsiteY55" fmla="*/ 1618948 h 2188772"/>
                <a:gd name="connsiteX56" fmla="*/ 989263 w 5632904"/>
                <a:gd name="connsiteY56" fmla="*/ 1501306 h 2188772"/>
                <a:gd name="connsiteX57" fmla="*/ 999958 w 5632904"/>
                <a:gd name="connsiteY57" fmla="*/ 1383664 h 2188772"/>
                <a:gd name="connsiteX58" fmla="*/ 1016000 w 5632904"/>
                <a:gd name="connsiteY58" fmla="*/ 1255327 h 2188772"/>
                <a:gd name="connsiteX59" fmla="*/ 1037389 w 5632904"/>
                <a:gd name="connsiteY59" fmla="*/ 1185812 h 2188772"/>
                <a:gd name="connsiteX60" fmla="*/ 1069473 w 5632904"/>
                <a:gd name="connsiteY60" fmla="*/ 1169769 h 2188772"/>
                <a:gd name="connsiteX61" fmla="*/ 1096210 w 5632904"/>
                <a:gd name="connsiteY61" fmla="*/ 1212548 h 2188772"/>
                <a:gd name="connsiteX62" fmla="*/ 1106905 w 5632904"/>
                <a:gd name="connsiteY62" fmla="*/ 1303454 h 2188772"/>
                <a:gd name="connsiteX63" fmla="*/ 1122947 w 5632904"/>
                <a:gd name="connsiteY63" fmla="*/ 1362275 h 2188772"/>
                <a:gd name="connsiteX64" fmla="*/ 1138989 w 5632904"/>
                <a:gd name="connsiteY64" fmla="*/ 1410401 h 2188772"/>
                <a:gd name="connsiteX65" fmla="*/ 1155031 w 5632904"/>
                <a:gd name="connsiteY65" fmla="*/ 1319496 h 2188772"/>
                <a:gd name="connsiteX66" fmla="*/ 1160379 w 5632904"/>
                <a:gd name="connsiteY66" fmla="*/ 1201854 h 2188772"/>
                <a:gd name="connsiteX67" fmla="*/ 1187115 w 5632904"/>
                <a:gd name="connsiteY67" fmla="*/ 1110948 h 2188772"/>
                <a:gd name="connsiteX68" fmla="*/ 1197810 w 5632904"/>
                <a:gd name="connsiteY68" fmla="*/ 1036085 h 2188772"/>
                <a:gd name="connsiteX69" fmla="*/ 1219200 w 5632904"/>
                <a:gd name="connsiteY69" fmla="*/ 987959 h 2188772"/>
                <a:gd name="connsiteX70" fmla="*/ 1245937 w 5632904"/>
                <a:gd name="connsiteY70" fmla="*/ 1030738 h 2188772"/>
                <a:gd name="connsiteX71" fmla="*/ 1245937 w 5632904"/>
                <a:gd name="connsiteY71" fmla="*/ 1137685 h 2188772"/>
                <a:gd name="connsiteX72" fmla="*/ 1251284 w 5632904"/>
                <a:gd name="connsiteY72" fmla="*/ 1212548 h 2188772"/>
                <a:gd name="connsiteX73" fmla="*/ 1261979 w 5632904"/>
                <a:gd name="connsiteY73" fmla="*/ 1282064 h 2188772"/>
                <a:gd name="connsiteX74" fmla="*/ 1272673 w 5632904"/>
                <a:gd name="connsiteY74" fmla="*/ 1346233 h 2188772"/>
                <a:gd name="connsiteX75" fmla="*/ 1288715 w 5632904"/>
                <a:gd name="connsiteY75" fmla="*/ 1340885 h 2188772"/>
                <a:gd name="connsiteX76" fmla="*/ 1304758 w 5632904"/>
                <a:gd name="connsiteY76" fmla="*/ 1223243 h 2188772"/>
                <a:gd name="connsiteX77" fmla="*/ 1304758 w 5632904"/>
                <a:gd name="connsiteY77" fmla="*/ 1084212 h 2188772"/>
                <a:gd name="connsiteX78" fmla="*/ 1304758 w 5632904"/>
                <a:gd name="connsiteY78" fmla="*/ 961222 h 2188772"/>
                <a:gd name="connsiteX79" fmla="*/ 1315452 w 5632904"/>
                <a:gd name="connsiteY79" fmla="*/ 881012 h 2188772"/>
                <a:gd name="connsiteX80" fmla="*/ 1326147 w 5632904"/>
                <a:gd name="connsiteY80" fmla="*/ 816843 h 2188772"/>
                <a:gd name="connsiteX81" fmla="*/ 1336842 w 5632904"/>
                <a:gd name="connsiteY81" fmla="*/ 790106 h 2188772"/>
                <a:gd name="connsiteX82" fmla="*/ 1347537 w 5632904"/>
                <a:gd name="connsiteY82" fmla="*/ 838233 h 2188772"/>
                <a:gd name="connsiteX83" fmla="*/ 1352884 w 5632904"/>
                <a:gd name="connsiteY83" fmla="*/ 950527 h 2188772"/>
                <a:gd name="connsiteX84" fmla="*/ 1352884 w 5632904"/>
                <a:gd name="connsiteY84" fmla="*/ 1068169 h 2188772"/>
                <a:gd name="connsiteX85" fmla="*/ 1368926 w 5632904"/>
                <a:gd name="connsiteY85" fmla="*/ 1132338 h 2188772"/>
                <a:gd name="connsiteX86" fmla="*/ 1368926 w 5632904"/>
                <a:gd name="connsiteY86" fmla="*/ 1228590 h 2188772"/>
                <a:gd name="connsiteX87" fmla="*/ 1374273 w 5632904"/>
                <a:gd name="connsiteY87" fmla="*/ 1298106 h 2188772"/>
                <a:gd name="connsiteX88" fmla="*/ 1379621 w 5632904"/>
                <a:gd name="connsiteY88" fmla="*/ 1367622 h 2188772"/>
                <a:gd name="connsiteX89" fmla="*/ 1384968 w 5632904"/>
                <a:gd name="connsiteY89" fmla="*/ 1426443 h 2188772"/>
                <a:gd name="connsiteX90" fmla="*/ 1401010 w 5632904"/>
                <a:gd name="connsiteY90" fmla="*/ 1372969 h 2188772"/>
                <a:gd name="connsiteX91" fmla="*/ 1406358 w 5632904"/>
                <a:gd name="connsiteY91" fmla="*/ 1244633 h 2188772"/>
                <a:gd name="connsiteX92" fmla="*/ 1411705 w 5632904"/>
                <a:gd name="connsiteY92" fmla="*/ 1169769 h 2188772"/>
                <a:gd name="connsiteX93" fmla="*/ 1411705 w 5632904"/>
                <a:gd name="connsiteY93" fmla="*/ 1062822 h 2188772"/>
                <a:gd name="connsiteX94" fmla="*/ 1417052 w 5632904"/>
                <a:gd name="connsiteY94" fmla="*/ 987959 h 2188772"/>
                <a:gd name="connsiteX95" fmla="*/ 1427747 w 5632904"/>
                <a:gd name="connsiteY95" fmla="*/ 907748 h 2188772"/>
                <a:gd name="connsiteX96" fmla="*/ 1438442 w 5632904"/>
                <a:gd name="connsiteY96" fmla="*/ 875664 h 2188772"/>
                <a:gd name="connsiteX97" fmla="*/ 1459831 w 5632904"/>
                <a:gd name="connsiteY97" fmla="*/ 934485 h 2188772"/>
                <a:gd name="connsiteX98" fmla="*/ 1465179 w 5632904"/>
                <a:gd name="connsiteY98" fmla="*/ 1009348 h 2188772"/>
                <a:gd name="connsiteX99" fmla="*/ 1481221 w 5632904"/>
                <a:gd name="connsiteY99" fmla="*/ 1068169 h 2188772"/>
                <a:gd name="connsiteX100" fmla="*/ 1481221 w 5632904"/>
                <a:gd name="connsiteY100" fmla="*/ 1116296 h 2188772"/>
                <a:gd name="connsiteX101" fmla="*/ 1497263 w 5632904"/>
                <a:gd name="connsiteY101" fmla="*/ 1137685 h 2188772"/>
                <a:gd name="connsiteX102" fmla="*/ 1513305 w 5632904"/>
                <a:gd name="connsiteY102" fmla="*/ 1078864 h 2188772"/>
                <a:gd name="connsiteX103" fmla="*/ 1518652 w 5632904"/>
                <a:gd name="connsiteY103" fmla="*/ 1009348 h 2188772"/>
                <a:gd name="connsiteX104" fmla="*/ 1524000 w 5632904"/>
                <a:gd name="connsiteY104" fmla="*/ 950527 h 2188772"/>
                <a:gd name="connsiteX105" fmla="*/ 1550737 w 5632904"/>
                <a:gd name="connsiteY105" fmla="*/ 902401 h 2188772"/>
                <a:gd name="connsiteX106" fmla="*/ 1577473 w 5632904"/>
                <a:gd name="connsiteY106" fmla="*/ 907748 h 2188772"/>
                <a:gd name="connsiteX107" fmla="*/ 1614905 w 5632904"/>
                <a:gd name="connsiteY107" fmla="*/ 961222 h 2188772"/>
                <a:gd name="connsiteX108" fmla="*/ 1625600 w 5632904"/>
                <a:gd name="connsiteY108" fmla="*/ 1030738 h 2188772"/>
                <a:gd name="connsiteX109" fmla="*/ 1641642 w 5632904"/>
                <a:gd name="connsiteY109" fmla="*/ 1126990 h 2188772"/>
                <a:gd name="connsiteX110" fmla="*/ 1657684 w 5632904"/>
                <a:gd name="connsiteY110" fmla="*/ 1249980 h 2188772"/>
                <a:gd name="connsiteX111" fmla="*/ 1663031 w 5632904"/>
                <a:gd name="connsiteY111" fmla="*/ 1340885 h 2188772"/>
                <a:gd name="connsiteX112" fmla="*/ 1673726 w 5632904"/>
                <a:gd name="connsiteY112" fmla="*/ 1394359 h 2188772"/>
                <a:gd name="connsiteX113" fmla="*/ 1684421 w 5632904"/>
                <a:gd name="connsiteY113" fmla="*/ 1458527 h 2188772"/>
                <a:gd name="connsiteX114" fmla="*/ 1700463 w 5632904"/>
                <a:gd name="connsiteY114" fmla="*/ 1485264 h 2188772"/>
                <a:gd name="connsiteX115" fmla="*/ 1705810 w 5632904"/>
                <a:gd name="connsiteY115" fmla="*/ 1314148 h 2188772"/>
                <a:gd name="connsiteX116" fmla="*/ 1705810 w 5632904"/>
                <a:gd name="connsiteY116" fmla="*/ 1180464 h 2188772"/>
                <a:gd name="connsiteX117" fmla="*/ 1721852 w 5632904"/>
                <a:gd name="connsiteY117" fmla="*/ 1041433 h 2188772"/>
                <a:gd name="connsiteX118" fmla="*/ 1721852 w 5632904"/>
                <a:gd name="connsiteY118" fmla="*/ 881012 h 2188772"/>
                <a:gd name="connsiteX119" fmla="*/ 1732547 w 5632904"/>
                <a:gd name="connsiteY119" fmla="*/ 752675 h 2188772"/>
                <a:gd name="connsiteX120" fmla="*/ 1743242 w 5632904"/>
                <a:gd name="connsiteY120" fmla="*/ 672464 h 2188772"/>
                <a:gd name="connsiteX121" fmla="*/ 1764631 w 5632904"/>
                <a:gd name="connsiteY121" fmla="*/ 747327 h 2188772"/>
                <a:gd name="connsiteX122" fmla="*/ 1775326 w 5632904"/>
                <a:gd name="connsiteY122" fmla="*/ 832885 h 2188772"/>
                <a:gd name="connsiteX123" fmla="*/ 1764631 w 5632904"/>
                <a:gd name="connsiteY123" fmla="*/ 939833 h 2188772"/>
                <a:gd name="connsiteX124" fmla="*/ 1780673 w 5632904"/>
                <a:gd name="connsiteY124" fmla="*/ 1046780 h 2188772"/>
                <a:gd name="connsiteX125" fmla="*/ 1786021 w 5632904"/>
                <a:gd name="connsiteY125" fmla="*/ 1126990 h 2188772"/>
                <a:gd name="connsiteX126" fmla="*/ 1818105 w 5632904"/>
                <a:gd name="connsiteY126" fmla="*/ 1180464 h 2188772"/>
                <a:gd name="connsiteX127" fmla="*/ 1834147 w 5632904"/>
                <a:gd name="connsiteY127" fmla="*/ 1201854 h 2188772"/>
                <a:gd name="connsiteX128" fmla="*/ 1860884 w 5632904"/>
                <a:gd name="connsiteY128" fmla="*/ 1068169 h 2188772"/>
                <a:gd name="connsiteX129" fmla="*/ 1866231 w 5632904"/>
                <a:gd name="connsiteY129" fmla="*/ 934485 h 2188772"/>
                <a:gd name="connsiteX130" fmla="*/ 1866231 w 5632904"/>
                <a:gd name="connsiteY130" fmla="*/ 790106 h 2188772"/>
                <a:gd name="connsiteX131" fmla="*/ 1887621 w 5632904"/>
                <a:gd name="connsiteY131" fmla="*/ 608296 h 2188772"/>
                <a:gd name="connsiteX132" fmla="*/ 1909010 w 5632904"/>
                <a:gd name="connsiteY132" fmla="*/ 469264 h 2188772"/>
                <a:gd name="connsiteX133" fmla="*/ 1925052 w 5632904"/>
                <a:gd name="connsiteY133" fmla="*/ 373012 h 2188772"/>
                <a:gd name="connsiteX134" fmla="*/ 1941094 w 5632904"/>
                <a:gd name="connsiteY134" fmla="*/ 319538 h 2188772"/>
                <a:gd name="connsiteX135" fmla="*/ 1962484 w 5632904"/>
                <a:gd name="connsiteY135" fmla="*/ 303496 h 2188772"/>
                <a:gd name="connsiteX136" fmla="*/ 1967831 w 5632904"/>
                <a:gd name="connsiteY136" fmla="*/ 469264 h 2188772"/>
                <a:gd name="connsiteX137" fmla="*/ 1973179 w 5632904"/>
                <a:gd name="connsiteY137" fmla="*/ 597601 h 2188772"/>
                <a:gd name="connsiteX138" fmla="*/ 1994568 w 5632904"/>
                <a:gd name="connsiteY138" fmla="*/ 704548 h 2188772"/>
                <a:gd name="connsiteX139" fmla="*/ 1999915 w 5632904"/>
                <a:gd name="connsiteY139" fmla="*/ 854275 h 2188772"/>
                <a:gd name="connsiteX140" fmla="*/ 2026652 w 5632904"/>
                <a:gd name="connsiteY140" fmla="*/ 784759 h 2188772"/>
                <a:gd name="connsiteX141" fmla="*/ 2042694 w 5632904"/>
                <a:gd name="connsiteY141" fmla="*/ 672464 h 2188772"/>
                <a:gd name="connsiteX142" fmla="*/ 2058737 w 5632904"/>
                <a:gd name="connsiteY142" fmla="*/ 645727 h 2188772"/>
                <a:gd name="connsiteX143" fmla="*/ 2064084 w 5632904"/>
                <a:gd name="connsiteY143" fmla="*/ 763369 h 2188772"/>
                <a:gd name="connsiteX144" fmla="*/ 2074779 w 5632904"/>
                <a:gd name="connsiteY144" fmla="*/ 886359 h 2188772"/>
                <a:gd name="connsiteX145" fmla="*/ 2080126 w 5632904"/>
                <a:gd name="connsiteY145" fmla="*/ 1046780 h 2188772"/>
                <a:gd name="connsiteX146" fmla="*/ 2085473 w 5632904"/>
                <a:gd name="connsiteY146" fmla="*/ 1153727 h 2188772"/>
                <a:gd name="connsiteX147" fmla="*/ 2096168 w 5632904"/>
                <a:gd name="connsiteY147" fmla="*/ 1207201 h 2188772"/>
                <a:gd name="connsiteX148" fmla="*/ 2101515 w 5632904"/>
                <a:gd name="connsiteY148" fmla="*/ 1244633 h 2188772"/>
                <a:gd name="connsiteX149" fmla="*/ 2122905 w 5632904"/>
                <a:gd name="connsiteY149" fmla="*/ 1180464 h 2188772"/>
                <a:gd name="connsiteX150" fmla="*/ 2128252 w 5632904"/>
                <a:gd name="connsiteY150" fmla="*/ 1025390 h 2188772"/>
                <a:gd name="connsiteX151" fmla="*/ 2149642 w 5632904"/>
                <a:gd name="connsiteY151" fmla="*/ 832885 h 2188772"/>
                <a:gd name="connsiteX152" fmla="*/ 2165684 w 5632904"/>
                <a:gd name="connsiteY152" fmla="*/ 667117 h 2188772"/>
                <a:gd name="connsiteX153" fmla="*/ 2181726 w 5632904"/>
                <a:gd name="connsiteY153" fmla="*/ 533433 h 2188772"/>
                <a:gd name="connsiteX154" fmla="*/ 2203115 w 5632904"/>
                <a:gd name="connsiteY154" fmla="*/ 442527 h 2188772"/>
                <a:gd name="connsiteX155" fmla="*/ 2224505 w 5632904"/>
                <a:gd name="connsiteY155" fmla="*/ 405096 h 2188772"/>
                <a:gd name="connsiteX156" fmla="*/ 2261937 w 5632904"/>
                <a:gd name="connsiteY156" fmla="*/ 426485 h 2188772"/>
                <a:gd name="connsiteX157" fmla="*/ 2283326 w 5632904"/>
                <a:gd name="connsiteY157" fmla="*/ 597601 h 2188772"/>
                <a:gd name="connsiteX158" fmla="*/ 2299368 w 5632904"/>
                <a:gd name="connsiteY158" fmla="*/ 816843 h 2188772"/>
                <a:gd name="connsiteX159" fmla="*/ 2315410 w 5632904"/>
                <a:gd name="connsiteY159" fmla="*/ 987959 h 2188772"/>
                <a:gd name="connsiteX160" fmla="*/ 2331452 w 5632904"/>
                <a:gd name="connsiteY160" fmla="*/ 1121643 h 2188772"/>
                <a:gd name="connsiteX161" fmla="*/ 2336800 w 5632904"/>
                <a:gd name="connsiteY161" fmla="*/ 1217896 h 2188772"/>
                <a:gd name="connsiteX162" fmla="*/ 2342147 w 5632904"/>
                <a:gd name="connsiteY162" fmla="*/ 1287412 h 2188772"/>
                <a:gd name="connsiteX163" fmla="*/ 2358189 w 5632904"/>
                <a:gd name="connsiteY163" fmla="*/ 1335538 h 2188772"/>
                <a:gd name="connsiteX164" fmla="*/ 2374231 w 5632904"/>
                <a:gd name="connsiteY164" fmla="*/ 1244633 h 2188772"/>
                <a:gd name="connsiteX165" fmla="*/ 2379579 w 5632904"/>
                <a:gd name="connsiteY165" fmla="*/ 1078864 h 2188772"/>
                <a:gd name="connsiteX166" fmla="*/ 2390273 w 5632904"/>
                <a:gd name="connsiteY166" fmla="*/ 966569 h 2188772"/>
                <a:gd name="connsiteX167" fmla="*/ 2395621 w 5632904"/>
                <a:gd name="connsiteY167" fmla="*/ 848927 h 2188772"/>
                <a:gd name="connsiteX168" fmla="*/ 2406315 w 5632904"/>
                <a:gd name="connsiteY168" fmla="*/ 752675 h 2188772"/>
                <a:gd name="connsiteX169" fmla="*/ 2427705 w 5632904"/>
                <a:gd name="connsiteY169" fmla="*/ 854275 h 2188772"/>
                <a:gd name="connsiteX170" fmla="*/ 2438400 w 5632904"/>
                <a:gd name="connsiteY170" fmla="*/ 987959 h 2188772"/>
                <a:gd name="connsiteX171" fmla="*/ 2443747 w 5632904"/>
                <a:gd name="connsiteY171" fmla="*/ 1078864 h 2188772"/>
                <a:gd name="connsiteX172" fmla="*/ 2443747 w 5632904"/>
                <a:gd name="connsiteY172" fmla="*/ 1143033 h 2188772"/>
                <a:gd name="connsiteX173" fmla="*/ 2449094 w 5632904"/>
                <a:gd name="connsiteY173" fmla="*/ 1212548 h 2188772"/>
                <a:gd name="connsiteX174" fmla="*/ 2465137 w 5632904"/>
                <a:gd name="connsiteY174" fmla="*/ 1239285 h 2188772"/>
                <a:gd name="connsiteX175" fmla="*/ 2486526 w 5632904"/>
                <a:gd name="connsiteY175" fmla="*/ 1169769 h 2188772"/>
                <a:gd name="connsiteX176" fmla="*/ 2502568 w 5632904"/>
                <a:gd name="connsiteY176" fmla="*/ 1110948 h 2188772"/>
                <a:gd name="connsiteX177" fmla="*/ 2534652 w 5632904"/>
                <a:gd name="connsiteY177" fmla="*/ 1148380 h 2188772"/>
                <a:gd name="connsiteX178" fmla="*/ 2566737 w 5632904"/>
                <a:gd name="connsiteY178" fmla="*/ 1201854 h 2188772"/>
                <a:gd name="connsiteX179" fmla="*/ 2582779 w 5632904"/>
                <a:gd name="connsiteY179" fmla="*/ 1271369 h 2188772"/>
                <a:gd name="connsiteX180" fmla="*/ 2604168 w 5632904"/>
                <a:gd name="connsiteY180" fmla="*/ 1330190 h 2188772"/>
                <a:gd name="connsiteX181" fmla="*/ 2614863 w 5632904"/>
                <a:gd name="connsiteY181" fmla="*/ 1389012 h 2188772"/>
                <a:gd name="connsiteX182" fmla="*/ 2641600 w 5632904"/>
                <a:gd name="connsiteY182" fmla="*/ 1372969 h 2188772"/>
                <a:gd name="connsiteX183" fmla="*/ 2662989 w 5632904"/>
                <a:gd name="connsiteY183" fmla="*/ 1314148 h 2188772"/>
                <a:gd name="connsiteX184" fmla="*/ 2673684 w 5632904"/>
                <a:gd name="connsiteY184" fmla="*/ 1175117 h 2188772"/>
                <a:gd name="connsiteX185" fmla="*/ 2673684 w 5632904"/>
                <a:gd name="connsiteY185" fmla="*/ 1004001 h 2188772"/>
                <a:gd name="connsiteX186" fmla="*/ 2689726 w 5632904"/>
                <a:gd name="connsiteY186" fmla="*/ 848927 h 2188772"/>
                <a:gd name="connsiteX187" fmla="*/ 2695073 w 5632904"/>
                <a:gd name="connsiteY187" fmla="*/ 661769 h 2188772"/>
                <a:gd name="connsiteX188" fmla="*/ 2700421 w 5632904"/>
                <a:gd name="connsiteY188" fmla="*/ 581559 h 2188772"/>
                <a:gd name="connsiteX189" fmla="*/ 2721810 w 5632904"/>
                <a:gd name="connsiteY189" fmla="*/ 533433 h 2188772"/>
                <a:gd name="connsiteX190" fmla="*/ 2748547 w 5632904"/>
                <a:gd name="connsiteY190" fmla="*/ 667117 h 2188772"/>
                <a:gd name="connsiteX191" fmla="*/ 2759242 w 5632904"/>
                <a:gd name="connsiteY191" fmla="*/ 822190 h 2188772"/>
                <a:gd name="connsiteX192" fmla="*/ 2775284 w 5632904"/>
                <a:gd name="connsiteY192" fmla="*/ 993306 h 2188772"/>
                <a:gd name="connsiteX193" fmla="*/ 2785979 w 5632904"/>
                <a:gd name="connsiteY193" fmla="*/ 1164422 h 2188772"/>
                <a:gd name="connsiteX194" fmla="*/ 2785979 w 5632904"/>
                <a:gd name="connsiteY194" fmla="*/ 1303454 h 2188772"/>
                <a:gd name="connsiteX195" fmla="*/ 2796673 w 5632904"/>
                <a:gd name="connsiteY195" fmla="*/ 1447833 h 2188772"/>
                <a:gd name="connsiteX196" fmla="*/ 2802021 w 5632904"/>
                <a:gd name="connsiteY196" fmla="*/ 1522696 h 2188772"/>
                <a:gd name="connsiteX197" fmla="*/ 2807368 w 5632904"/>
                <a:gd name="connsiteY197" fmla="*/ 1570822 h 2188772"/>
                <a:gd name="connsiteX198" fmla="*/ 2828758 w 5632904"/>
                <a:gd name="connsiteY198" fmla="*/ 1592212 h 2188772"/>
                <a:gd name="connsiteX199" fmla="*/ 2844800 w 5632904"/>
                <a:gd name="connsiteY199" fmla="*/ 1495959 h 2188772"/>
                <a:gd name="connsiteX200" fmla="*/ 2866189 w 5632904"/>
                <a:gd name="connsiteY200" fmla="*/ 1383664 h 2188772"/>
                <a:gd name="connsiteX201" fmla="*/ 2876884 w 5632904"/>
                <a:gd name="connsiteY201" fmla="*/ 1260675 h 2188772"/>
                <a:gd name="connsiteX202" fmla="*/ 2898273 w 5632904"/>
                <a:gd name="connsiteY202" fmla="*/ 1164422 h 2188772"/>
                <a:gd name="connsiteX203" fmla="*/ 2908968 w 5632904"/>
                <a:gd name="connsiteY203" fmla="*/ 1089559 h 2188772"/>
                <a:gd name="connsiteX204" fmla="*/ 2930358 w 5632904"/>
                <a:gd name="connsiteY204" fmla="*/ 1169769 h 2188772"/>
                <a:gd name="connsiteX205" fmla="*/ 2935705 w 5632904"/>
                <a:gd name="connsiteY205" fmla="*/ 1282064 h 2188772"/>
                <a:gd name="connsiteX206" fmla="*/ 2946400 w 5632904"/>
                <a:gd name="connsiteY206" fmla="*/ 1367622 h 2188772"/>
                <a:gd name="connsiteX207" fmla="*/ 2951747 w 5632904"/>
                <a:gd name="connsiteY207" fmla="*/ 1437138 h 2188772"/>
                <a:gd name="connsiteX208" fmla="*/ 2967789 w 5632904"/>
                <a:gd name="connsiteY208" fmla="*/ 1474569 h 2188772"/>
                <a:gd name="connsiteX209" fmla="*/ 2978484 w 5632904"/>
                <a:gd name="connsiteY209" fmla="*/ 1314148 h 2188772"/>
                <a:gd name="connsiteX210" fmla="*/ 2999873 w 5632904"/>
                <a:gd name="connsiteY210" fmla="*/ 1201854 h 2188772"/>
                <a:gd name="connsiteX211" fmla="*/ 2994526 w 5632904"/>
                <a:gd name="connsiteY211" fmla="*/ 1094906 h 2188772"/>
                <a:gd name="connsiteX212" fmla="*/ 3010568 w 5632904"/>
                <a:gd name="connsiteY212" fmla="*/ 1004001 h 2188772"/>
                <a:gd name="connsiteX213" fmla="*/ 3026610 w 5632904"/>
                <a:gd name="connsiteY213" fmla="*/ 977264 h 2188772"/>
                <a:gd name="connsiteX214" fmla="*/ 3058694 w 5632904"/>
                <a:gd name="connsiteY214" fmla="*/ 1052127 h 2188772"/>
                <a:gd name="connsiteX215" fmla="*/ 3085431 w 5632904"/>
                <a:gd name="connsiteY215" fmla="*/ 1137685 h 2188772"/>
                <a:gd name="connsiteX216" fmla="*/ 3090779 w 5632904"/>
                <a:gd name="connsiteY216" fmla="*/ 1255327 h 2188772"/>
                <a:gd name="connsiteX217" fmla="*/ 3096126 w 5632904"/>
                <a:gd name="connsiteY217" fmla="*/ 1335538 h 2188772"/>
                <a:gd name="connsiteX218" fmla="*/ 3096126 w 5632904"/>
                <a:gd name="connsiteY218" fmla="*/ 1405054 h 2188772"/>
                <a:gd name="connsiteX219" fmla="*/ 3106821 w 5632904"/>
                <a:gd name="connsiteY219" fmla="*/ 1479917 h 2188772"/>
                <a:gd name="connsiteX220" fmla="*/ 3122863 w 5632904"/>
                <a:gd name="connsiteY220" fmla="*/ 1495959 h 2188772"/>
                <a:gd name="connsiteX221" fmla="*/ 3133558 w 5632904"/>
                <a:gd name="connsiteY221" fmla="*/ 1372969 h 2188772"/>
                <a:gd name="connsiteX222" fmla="*/ 3144252 w 5632904"/>
                <a:gd name="connsiteY222" fmla="*/ 1287412 h 2188772"/>
                <a:gd name="connsiteX223" fmla="*/ 3149600 w 5632904"/>
                <a:gd name="connsiteY223" fmla="*/ 1201854 h 2188772"/>
                <a:gd name="connsiteX224" fmla="*/ 3154947 w 5632904"/>
                <a:gd name="connsiteY224" fmla="*/ 1073517 h 2188772"/>
                <a:gd name="connsiteX225" fmla="*/ 3170989 w 5632904"/>
                <a:gd name="connsiteY225" fmla="*/ 987959 h 2188772"/>
                <a:gd name="connsiteX226" fmla="*/ 3176337 w 5632904"/>
                <a:gd name="connsiteY226" fmla="*/ 918443 h 2188772"/>
                <a:gd name="connsiteX227" fmla="*/ 3208421 w 5632904"/>
                <a:gd name="connsiteY227" fmla="*/ 1030738 h 2188772"/>
                <a:gd name="connsiteX228" fmla="*/ 3219115 w 5632904"/>
                <a:gd name="connsiteY228" fmla="*/ 1223243 h 2188772"/>
                <a:gd name="connsiteX229" fmla="*/ 3235158 w 5632904"/>
                <a:gd name="connsiteY229" fmla="*/ 1335538 h 2188772"/>
                <a:gd name="connsiteX230" fmla="*/ 3245852 w 5632904"/>
                <a:gd name="connsiteY230" fmla="*/ 1453180 h 2188772"/>
                <a:gd name="connsiteX231" fmla="*/ 3245852 w 5632904"/>
                <a:gd name="connsiteY231" fmla="*/ 1533390 h 2188772"/>
                <a:gd name="connsiteX232" fmla="*/ 3267242 w 5632904"/>
                <a:gd name="connsiteY232" fmla="*/ 1645685 h 2188772"/>
                <a:gd name="connsiteX233" fmla="*/ 3272589 w 5632904"/>
                <a:gd name="connsiteY233" fmla="*/ 1677769 h 2188772"/>
                <a:gd name="connsiteX234" fmla="*/ 3315368 w 5632904"/>
                <a:gd name="connsiteY234" fmla="*/ 1608254 h 2188772"/>
                <a:gd name="connsiteX235" fmla="*/ 3326063 w 5632904"/>
                <a:gd name="connsiteY235" fmla="*/ 1586864 h 2188772"/>
                <a:gd name="connsiteX236" fmla="*/ 3347452 w 5632904"/>
                <a:gd name="connsiteY236" fmla="*/ 1693812 h 2188772"/>
                <a:gd name="connsiteX237" fmla="*/ 3347452 w 5632904"/>
                <a:gd name="connsiteY237" fmla="*/ 1811454 h 2188772"/>
                <a:gd name="connsiteX238" fmla="*/ 3352800 w 5632904"/>
                <a:gd name="connsiteY238" fmla="*/ 1891664 h 2188772"/>
                <a:gd name="connsiteX239" fmla="*/ 3352800 w 5632904"/>
                <a:gd name="connsiteY239" fmla="*/ 1961180 h 2188772"/>
                <a:gd name="connsiteX240" fmla="*/ 3368842 w 5632904"/>
                <a:gd name="connsiteY240" fmla="*/ 1998612 h 2188772"/>
                <a:gd name="connsiteX241" fmla="*/ 3390231 w 5632904"/>
                <a:gd name="connsiteY241" fmla="*/ 1929096 h 2188772"/>
                <a:gd name="connsiteX242" fmla="*/ 3395579 w 5632904"/>
                <a:gd name="connsiteY242" fmla="*/ 1763327 h 2188772"/>
                <a:gd name="connsiteX243" fmla="*/ 3395579 w 5632904"/>
                <a:gd name="connsiteY243" fmla="*/ 1618948 h 2188772"/>
                <a:gd name="connsiteX244" fmla="*/ 3395579 w 5632904"/>
                <a:gd name="connsiteY244" fmla="*/ 1463875 h 2188772"/>
                <a:gd name="connsiteX245" fmla="*/ 3406273 w 5632904"/>
                <a:gd name="connsiteY245" fmla="*/ 1282064 h 2188772"/>
                <a:gd name="connsiteX246" fmla="*/ 3416968 w 5632904"/>
                <a:gd name="connsiteY246" fmla="*/ 1105601 h 2188772"/>
                <a:gd name="connsiteX247" fmla="*/ 3416968 w 5632904"/>
                <a:gd name="connsiteY247" fmla="*/ 1009348 h 2188772"/>
                <a:gd name="connsiteX248" fmla="*/ 3427663 w 5632904"/>
                <a:gd name="connsiteY248" fmla="*/ 923790 h 2188772"/>
                <a:gd name="connsiteX249" fmla="*/ 3454400 w 5632904"/>
                <a:gd name="connsiteY249" fmla="*/ 1143033 h 2188772"/>
                <a:gd name="connsiteX250" fmla="*/ 3454400 w 5632904"/>
                <a:gd name="connsiteY250" fmla="*/ 1303454 h 2188772"/>
                <a:gd name="connsiteX251" fmla="*/ 3465094 w 5632904"/>
                <a:gd name="connsiteY251" fmla="*/ 1394359 h 2188772"/>
                <a:gd name="connsiteX252" fmla="*/ 3465094 w 5632904"/>
                <a:gd name="connsiteY252" fmla="*/ 1479917 h 2188772"/>
                <a:gd name="connsiteX253" fmla="*/ 3475789 w 5632904"/>
                <a:gd name="connsiteY253" fmla="*/ 1538738 h 2188772"/>
                <a:gd name="connsiteX254" fmla="*/ 3497179 w 5632904"/>
                <a:gd name="connsiteY254" fmla="*/ 1581517 h 2188772"/>
                <a:gd name="connsiteX255" fmla="*/ 3502526 w 5632904"/>
                <a:gd name="connsiteY255" fmla="*/ 1463875 h 2188772"/>
                <a:gd name="connsiteX256" fmla="*/ 3518568 w 5632904"/>
                <a:gd name="connsiteY256" fmla="*/ 1378317 h 2188772"/>
                <a:gd name="connsiteX257" fmla="*/ 3566694 w 5632904"/>
                <a:gd name="connsiteY257" fmla="*/ 1447833 h 2188772"/>
                <a:gd name="connsiteX258" fmla="*/ 3604126 w 5632904"/>
                <a:gd name="connsiteY258" fmla="*/ 1490612 h 2188772"/>
                <a:gd name="connsiteX259" fmla="*/ 3641558 w 5632904"/>
                <a:gd name="connsiteY259" fmla="*/ 1501306 h 2188772"/>
                <a:gd name="connsiteX260" fmla="*/ 3668294 w 5632904"/>
                <a:gd name="connsiteY260" fmla="*/ 1560127 h 2188772"/>
                <a:gd name="connsiteX261" fmla="*/ 3684337 w 5632904"/>
                <a:gd name="connsiteY261" fmla="*/ 1581517 h 2188772"/>
                <a:gd name="connsiteX262" fmla="*/ 3705726 w 5632904"/>
                <a:gd name="connsiteY262" fmla="*/ 1421096 h 2188772"/>
                <a:gd name="connsiteX263" fmla="*/ 3705726 w 5632904"/>
                <a:gd name="connsiteY263" fmla="*/ 1308801 h 2188772"/>
                <a:gd name="connsiteX264" fmla="*/ 3711073 w 5632904"/>
                <a:gd name="connsiteY264" fmla="*/ 1223243 h 2188772"/>
                <a:gd name="connsiteX265" fmla="*/ 3737810 w 5632904"/>
                <a:gd name="connsiteY265" fmla="*/ 1207201 h 2188772"/>
                <a:gd name="connsiteX266" fmla="*/ 3759200 w 5632904"/>
                <a:gd name="connsiteY266" fmla="*/ 1346233 h 2188772"/>
                <a:gd name="connsiteX267" fmla="*/ 3769894 w 5632904"/>
                <a:gd name="connsiteY267" fmla="*/ 1415748 h 2188772"/>
                <a:gd name="connsiteX268" fmla="*/ 3791284 w 5632904"/>
                <a:gd name="connsiteY268" fmla="*/ 1442485 h 2188772"/>
                <a:gd name="connsiteX269" fmla="*/ 3812673 w 5632904"/>
                <a:gd name="connsiteY269" fmla="*/ 1335538 h 2188772"/>
                <a:gd name="connsiteX270" fmla="*/ 3834063 w 5632904"/>
                <a:gd name="connsiteY270" fmla="*/ 1244633 h 2188772"/>
                <a:gd name="connsiteX271" fmla="*/ 3855452 w 5632904"/>
                <a:gd name="connsiteY271" fmla="*/ 1159075 h 2188772"/>
                <a:gd name="connsiteX272" fmla="*/ 3892884 w 5632904"/>
                <a:gd name="connsiteY272" fmla="*/ 1062822 h 2188772"/>
                <a:gd name="connsiteX273" fmla="*/ 3935663 w 5632904"/>
                <a:gd name="connsiteY273" fmla="*/ 1025390 h 2188772"/>
                <a:gd name="connsiteX274" fmla="*/ 3978442 w 5632904"/>
                <a:gd name="connsiteY274" fmla="*/ 1116296 h 2188772"/>
                <a:gd name="connsiteX275" fmla="*/ 3989137 w 5632904"/>
                <a:gd name="connsiteY275" fmla="*/ 1217896 h 2188772"/>
                <a:gd name="connsiteX276" fmla="*/ 3994484 w 5632904"/>
                <a:gd name="connsiteY276" fmla="*/ 1324843 h 2188772"/>
                <a:gd name="connsiteX277" fmla="*/ 3999831 w 5632904"/>
                <a:gd name="connsiteY277" fmla="*/ 1431790 h 2188772"/>
                <a:gd name="connsiteX278" fmla="*/ 4010526 w 5632904"/>
                <a:gd name="connsiteY278" fmla="*/ 1538738 h 2188772"/>
                <a:gd name="connsiteX279" fmla="*/ 4026568 w 5632904"/>
                <a:gd name="connsiteY279" fmla="*/ 1602906 h 2188772"/>
                <a:gd name="connsiteX280" fmla="*/ 4031915 w 5632904"/>
                <a:gd name="connsiteY280" fmla="*/ 1651033 h 2188772"/>
                <a:gd name="connsiteX281" fmla="*/ 4058652 w 5632904"/>
                <a:gd name="connsiteY281" fmla="*/ 1512001 h 2188772"/>
                <a:gd name="connsiteX282" fmla="*/ 4058652 w 5632904"/>
                <a:gd name="connsiteY282" fmla="*/ 1378317 h 2188772"/>
                <a:gd name="connsiteX283" fmla="*/ 4064000 w 5632904"/>
                <a:gd name="connsiteY283" fmla="*/ 1233938 h 2188772"/>
                <a:gd name="connsiteX284" fmla="*/ 4080042 w 5632904"/>
                <a:gd name="connsiteY284" fmla="*/ 1105601 h 2188772"/>
                <a:gd name="connsiteX285" fmla="*/ 4090737 w 5632904"/>
                <a:gd name="connsiteY285" fmla="*/ 971917 h 2188772"/>
                <a:gd name="connsiteX286" fmla="*/ 4101431 w 5632904"/>
                <a:gd name="connsiteY286" fmla="*/ 859622 h 2188772"/>
                <a:gd name="connsiteX287" fmla="*/ 4112126 w 5632904"/>
                <a:gd name="connsiteY287" fmla="*/ 741980 h 2188772"/>
                <a:gd name="connsiteX288" fmla="*/ 4112126 w 5632904"/>
                <a:gd name="connsiteY288" fmla="*/ 624338 h 2188772"/>
                <a:gd name="connsiteX289" fmla="*/ 4122821 w 5632904"/>
                <a:gd name="connsiteY289" fmla="*/ 522738 h 2188772"/>
                <a:gd name="connsiteX290" fmla="*/ 4144210 w 5632904"/>
                <a:gd name="connsiteY290" fmla="*/ 458569 h 2188772"/>
                <a:gd name="connsiteX291" fmla="*/ 4160252 w 5632904"/>
                <a:gd name="connsiteY291" fmla="*/ 618990 h 2188772"/>
                <a:gd name="connsiteX292" fmla="*/ 4160252 w 5632904"/>
                <a:gd name="connsiteY292" fmla="*/ 806148 h 2188772"/>
                <a:gd name="connsiteX293" fmla="*/ 4165600 w 5632904"/>
                <a:gd name="connsiteY293" fmla="*/ 929138 h 2188772"/>
                <a:gd name="connsiteX294" fmla="*/ 4170947 w 5632904"/>
                <a:gd name="connsiteY294" fmla="*/ 1057475 h 2188772"/>
                <a:gd name="connsiteX295" fmla="*/ 4176294 w 5632904"/>
                <a:gd name="connsiteY295" fmla="*/ 1175117 h 2188772"/>
                <a:gd name="connsiteX296" fmla="*/ 4176294 w 5632904"/>
                <a:gd name="connsiteY296" fmla="*/ 1260675 h 2188772"/>
                <a:gd name="connsiteX297" fmla="*/ 4181642 w 5632904"/>
                <a:gd name="connsiteY297" fmla="*/ 1346233 h 2188772"/>
                <a:gd name="connsiteX298" fmla="*/ 4181642 w 5632904"/>
                <a:gd name="connsiteY298" fmla="*/ 1431790 h 2188772"/>
                <a:gd name="connsiteX299" fmla="*/ 4181642 w 5632904"/>
                <a:gd name="connsiteY299" fmla="*/ 1501306 h 2188772"/>
                <a:gd name="connsiteX300" fmla="*/ 4203031 w 5632904"/>
                <a:gd name="connsiteY300" fmla="*/ 1565475 h 2188772"/>
                <a:gd name="connsiteX301" fmla="*/ 4219073 w 5632904"/>
                <a:gd name="connsiteY301" fmla="*/ 1485264 h 2188772"/>
                <a:gd name="connsiteX302" fmla="*/ 4219073 w 5632904"/>
                <a:gd name="connsiteY302" fmla="*/ 1383664 h 2188772"/>
                <a:gd name="connsiteX303" fmla="*/ 4229768 w 5632904"/>
                <a:gd name="connsiteY303" fmla="*/ 1287412 h 2188772"/>
                <a:gd name="connsiteX304" fmla="*/ 4251158 w 5632904"/>
                <a:gd name="connsiteY304" fmla="*/ 1148380 h 2188772"/>
                <a:gd name="connsiteX305" fmla="*/ 4256505 w 5632904"/>
                <a:gd name="connsiteY305" fmla="*/ 1046780 h 2188772"/>
                <a:gd name="connsiteX306" fmla="*/ 4277894 w 5632904"/>
                <a:gd name="connsiteY306" fmla="*/ 950527 h 2188772"/>
                <a:gd name="connsiteX307" fmla="*/ 4293937 w 5632904"/>
                <a:gd name="connsiteY307" fmla="*/ 881012 h 2188772"/>
                <a:gd name="connsiteX308" fmla="*/ 4331368 w 5632904"/>
                <a:gd name="connsiteY308" fmla="*/ 945180 h 2188772"/>
                <a:gd name="connsiteX309" fmla="*/ 4352758 w 5632904"/>
                <a:gd name="connsiteY309" fmla="*/ 1030738 h 2188772"/>
                <a:gd name="connsiteX310" fmla="*/ 4379494 w 5632904"/>
                <a:gd name="connsiteY310" fmla="*/ 1089559 h 2188772"/>
                <a:gd name="connsiteX311" fmla="*/ 4416926 w 5632904"/>
                <a:gd name="connsiteY311" fmla="*/ 1137685 h 2188772"/>
                <a:gd name="connsiteX312" fmla="*/ 4438315 w 5632904"/>
                <a:gd name="connsiteY312" fmla="*/ 1201854 h 2188772"/>
                <a:gd name="connsiteX313" fmla="*/ 4459705 w 5632904"/>
                <a:gd name="connsiteY313" fmla="*/ 1175117 h 2188772"/>
                <a:gd name="connsiteX314" fmla="*/ 4470400 w 5632904"/>
                <a:gd name="connsiteY314" fmla="*/ 1094906 h 2188772"/>
                <a:gd name="connsiteX315" fmla="*/ 4475747 w 5632904"/>
                <a:gd name="connsiteY315" fmla="*/ 1004001 h 2188772"/>
                <a:gd name="connsiteX316" fmla="*/ 4475747 w 5632904"/>
                <a:gd name="connsiteY316" fmla="*/ 934485 h 2188772"/>
                <a:gd name="connsiteX317" fmla="*/ 4491789 w 5632904"/>
                <a:gd name="connsiteY317" fmla="*/ 859622 h 2188772"/>
                <a:gd name="connsiteX318" fmla="*/ 4502484 w 5632904"/>
                <a:gd name="connsiteY318" fmla="*/ 843580 h 2188772"/>
                <a:gd name="connsiteX319" fmla="*/ 4523873 w 5632904"/>
                <a:gd name="connsiteY319" fmla="*/ 897054 h 2188772"/>
                <a:gd name="connsiteX320" fmla="*/ 4539915 w 5632904"/>
                <a:gd name="connsiteY320" fmla="*/ 993306 h 2188772"/>
                <a:gd name="connsiteX321" fmla="*/ 4566652 w 5632904"/>
                <a:gd name="connsiteY321" fmla="*/ 1004001 h 2188772"/>
                <a:gd name="connsiteX322" fmla="*/ 4598737 w 5632904"/>
                <a:gd name="connsiteY322" fmla="*/ 939833 h 2188772"/>
                <a:gd name="connsiteX323" fmla="*/ 4609431 w 5632904"/>
                <a:gd name="connsiteY323" fmla="*/ 859622 h 2188772"/>
                <a:gd name="connsiteX324" fmla="*/ 4620126 w 5632904"/>
                <a:gd name="connsiteY324" fmla="*/ 752675 h 2188772"/>
                <a:gd name="connsiteX325" fmla="*/ 4641515 w 5632904"/>
                <a:gd name="connsiteY325" fmla="*/ 661769 h 2188772"/>
                <a:gd name="connsiteX326" fmla="*/ 4657558 w 5632904"/>
                <a:gd name="connsiteY326" fmla="*/ 683159 h 2188772"/>
                <a:gd name="connsiteX327" fmla="*/ 4668252 w 5632904"/>
                <a:gd name="connsiteY327" fmla="*/ 832885 h 2188772"/>
                <a:gd name="connsiteX328" fmla="*/ 4673600 w 5632904"/>
                <a:gd name="connsiteY328" fmla="*/ 971917 h 2188772"/>
                <a:gd name="connsiteX329" fmla="*/ 4678947 w 5632904"/>
                <a:gd name="connsiteY329" fmla="*/ 1110948 h 2188772"/>
                <a:gd name="connsiteX330" fmla="*/ 4689642 w 5632904"/>
                <a:gd name="connsiteY330" fmla="*/ 1233938 h 2188772"/>
                <a:gd name="connsiteX331" fmla="*/ 4705684 w 5632904"/>
                <a:gd name="connsiteY331" fmla="*/ 1303454 h 2188772"/>
                <a:gd name="connsiteX332" fmla="*/ 4721726 w 5632904"/>
                <a:gd name="connsiteY332" fmla="*/ 1148380 h 2188772"/>
                <a:gd name="connsiteX333" fmla="*/ 4727073 w 5632904"/>
                <a:gd name="connsiteY333" fmla="*/ 998654 h 2188772"/>
                <a:gd name="connsiteX334" fmla="*/ 4732421 w 5632904"/>
                <a:gd name="connsiteY334" fmla="*/ 886359 h 2188772"/>
                <a:gd name="connsiteX335" fmla="*/ 4737768 w 5632904"/>
                <a:gd name="connsiteY335" fmla="*/ 752675 h 2188772"/>
                <a:gd name="connsiteX336" fmla="*/ 4743115 w 5632904"/>
                <a:gd name="connsiteY336" fmla="*/ 651075 h 2188772"/>
                <a:gd name="connsiteX337" fmla="*/ 4775200 w 5632904"/>
                <a:gd name="connsiteY337" fmla="*/ 795454 h 2188772"/>
                <a:gd name="connsiteX338" fmla="*/ 4780547 w 5632904"/>
                <a:gd name="connsiteY338" fmla="*/ 918443 h 2188772"/>
                <a:gd name="connsiteX339" fmla="*/ 4791242 w 5632904"/>
                <a:gd name="connsiteY339" fmla="*/ 1014696 h 2188772"/>
                <a:gd name="connsiteX340" fmla="*/ 4801937 w 5632904"/>
                <a:gd name="connsiteY340" fmla="*/ 1068169 h 2188772"/>
                <a:gd name="connsiteX341" fmla="*/ 4812631 w 5632904"/>
                <a:gd name="connsiteY341" fmla="*/ 1084212 h 2188772"/>
                <a:gd name="connsiteX342" fmla="*/ 4823326 w 5632904"/>
                <a:gd name="connsiteY342" fmla="*/ 923790 h 2188772"/>
                <a:gd name="connsiteX343" fmla="*/ 4834021 w 5632904"/>
                <a:gd name="connsiteY343" fmla="*/ 811496 h 2188772"/>
                <a:gd name="connsiteX344" fmla="*/ 4828673 w 5632904"/>
                <a:gd name="connsiteY344" fmla="*/ 677812 h 2188772"/>
                <a:gd name="connsiteX345" fmla="*/ 4834021 w 5632904"/>
                <a:gd name="connsiteY345" fmla="*/ 592254 h 2188772"/>
                <a:gd name="connsiteX346" fmla="*/ 4839368 w 5632904"/>
                <a:gd name="connsiteY346" fmla="*/ 506696 h 2188772"/>
                <a:gd name="connsiteX347" fmla="*/ 4850063 w 5632904"/>
                <a:gd name="connsiteY347" fmla="*/ 447875 h 2188772"/>
                <a:gd name="connsiteX348" fmla="*/ 4860758 w 5632904"/>
                <a:gd name="connsiteY348" fmla="*/ 421138 h 2188772"/>
                <a:gd name="connsiteX349" fmla="*/ 4876800 w 5632904"/>
                <a:gd name="connsiteY349" fmla="*/ 549475 h 2188772"/>
                <a:gd name="connsiteX350" fmla="*/ 4898189 w 5632904"/>
                <a:gd name="connsiteY350" fmla="*/ 693854 h 2188772"/>
                <a:gd name="connsiteX351" fmla="*/ 4898189 w 5632904"/>
                <a:gd name="connsiteY351" fmla="*/ 758022 h 2188772"/>
                <a:gd name="connsiteX352" fmla="*/ 4919579 w 5632904"/>
                <a:gd name="connsiteY352" fmla="*/ 806148 h 2188772"/>
                <a:gd name="connsiteX353" fmla="*/ 4930273 w 5632904"/>
                <a:gd name="connsiteY353" fmla="*/ 688506 h 2188772"/>
                <a:gd name="connsiteX354" fmla="*/ 4940968 w 5632904"/>
                <a:gd name="connsiteY354" fmla="*/ 618990 h 2188772"/>
                <a:gd name="connsiteX355" fmla="*/ 4957010 w 5632904"/>
                <a:gd name="connsiteY355" fmla="*/ 549475 h 2188772"/>
                <a:gd name="connsiteX356" fmla="*/ 4989094 w 5632904"/>
                <a:gd name="connsiteY356" fmla="*/ 667117 h 2188772"/>
                <a:gd name="connsiteX357" fmla="*/ 5005137 w 5632904"/>
                <a:gd name="connsiteY357" fmla="*/ 741980 h 2188772"/>
                <a:gd name="connsiteX358" fmla="*/ 5026526 w 5632904"/>
                <a:gd name="connsiteY358" fmla="*/ 822190 h 2188772"/>
                <a:gd name="connsiteX359" fmla="*/ 5047915 w 5632904"/>
                <a:gd name="connsiteY359" fmla="*/ 881012 h 2188772"/>
                <a:gd name="connsiteX360" fmla="*/ 5058610 w 5632904"/>
                <a:gd name="connsiteY360" fmla="*/ 891706 h 2188772"/>
                <a:gd name="connsiteX361" fmla="*/ 5080000 w 5632904"/>
                <a:gd name="connsiteY361" fmla="*/ 763369 h 2188772"/>
                <a:gd name="connsiteX362" fmla="*/ 5096042 w 5632904"/>
                <a:gd name="connsiteY362" fmla="*/ 629685 h 2188772"/>
                <a:gd name="connsiteX363" fmla="*/ 5112084 w 5632904"/>
                <a:gd name="connsiteY363" fmla="*/ 533433 h 2188772"/>
                <a:gd name="connsiteX364" fmla="*/ 5133473 w 5632904"/>
                <a:gd name="connsiteY364" fmla="*/ 458569 h 2188772"/>
                <a:gd name="connsiteX365" fmla="*/ 5154863 w 5632904"/>
                <a:gd name="connsiteY365" fmla="*/ 463917 h 2188772"/>
                <a:gd name="connsiteX366" fmla="*/ 5202989 w 5632904"/>
                <a:gd name="connsiteY366" fmla="*/ 367664 h 2188772"/>
                <a:gd name="connsiteX367" fmla="*/ 5224379 w 5632904"/>
                <a:gd name="connsiteY367" fmla="*/ 271412 h 2188772"/>
                <a:gd name="connsiteX368" fmla="*/ 5245768 w 5632904"/>
                <a:gd name="connsiteY368" fmla="*/ 185854 h 2188772"/>
                <a:gd name="connsiteX369" fmla="*/ 5256463 w 5632904"/>
                <a:gd name="connsiteY369" fmla="*/ 175159 h 2188772"/>
                <a:gd name="connsiteX370" fmla="*/ 5277852 w 5632904"/>
                <a:gd name="connsiteY370" fmla="*/ 303496 h 2188772"/>
                <a:gd name="connsiteX371" fmla="*/ 5288547 w 5632904"/>
                <a:gd name="connsiteY371" fmla="*/ 474612 h 2188772"/>
                <a:gd name="connsiteX372" fmla="*/ 5299242 w 5632904"/>
                <a:gd name="connsiteY372" fmla="*/ 602948 h 2188772"/>
                <a:gd name="connsiteX373" fmla="*/ 5309937 w 5632904"/>
                <a:gd name="connsiteY373" fmla="*/ 672464 h 2188772"/>
                <a:gd name="connsiteX374" fmla="*/ 5315284 w 5632904"/>
                <a:gd name="connsiteY374" fmla="*/ 731285 h 2188772"/>
                <a:gd name="connsiteX375" fmla="*/ 5331326 w 5632904"/>
                <a:gd name="connsiteY375" fmla="*/ 741980 h 2188772"/>
                <a:gd name="connsiteX376" fmla="*/ 5331326 w 5632904"/>
                <a:gd name="connsiteY376" fmla="*/ 560169 h 2188772"/>
                <a:gd name="connsiteX377" fmla="*/ 5342021 w 5632904"/>
                <a:gd name="connsiteY377" fmla="*/ 405096 h 2188772"/>
                <a:gd name="connsiteX378" fmla="*/ 5347368 w 5632904"/>
                <a:gd name="connsiteY378" fmla="*/ 266064 h 2188772"/>
                <a:gd name="connsiteX379" fmla="*/ 5352715 w 5632904"/>
                <a:gd name="connsiteY379" fmla="*/ 127033 h 2188772"/>
                <a:gd name="connsiteX380" fmla="*/ 5358063 w 5632904"/>
                <a:gd name="connsiteY380" fmla="*/ 62864 h 2188772"/>
                <a:gd name="connsiteX381" fmla="*/ 5557568 w 5632904"/>
                <a:gd name="connsiteY381" fmla="*/ 509095 h 2188772"/>
                <a:gd name="connsiteX382" fmla="*/ 5632904 w 5632904"/>
                <a:gd name="connsiteY382" fmla="*/ 15 h 2188772"/>
                <a:gd name="connsiteX0" fmla="*/ 0 w 5632904"/>
                <a:gd name="connsiteY0" fmla="*/ 1603360 h 2248047"/>
                <a:gd name="connsiteX1" fmla="*/ 42779 w 5632904"/>
                <a:gd name="connsiteY1" fmla="*/ 1571276 h 2248047"/>
                <a:gd name="connsiteX2" fmla="*/ 69515 w 5632904"/>
                <a:gd name="connsiteY2" fmla="*/ 1592665 h 2248047"/>
                <a:gd name="connsiteX3" fmla="*/ 69515 w 5632904"/>
                <a:gd name="connsiteY3" fmla="*/ 1721002 h 2248047"/>
                <a:gd name="connsiteX4" fmla="*/ 90905 w 5632904"/>
                <a:gd name="connsiteY4" fmla="*/ 1972329 h 2248047"/>
                <a:gd name="connsiteX5" fmla="*/ 96252 w 5632904"/>
                <a:gd name="connsiteY5" fmla="*/ 2116708 h 2248047"/>
                <a:gd name="connsiteX6" fmla="*/ 101600 w 5632904"/>
                <a:gd name="connsiteY6" fmla="*/ 2180876 h 2248047"/>
                <a:gd name="connsiteX7" fmla="*/ 106947 w 5632904"/>
                <a:gd name="connsiteY7" fmla="*/ 2234350 h 2248047"/>
                <a:gd name="connsiteX8" fmla="*/ 122989 w 5632904"/>
                <a:gd name="connsiteY8" fmla="*/ 2239697 h 2248047"/>
                <a:gd name="connsiteX9" fmla="*/ 128337 w 5632904"/>
                <a:gd name="connsiteY9" fmla="*/ 2132750 h 2248047"/>
                <a:gd name="connsiteX10" fmla="*/ 139031 w 5632904"/>
                <a:gd name="connsiteY10" fmla="*/ 1966981 h 2248047"/>
                <a:gd name="connsiteX11" fmla="*/ 139031 w 5632904"/>
                <a:gd name="connsiteY11" fmla="*/ 1790518 h 2248047"/>
                <a:gd name="connsiteX12" fmla="*/ 149726 w 5632904"/>
                <a:gd name="connsiteY12" fmla="*/ 1656834 h 2248047"/>
                <a:gd name="connsiteX13" fmla="*/ 165768 w 5632904"/>
                <a:gd name="connsiteY13" fmla="*/ 1560581 h 2248047"/>
                <a:gd name="connsiteX14" fmla="*/ 197852 w 5632904"/>
                <a:gd name="connsiteY14" fmla="*/ 1485718 h 2248047"/>
                <a:gd name="connsiteX15" fmla="*/ 224589 w 5632904"/>
                <a:gd name="connsiteY15" fmla="*/ 1437592 h 2248047"/>
                <a:gd name="connsiteX16" fmla="*/ 251326 w 5632904"/>
                <a:gd name="connsiteY16" fmla="*/ 1394813 h 2248047"/>
                <a:gd name="connsiteX17" fmla="*/ 288758 w 5632904"/>
                <a:gd name="connsiteY17" fmla="*/ 1394813 h 2248047"/>
                <a:gd name="connsiteX18" fmla="*/ 315494 w 5632904"/>
                <a:gd name="connsiteY18" fmla="*/ 1442939 h 2248047"/>
                <a:gd name="connsiteX19" fmla="*/ 331537 w 5632904"/>
                <a:gd name="connsiteY19" fmla="*/ 1501760 h 2248047"/>
                <a:gd name="connsiteX20" fmla="*/ 342231 w 5632904"/>
                <a:gd name="connsiteY20" fmla="*/ 1592665 h 2248047"/>
                <a:gd name="connsiteX21" fmla="*/ 347579 w 5632904"/>
                <a:gd name="connsiteY21" fmla="*/ 1688918 h 2248047"/>
                <a:gd name="connsiteX22" fmla="*/ 363621 w 5632904"/>
                <a:gd name="connsiteY22" fmla="*/ 1726350 h 2248047"/>
                <a:gd name="connsiteX23" fmla="*/ 368968 w 5632904"/>
                <a:gd name="connsiteY23" fmla="*/ 1742392 h 2248047"/>
                <a:gd name="connsiteX24" fmla="*/ 390358 w 5632904"/>
                <a:gd name="connsiteY24" fmla="*/ 1614055 h 2248047"/>
                <a:gd name="connsiteX25" fmla="*/ 390358 w 5632904"/>
                <a:gd name="connsiteY25" fmla="*/ 1528497 h 2248047"/>
                <a:gd name="connsiteX26" fmla="*/ 411747 w 5632904"/>
                <a:gd name="connsiteY26" fmla="*/ 1469676 h 2248047"/>
                <a:gd name="connsiteX27" fmla="*/ 433137 w 5632904"/>
                <a:gd name="connsiteY27" fmla="*/ 1560581 h 2248047"/>
                <a:gd name="connsiteX28" fmla="*/ 433137 w 5632904"/>
                <a:gd name="connsiteY28" fmla="*/ 1662181 h 2248047"/>
                <a:gd name="connsiteX29" fmla="*/ 443831 w 5632904"/>
                <a:gd name="connsiteY29" fmla="*/ 1785171 h 2248047"/>
                <a:gd name="connsiteX30" fmla="*/ 459873 w 5632904"/>
                <a:gd name="connsiteY30" fmla="*/ 1876076 h 2248047"/>
                <a:gd name="connsiteX31" fmla="*/ 470568 w 5632904"/>
                <a:gd name="connsiteY31" fmla="*/ 1940244 h 2248047"/>
                <a:gd name="connsiteX32" fmla="*/ 486610 w 5632904"/>
                <a:gd name="connsiteY32" fmla="*/ 1961634 h 2248047"/>
                <a:gd name="connsiteX33" fmla="*/ 508000 w 5632904"/>
                <a:gd name="connsiteY33" fmla="*/ 1870729 h 2248047"/>
                <a:gd name="connsiteX34" fmla="*/ 534737 w 5632904"/>
                <a:gd name="connsiteY34" fmla="*/ 1758434 h 2248047"/>
                <a:gd name="connsiteX35" fmla="*/ 550779 w 5632904"/>
                <a:gd name="connsiteY35" fmla="*/ 1646139 h 2248047"/>
                <a:gd name="connsiteX36" fmla="*/ 561473 w 5632904"/>
                <a:gd name="connsiteY36" fmla="*/ 1560581 h 2248047"/>
                <a:gd name="connsiteX37" fmla="*/ 572168 w 5632904"/>
                <a:gd name="connsiteY37" fmla="*/ 1523150 h 2248047"/>
                <a:gd name="connsiteX38" fmla="*/ 609600 w 5632904"/>
                <a:gd name="connsiteY38" fmla="*/ 1555234 h 2248047"/>
                <a:gd name="connsiteX39" fmla="*/ 636337 w 5632904"/>
                <a:gd name="connsiteY39" fmla="*/ 1614055 h 2248047"/>
                <a:gd name="connsiteX40" fmla="*/ 657726 w 5632904"/>
                <a:gd name="connsiteY40" fmla="*/ 1646139 h 2248047"/>
                <a:gd name="connsiteX41" fmla="*/ 695158 w 5632904"/>
                <a:gd name="connsiteY41" fmla="*/ 1598013 h 2248047"/>
                <a:gd name="connsiteX42" fmla="*/ 727242 w 5632904"/>
                <a:gd name="connsiteY42" fmla="*/ 1533844 h 2248047"/>
                <a:gd name="connsiteX43" fmla="*/ 743284 w 5632904"/>
                <a:gd name="connsiteY43" fmla="*/ 1501760 h 2248047"/>
                <a:gd name="connsiteX44" fmla="*/ 770021 w 5632904"/>
                <a:gd name="connsiteY44" fmla="*/ 1512455 h 2248047"/>
                <a:gd name="connsiteX45" fmla="*/ 796758 w 5632904"/>
                <a:gd name="connsiteY45" fmla="*/ 1576623 h 2248047"/>
                <a:gd name="connsiteX46" fmla="*/ 807452 w 5632904"/>
                <a:gd name="connsiteY46" fmla="*/ 1678223 h 2248047"/>
                <a:gd name="connsiteX47" fmla="*/ 828842 w 5632904"/>
                <a:gd name="connsiteY47" fmla="*/ 1753087 h 2248047"/>
                <a:gd name="connsiteX48" fmla="*/ 844884 w 5632904"/>
                <a:gd name="connsiteY48" fmla="*/ 1833297 h 2248047"/>
                <a:gd name="connsiteX49" fmla="*/ 866273 w 5632904"/>
                <a:gd name="connsiteY49" fmla="*/ 1924202 h 2248047"/>
                <a:gd name="connsiteX50" fmla="*/ 871621 w 5632904"/>
                <a:gd name="connsiteY50" fmla="*/ 1977676 h 2248047"/>
                <a:gd name="connsiteX51" fmla="*/ 893010 w 5632904"/>
                <a:gd name="connsiteY51" fmla="*/ 2004413 h 2248047"/>
                <a:gd name="connsiteX52" fmla="*/ 919747 w 5632904"/>
                <a:gd name="connsiteY52" fmla="*/ 1999065 h 2248047"/>
                <a:gd name="connsiteX53" fmla="*/ 951831 w 5632904"/>
                <a:gd name="connsiteY53" fmla="*/ 1908160 h 2248047"/>
                <a:gd name="connsiteX54" fmla="*/ 967873 w 5632904"/>
                <a:gd name="connsiteY54" fmla="*/ 1795865 h 2248047"/>
                <a:gd name="connsiteX55" fmla="*/ 978568 w 5632904"/>
                <a:gd name="connsiteY55" fmla="*/ 1678223 h 2248047"/>
                <a:gd name="connsiteX56" fmla="*/ 989263 w 5632904"/>
                <a:gd name="connsiteY56" fmla="*/ 1560581 h 2248047"/>
                <a:gd name="connsiteX57" fmla="*/ 999958 w 5632904"/>
                <a:gd name="connsiteY57" fmla="*/ 1442939 h 2248047"/>
                <a:gd name="connsiteX58" fmla="*/ 1016000 w 5632904"/>
                <a:gd name="connsiteY58" fmla="*/ 1314602 h 2248047"/>
                <a:gd name="connsiteX59" fmla="*/ 1037389 w 5632904"/>
                <a:gd name="connsiteY59" fmla="*/ 1245087 h 2248047"/>
                <a:gd name="connsiteX60" fmla="*/ 1069473 w 5632904"/>
                <a:gd name="connsiteY60" fmla="*/ 1229044 h 2248047"/>
                <a:gd name="connsiteX61" fmla="*/ 1096210 w 5632904"/>
                <a:gd name="connsiteY61" fmla="*/ 1271823 h 2248047"/>
                <a:gd name="connsiteX62" fmla="*/ 1106905 w 5632904"/>
                <a:gd name="connsiteY62" fmla="*/ 1362729 h 2248047"/>
                <a:gd name="connsiteX63" fmla="*/ 1122947 w 5632904"/>
                <a:gd name="connsiteY63" fmla="*/ 1421550 h 2248047"/>
                <a:gd name="connsiteX64" fmla="*/ 1138989 w 5632904"/>
                <a:gd name="connsiteY64" fmla="*/ 1469676 h 2248047"/>
                <a:gd name="connsiteX65" fmla="*/ 1155031 w 5632904"/>
                <a:gd name="connsiteY65" fmla="*/ 1378771 h 2248047"/>
                <a:gd name="connsiteX66" fmla="*/ 1160379 w 5632904"/>
                <a:gd name="connsiteY66" fmla="*/ 1261129 h 2248047"/>
                <a:gd name="connsiteX67" fmla="*/ 1187115 w 5632904"/>
                <a:gd name="connsiteY67" fmla="*/ 1170223 h 2248047"/>
                <a:gd name="connsiteX68" fmla="*/ 1197810 w 5632904"/>
                <a:gd name="connsiteY68" fmla="*/ 1095360 h 2248047"/>
                <a:gd name="connsiteX69" fmla="*/ 1219200 w 5632904"/>
                <a:gd name="connsiteY69" fmla="*/ 1047234 h 2248047"/>
                <a:gd name="connsiteX70" fmla="*/ 1245937 w 5632904"/>
                <a:gd name="connsiteY70" fmla="*/ 1090013 h 2248047"/>
                <a:gd name="connsiteX71" fmla="*/ 1245937 w 5632904"/>
                <a:gd name="connsiteY71" fmla="*/ 1196960 h 2248047"/>
                <a:gd name="connsiteX72" fmla="*/ 1251284 w 5632904"/>
                <a:gd name="connsiteY72" fmla="*/ 1271823 h 2248047"/>
                <a:gd name="connsiteX73" fmla="*/ 1261979 w 5632904"/>
                <a:gd name="connsiteY73" fmla="*/ 1341339 h 2248047"/>
                <a:gd name="connsiteX74" fmla="*/ 1272673 w 5632904"/>
                <a:gd name="connsiteY74" fmla="*/ 1405508 h 2248047"/>
                <a:gd name="connsiteX75" fmla="*/ 1288715 w 5632904"/>
                <a:gd name="connsiteY75" fmla="*/ 1400160 h 2248047"/>
                <a:gd name="connsiteX76" fmla="*/ 1304758 w 5632904"/>
                <a:gd name="connsiteY76" fmla="*/ 1282518 h 2248047"/>
                <a:gd name="connsiteX77" fmla="*/ 1304758 w 5632904"/>
                <a:gd name="connsiteY77" fmla="*/ 1143487 h 2248047"/>
                <a:gd name="connsiteX78" fmla="*/ 1304758 w 5632904"/>
                <a:gd name="connsiteY78" fmla="*/ 1020497 h 2248047"/>
                <a:gd name="connsiteX79" fmla="*/ 1315452 w 5632904"/>
                <a:gd name="connsiteY79" fmla="*/ 940287 h 2248047"/>
                <a:gd name="connsiteX80" fmla="*/ 1326147 w 5632904"/>
                <a:gd name="connsiteY80" fmla="*/ 876118 h 2248047"/>
                <a:gd name="connsiteX81" fmla="*/ 1336842 w 5632904"/>
                <a:gd name="connsiteY81" fmla="*/ 849381 h 2248047"/>
                <a:gd name="connsiteX82" fmla="*/ 1347537 w 5632904"/>
                <a:gd name="connsiteY82" fmla="*/ 897508 h 2248047"/>
                <a:gd name="connsiteX83" fmla="*/ 1352884 w 5632904"/>
                <a:gd name="connsiteY83" fmla="*/ 1009802 h 2248047"/>
                <a:gd name="connsiteX84" fmla="*/ 1352884 w 5632904"/>
                <a:gd name="connsiteY84" fmla="*/ 1127444 h 2248047"/>
                <a:gd name="connsiteX85" fmla="*/ 1368926 w 5632904"/>
                <a:gd name="connsiteY85" fmla="*/ 1191613 h 2248047"/>
                <a:gd name="connsiteX86" fmla="*/ 1368926 w 5632904"/>
                <a:gd name="connsiteY86" fmla="*/ 1287865 h 2248047"/>
                <a:gd name="connsiteX87" fmla="*/ 1374273 w 5632904"/>
                <a:gd name="connsiteY87" fmla="*/ 1357381 h 2248047"/>
                <a:gd name="connsiteX88" fmla="*/ 1379621 w 5632904"/>
                <a:gd name="connsiteY88" fmla="*/ 1426897 h 2248047"/>
                <a:gd name="connsiteX89" fmla="*/ 1384968 w 5632904"/>
                <a:gd name="connsiteY89" fmla="*/ 1485718 h 2248047"/>
                <a:gd name="connsiteX90" fmla="*/ 1401010 w 5632904"/>
                <a:gd name="connsiteY90" fmla="*/ 1432244 h 2248047"/>
                <a:gd name="connsiteX91" fmla="*/ 1406358 w 5632904"/>
                <a:gd name="connsiteY91" fmla="*/ 1303908 h 2248047"/>
                <a:gd name="connsiteX92" fmla="*/ 1411705 w 5632904"/>
                <a:gd name="connsiteY92" fmla="*/ 1229044 h 2248047"/>
                <a:gd name="connsiteX93" fmla="*/ 1411705 w 5632904"/>
                <a:gd name="connsiteY93" fmla="*/ 1122097 h 2248047"/>
                <a:gd name="connsiteX94" fmla="*/ 1417052 w 5632904"/>
                <a:gd name="connsiteY94" fmla="*/ 1047234 h 2248047"/>
                <a:gd name="connsiteX95" fmla="*/ 1427747 w 5632904"/>
                <a:gd name="connsiteY95" fmla="*/ 967023 h 2248047"/>
                <a:gd name="connsiteX96" fmla="*/ 1438442 w 5632904"/>
                <a:gd name="connsiteY96" fmla="*/ 934939 h 2248047"/>
                <a:gd name="connsiteX97" fmla="*/ 1459831 w 5632904"/>
                <a:gd name="connsiteY97" fmla="*/ 993760 h 2248047"/>
                <a:gd name="connsiteX98" fmla="*/ 1465179 w 5632904"/>
                <a:gd name="connsiteY98" fmla="*/ 1068623 h 2248047"/>
                <a:gd name="connsiteX99" fmla="*/ 1481221 w 5632904"/>
                <a:gd name="connsiteY99" fmla="*/ 1127444 h 2248047"/>
                <a:gd name="connsiteX100" fmla="*/ 1481221 w 5632904"/>
                <a:gd name="connsiteY100" fmla="*/ 1175571 h 2248047"/>
                <a:gd name="connsiteX101" fmla="*/ 1497263 w 5632904"/>
                <a:gd name="connsiteY101" fmla="*/ 1196960 h 2248047"/>
                <a:gd name="connsiteX102" fmla="*/ 1513305 w 5632904"/>
                <a:gd name="connsiteY102" fmla="*/ 1138139 h 2248047"/>
                <a:gd name="connsiteX103" fmla="*/ 1518652 w 5632904"/>
                <a:gd name="connsiteY103" fmla="*/ 1068623 h 2248047"/>
                <a:gd name="connsiteX104" fmla="*/ 1524000 w 5632904"/>
                <a:gd name="connsiteY104" fmla="*/ 1009802 h 2248047"/>
                <a:gd name="connsiteX105" fmla="*/ 1550737 w 5632904"/>
                <a:gd name="connsiteY105" fmla="*/ 961676 h 2248047"/>
                <a:gd name="connsiteX106" fmla="*/ 1577473 w 5632904"/>
                <a:gd name="connsiteY106" fmla="*/ 967023 h 2248047"/>
                <a:gd name="connsiteX107" fmla="*/ 1614905 w 5632904"/>
                <a:gd name="connsiteY107" fmla="*/ 1020497 h 2248047"/>
                <a:gd name="connsiteX108" fmla="*/ 1625600 w 5632904"/>
                <a:gd name="connsiteY108" fmla="*/ 1090013 h 2248047"/>
                <a:gd name="connsiteX109" fmla="*/ 1641642 w 5632904"/>
                <a:gd name="connsiteY109" fmla="*/ 1186265 h 2248047"/>
                <a:gd name="connsiteX110" fmla="*/ 1657684 w 5632904"/>
                <a:gd name="connsiteY110" fmla="*/ 1309255 h 2248047"/>
                <a:gd name="connsiteX111" fmla="*/ 1663031 w 5632904"/>
                <a:gd name="connsiteY111" fmla="*/ 1400160 h 2248047"/>
                <a:gd name="connsiteX112" fmla="*/ 1673726 w 5632904"/>
                <a:gd name="connsiteY112" fmla="*/ 1453634 h 2248047"/>
                <a:gd name="connsiteX113" fmla="*/ 1684421 w 5632904"/>
                <a:gd name="connsiteY113" fmla="*/ 1517802 h 2248047"/>
                <a:gd name="connsiteX114" fmla="*/ 1700463 w 5632904"/>
                <a:gd name="connsiteY114" fmla="*/ 1544539 h 2248047"/>
                <a:gd name="connsiteX115" fmla="*/ 1705810 w 5632904"/>
                <a:gd name="connsiteY115" fmla="*/ 1373423 h 2248047"/>
                <a:gd name="connsiteX116" fmla="*/ 1705810 w 5632904"/>
                <a:gd name="connsiteY116" fmla="*/ 1239739 h 2248047"/>
                <a:gd name="connsiteX117" fmla="*/ 1721852 w 5632904"/>
                <a:gd name="connsiteY117" fmla="*/ 1100708 h 2248047"/>
                <a:gd name="connsiteX118" fmla="*/ 1721852 w 5632904"/>
                <a:gd name="connsiteY118" fmla="*/ 940287 h 2248047"/>
                <a:gd name="connsiteX119" fmla="*/ 1732547 w 5632904"/>
                <a:gd name="connsiteY119" fmla="*/ 811950 h 2248047"/>
                <a:gd name="connsiteX120" fmla="*/ 1743242 w 5632904"/>
                <a:gd name="connsiteY120" fmla="*/ 731739 h 2248047"/>
                <a:gd name="connsiteX121" fmla="*/ 1764631 w 5632904"/>
                <a:gd name="connsiteY121" fmla="*/ 806602 h 2248047"/>
                <a:gd name="connsiteX122" fmla="*/ 1775326 w 5632904"/>
                <a:gd name="connsiteY122" fmla="*/ 892160 h 2248047"/>
                <a:gd name="connsiteX123" fmla="*/ 1764631 w 5632904"/>
                <a:gd name="connsiteY123" fmla="*/ 999108 h 2248047"/>
                <a:gd name="connsiteX124" fmla="*/ 1780673 w 5632904"/>
                <a:gd name="connsiteY124" fmla="*/ 1106055 h 2248047"/>
                <a:gd name="connsiteX125" fmla="*/ 1786021 w 5632904"/>
                <a:gd name="connsiteY125" fmla="*/ 1186265 h 2248047"/>
                <a:gd name="connsiteX126" fmla="*/ 1818105 w 5632904"/>
                <a:gd name="connsiteY126" fmla="*/ 1239739 h 2248047"/>
                <a:gd name="connsiteX127" fmla="*/ 1834147 w 5632904"/>
                <a:gd name="connsiteY127" fmla="*/ 1261129 h 2248047"/>
                <a:gd name="connsiteX128" fmla="*/ 1860884 w 5632904"/>
                <a:gd name="connsiteY128" fmla="*/ 1127444 h 2248047"/>
                <a:gd name="connsiteX129" fmla="*/ 1866231 w 5632904"/>
                <a:gd name="connsiteY129" fmla="*/ 993760 h 2248047"/>
                <a:gd name="connsiteX130" fmla="*/ 1866231 w 5632904"/>
                <a:gd name="connsiteY130" fmla="*/ 849381 h 2248047"/>
                <a:gd name="connsiteX131" fmla="*/ 1887621 w 5632904"/>
                <a:gd name="connsiteY131" fmla="*/ 667571 h 2248047"/>
                <a:gd name="connsiteX132" fmla="*/ 1909010 w 5632904"/>
                <a:gd name="connsiteY132" fmla="*/ 528539 h 2248047"/>
                <a:gd name="connsiteX133" fmla="*/ 1925052 w 5632904"/>
                <a:gd name="connsiteY133" fmla="*/ 432287 h 2248047"/>
                <a:gd name="connsiteX134" fmla="*/ 1941094 w 5632904"/>
                <a:gd name="connsiteY134" fmla="*/ 378813 h 2248047"/>
                <a:gd name="connsiteX135" fmla="*/ 1962484 w 5632904"/>
                <a:gd name="connsiteY135" fmla="*/ 362771 h 2248047"/>
                <a:gd name="connsiteX136" fmla="*/ 1967831 w 5632904"/>
                <a:gd name="connsiteY136" fmla="*/ 528539 h 2248047"/>
                <a:gd name="connsiteX137" fmla="*/ 1973179 w 5632904"/>
                <a:gd name="connsiteY137" fmla="*/ 656876 h 2248047"/>
                <a:gd name="connsiteX138" fmla="*/ 1994568 w 5632904"/>
                <a:gd name="connsiteY138" fmla="*/ 763823 h 2248047"/>
                <a:gd name="connsiteX139" fmla="*/ 1999915 w 5632904"/>
                <a:gd name="connsiteY139" fmla="*/ 913550 h 2248047"/>
                <a:gd name="connsiteX140" fmla="*/ 2026652 w 5632904"/>
                <a:gd name="connsiteY140" fmla="*/ 844034 h 2248047"/>
                <a:gd name="connsiteX141" fmla="*/ 2042694 w 5632904"/>
                <a:gd name="connsiteY141" fmla="*/ 731739 h 2248047"/>
                <a:gd name="connsiteX142" fmla="*/ 2058737 w 5632904"/>
                <a:gd name="connsiteY142" fmla="*/ 705002 h 2248047"/>
                <a:gd name="connsiteX143" fmla="*/ 2064084 w 5632904"/>
                <a:gd name="connsiteY143" fmla="*/ 822644 h 2248047"/>
                <a:gd name="connsiteX144" fmla="*/ 2074779 w 5632904"/>
                <a:gd name="connsiteY144" fmla="*/ 945634 h 2248047"/>
                <a:gd name="connsiteX145" fmla="*/ 2080126 w 5632904"/>
                <a:gd name="connsiteY145" fmla="*/ 1106055 h 2248047"/>
                <a:gd name="connsiteX146" fmla="*/ 2085473 w 5632904"/>
                <a:gd name="connsiteY146" fmla="*/ 1213002 h 2248047"/>
                <a:gd name="connsiteX147" fmla="*/ 2096168 w 5632904"/>
                <a:gd name="connsiteY147" fmla="*/ 1266476 h 2248047"/>
                <a:gd name="connsiteX148" fmla="*/ 2101515 w 5632904"/>
                <a:gd name="connsiteY148" fmla="*/ 1303908 h 2248047"/>
                <a:gd name="connsiteX149" fmla="*/ 2122905 w 5632904"/>
                <a:gd name="connsiteY149" fmla="*/ 1239739 h 2248047"/>
                <a:gd name="connsiteX150" fmla="*/ 2128252 w 5632904"/>
                <a:gd name="connsiteY150" fmla="*/ 1084665 h 2248047"/>
                <a:gd name="connsiteX151" fmla="*/ 2149642 w 5632904"/>
                <a:gd name="connsiteY151" fmla="*/ 892160 h 2248047"/>
                <a:gd name="connsiteX152" fmla="*/ 2165684 w 5632904"/>
                <a:gd name="connsiteY152" fmla="*/ 726392 h 2248047"/>
                <a:gd name="connsiteX153" fmla="*/ 2181726 w 5632904"/>
                <a:gd name="connsiteY153" fmla="*/ 592708 h 2248047"/>
                <a:gd name="connsiteX154" fmla="*/ 2203115 w 5632904"/>
                <a:gd name="connsiteY154" fmla="*/ 501802 h 2248047"/>
                <a:gd name="connsiteX155" fmla="*/ 2224505 w 5632904"/>
                <a:gd name="connsiteY155" fmla="*/ 464371 h 2248047"/>
                <a:gd name="connsiteX156" fmla="*/ 2261937 w 5632904"/>
                <a:gd name="connsiteY156" fmla="*/ 485760 h 2248047"/>
                <a:gd name="connsiteX157" fmla="*/ 2283326 w 5632904"/>
                <a:gd name="connsiteY157" fmla="*/ 656876 h 2248047"/>
                <a:gd name="connsiteX158" fmla="*/ 2299368 w 5632904"/>
                <a:gd name="connsiteY158" fmla="*/ 876118 h 2248047"/>
                <a:gd name="connsiteX159" fmla="*/ 2315410 w 5632904"/>
                <a:gd name="connsiteY159" fmla="*/ 1047234 h 2248047"/>
                <a:gd name="connsiteX160" fmla="*/ 2331452 w 5632904"/>
                <a:gd name="connsiteY160" fmla="*/ 1180918 h 2248047"/>
                <a:gd name="connsiteX161" fmla="*/ 2336800 w 5632904"/>
                <a:gd name="connsiteY161" fmla="*/ 1277171 h 2248047"/>
                <a:gd name="connsiteX162" fmla="*/ 2342147 w 5632904"/>
                <a:gd name="connsiteY162" fmla="*/ 1346687 h 2248047"/>
                <a:gd name="connsiteX163" fmla="*/ 2358189 w 5632904"/>
                <a:gd name="connsiteY163" fmla="*/ 1394813 h 2248047"/>
                <a:gd name="connsiteX164" fmla="*/ 2374231 w 5632904"/>
                <a:gd name="connsiteY164" fmla="*/ 1303908 h 2248047"/>
                <a:gd name="connsiteX165" fmla="*/ 2379579 w 5632904"/>
                <a:gd name="connsiteY165" fmla="*/ 1138139 h 2248047"/>
                <a:gd name="connsiteX166" fmla="*/ 2390273 w 5632904"/>
                <a:gd name="connsiteY166" fmla="*/ 1025844 h 2248047"/>
                <a:gd name="connsiteX167" fmla="*/ 2395621 w 5632904"/>
                <a:gd name="connsiteY167" fmla="*/ 908202 h 2248047"/>
                <a:gd name="connsiteX168" fmla="*/ 2406315 w 5632904"/>
                <a:gd name="connsiteY168" fmla="*/ 811950 h 2248047"/>
                <a:gd name="connsiteX169" fmla="*/ 2427705 w 5632904"/>
                <a:gd name="connsiteY169" fmla="*/ 913550 h 2248047"/>
                <a:gd name="connsiteX170" fmla="*/ 2438400 w 5632904"/>
                <a:gd name="connsiteY170" fmla="*/ 1047234 h 2248047"/>
                <a:gd name="connsiteX171" fmla="*/ 2443747 w 5632904"/>
                <a:gd name="connsiteY171" fmla="*/ 1138139 h 2248047"/>
                <a:gd name="connsiteX172" fmla="*/ 2443747 w 5632904"/>
                <a:gd name="connsiteY172" fmla="*/ 1202308 h 2248047"/>
                <a:gd name="connsiteX173" fmla="*/ 2449094 w 5632904"/>
                <a:gd name="connsiteY173" fmla="*/ 1271823 h 2248047"/>
                <a:gd name="connsiteX174" fmla="*/ 2465137 w 5632904"/>
                <a:gd name="connsiteY174" fmla="*/ 1298560 h 2248047"/>
                <a:gd name="connsiteX175" fmla="*/ 2486526 w 5632904"/>
                <a:gd name="connsiteY175" fmla="*/ 1229044 h 2248047"/>
                <a:gd name="connsiteX176" fmla="*/ 2502568 w 5632904"/>
                <a:gd name="connsiteY176" fmla="*/ 1170223 h 2248047"/>
                <a:gd name="connsiteX177" fmla="*/ 2534652 w 5632904"/>
                <a:gd name="connsiteY177" fmla="*/ 1207655 h 2248047"/>
                <a:gd name="connsiteX178" fmla="*/ 2566737 w 5632904"/>
                <a:gd name="connsiteY178" fmla="*/ 1261129 h 2248047"/>
                <a:gd name="connsiteX179" fmla="*/ 2582779 w 5632904"/>
                <a:gd name="connsiteY179" fmla="*/ 1330644 h 2248047"/>
                <a:gd name="connsiteX180" fmla="*/ 2604168 w 5632904"/>
                <a:gd name="connsiteY180" fmla="*/ 1389465 h 2248047"/>
                <a:gd name="connsiteX181" fmla="*/ 2614863 w 5632904"/>
                <a:gd name="connsiteY181" fmla="*/ 1448287 h 2248047"/>
                <a:gd name="connsiteX182" fmla="*/ 2641600 w 5632904"/>
                <a:gd name="connsiteY182" fmla="*/ 1432244 h 2248047"/>
                <a:gd name="connsiteX183" fmla="*/ 2662989 w 5632904"/>
                <a:gd name="connsiteY183" fmla="*/ 1373423 h 2248047"/>
                <a:gd name="connsiteX184" fmla="*/ 2673684 w 5632904"/>
                <a:gd name="connsiteY184" fmla="*/ 1234392 h 2248047"/>
                <a:gd name="connsiteX185" fmla="*/ 2673684 w 5632904"/>
                <a:gd name="connsiteY185" fmla="*/ 1063276 h 2248047"/>
                <a:gd name="connsiteX186" fmla="*/ 2689726 w 5632904"/>
                <a:gd name="connsiteY186" fmla="*/ 908202 h 2248047"/>
                <a:gd name="connsiteX187" fmla="*/ 2695073 w 5632904"/>
                <a:gd name="connsiteY187" fmla="*/ 721044 h 2248047"/>
                <a:gd name="connsiteX188" fmla="*/ 2700421 w 5632904"/>
                <a:gd name="connsiteY188" fmla="*/ 640834 h 2248047"/>
                <a:gd name="connsiteX189" fmla="*/ 2721810 w 5632904"/>
                <a:gd name="connsiteY189" fmla="*/ 592708 h 2248047"/>
                <a:gd name="connsiteX190" fmla="*/ 2748547 w 5632904"/>
                <a:gd name="connsiteY190" fmla="*/ 726392 h 2248047"/>
                <a:gd name="connsiteX191" fmla="*/ 2759242 w 5632904"/>
                <a:gd name="connsiteY191" fmla="*/ 881465 h 2248047"/>
                <a:gd name="connsiteX192" fmla="*/ 2775284 w 5632904"/>
                <a:gd name="connsiteY192" fmla="*/ 1052581 h 2248047"/>
                <a:gd name="connsiteX193" fmla="*/ 2785979 w 5632904"/>
                <a:gd name="connsiteY193" fmla="*/ 1223697 h 2248047"/>
                <a:gd name="connsiteX194" fmla="*/ 2785979 w 5632904"/>
                <a:gd name="connsiteY194" fmla="*/ 1362729 h 2248047"/>
                <a:gd name="connsiteX195" fmla="*/ 2796673 w 5632904"/>
                <a:gd name="connsiteY195" fmla="*/ 1507108 h 2248047"/>
                <a:gd name="connsiteX196" fmla="*/ 2802021 w 5632904"/>
                <a:gd name="connsiteY196" fmla="*/ 1581971 h 2248047"/>
                <a:gd name="connsiteX197" fmla="*/ 2807368 w 5632904"/>
                <a:gd name="connsiteY197" fmla="*/ 1630097 h 2248047"/>
                <a:gd name="connsiteX198" fmla="*/ 2828758 w 5632904"/>
                <a:gd name="connsiteY198" fmla="*/ 1651487 h 2248047"/>
                <a:gd name="connsiteX199" fmla="*/ 2844800 w 5632904"/>
                <a:gd name="connsiteY199" fmla="*/ 1555234 h 2248047"/>
                <a:gd name="connsiteX200" fmla="*/ 2866189 w 5632904"/>
                <a:gd name="connsiteY200" fmla="*/ 1442939 h 2248047"/>
                <a:gd name="connsiteX201" fmla="*/ 2876884 w 5632904"/>
                <a:gd name="connsiteY201" fmla="*/ 1319950 h 2248047"/>
                <a:gd name="connsiteX202" fmla="*/ 2898273 w 5632904"/>
                <a:gd name="connsiteY202" fmla="*/ 1223697 h 2248047"/>
                <a:gd name="connsiteX203" fmla="*/ 2908968 w 5632904"/>
                <a:gd name="connsiteY203" fmla="*/ 1148834 h 2248047"/>
                <a:gd name="connsiteX204" fmla="*/ 2930358 w 5632904"/>
                <a:gd name="connsiteY204" fmla="*/ 1229044 h 2248047"/>
                <a:gd name="connsiteX205" fmla="*/ 2935705 w 5632904"/>
                <a:gd name="connsiteY205" fmla="*/ 1341339 h 2248047"/>
                <a:gd name="connsiteX206" fmla="*/ 2946400 w 5632904"/>
                <a:gd name="connsiteY206" fmla="*/ 1426897 h 2248047"/>
                <a:gd name="connsiteX207" fmla="*/ 2951747 w 5632904"/>
                <a:gd name="connsiteY207" fmla="*/ 1496413 h 2248047"/>
                <a:gd name="connsiteX208" fmla="*/ 2967789 w 5632904"/>
                <a:gd name="connsiteY208" fmla="*/ 1533844 h 2248047"/>
                <a:gd name="connsiteX209" fmla="*/ 2978484 w 5632904"/>
                <a:gd name="connsiteY209" fmla="*/ 1373423 h 2248047"/>
                <a:gd name="connsiteX210" fmla="*/ 2999873 w 5632904"/>
                <a:gd name="connsiteY210" fmla="*/ 1261129 h 2248047"/>
                <a:gd name="connsiteX211" fmla="*/ 2994526 w 5632904"/>
                <a:gd name="connsiteY211" fmla="*/ 1154181 h 2248047"/>
                <a:gd name="connsiteX212" fmla="*/ 3010568 w 5632904"/>
                <a:gd name="connsiteY212" fmla="*/ 1063276 h 2248047"/>
                <a:gd name="connsiteX213" fmla="*/ 3026610 w 5632904"/>
                <a:gd name="connsiteY213" fmla="*/ 1036539 h 2248047"/>
                <a:gd name="connsiteX214" fmla="*/ 3058694 w 5632904"/>
                <a:gd name="connsiteY214" fmla="*/ 1111402 h 2248047"/>
                <a:gd name="connsiteX215" fmla="*/ 3085431 w 5632904"/>
                <a:gd name="connsiteY215" fmla="*/ 1196960 h 2248047"/>
                <a:gd name="connsiteX216" fmla="*/ 3090779 w 5632904"/>
                <a:gd name="connsiteY216" fmla="*/ 1314602 h 2248047"/>
                <a:gd name="connsiteX217" fmla="*/ 3096126 w 5632904"/>
                <a:gd name="connsiteY217" fmla="*/ 1394813 h 2248047"/>
                <a:gd name="connsiteX218" fmla="*/ 3096126 w 5632904"/>
                <a:gd name="connsiteY218" fmla="*/ 1464329 h 2248047"/>
                <a:gd name="connsiteX219" fmla="*/ 3106821 w 5632904"/>
                <a:gd name="connsiteY219" fmla="*/ 1539192 h 2248047"/>
                <a:gd name="connsiteX220" fmla="*/ 3122863 w 5632904"/>
                <a:gd name="connsiteY220" fmla="*/ 1555234 h 2248047"/>
                <a:gd name="connsiteX221" fmla="*/ 3133558 w 5632904"/>
                <a:gd name="connsiteY221" fmla="*/ 1432244 h 2248047"/>
                <a:gd name="connsiteX222" fmla="*/ 3144252 w 5632904"/>
                <a:gd name="connsiteY222" fmla="*/ 1346687 h 2248047"/>
                <a:gd name="connsiteX223" fmla="*/ 3149600 w 5632904"/>
                <a:gd name="connsiteY223" fmla="*/ 1261129 h 2248047"/>
                <a:gd name="connsiteX224" fmla="*/ 3154947 w 5632904"/>
                <a:gd name="connsiteY224" fmla="*/ 1132792 h 2248047"/>
                <a:gd name="connsiteX225" fmla="*/ 3170989 w 5632904"/>
                <a:gd name="connsiteY225" fmla="*/ 1047234 h 2248047"/>
                <a:gd name="connsiteX226" fmla="*/ 3176337 w 5632904"/>
                <a:gd name="connsiteY226" fmla="*/ 977718 h 2248047"/>
                <a:gd name="connsiteX227" fmla="*/ 3208421 w 5632904"/>
                <a:gd name="connsiteY227" fmla="*/ 1090013 h 2248047"/>
                <a:gd name="connsiteX228" fmla="*/ 3219115 w 5632904"/>
                <a:gd name="connsiteY228" fmla="*/ 1282518 h 2248047"/>
                <a:gd name="connsiteX229" fmla="*/ 3235158 w 5632904"/>
                <a:gd name="connsiteY229" fmla="*/ 1394813 h 2248047"/>
                <a:gd name="connsiteX230" fmla="*/ 3245852 w 5632904"/>
                <a:gd name="connsiteY230" fmla="*/ 1512455 h 2248047"/>
                <a:gd name="connsiteX231" fmla="*/ 3245852 w 5632904"/>
                <a:gd name="connsiteY231" fmla="*/ 1592665 h 2248047"/>
                <a:gd name="connsiteX232" fmla="*/ 3267242 w 5632904"/>
                <a:gd name="connsiteY232" fmla="*/ 1704960 h 2248047"/>
                <a:gd name="connsiteX233" fmla="*/ 3272589 w 5632904"/>
                <a:gd name="connsiteY233" fmla="*/ 1737044 h 2248047"/>
                <a:gd name="connsiteX234" fmla="*/ 3315368 w 5632904"/>
                <a:gd name="connsiteY234" fmla="*/ 1667529 h 2248047"/>
                <a:gd name="connsiteX235" fmla="*/ 3326063 w 5632904"/>
                <a:gd name="connsiteY235" fmla="*/ 1646139 h 2248047"/>
                <a:gd name="connsiteX236" fmla="*/ 3347452 w 5632904"/>
                <a:gd name="connsiteY236" fmla="*/ 1753087 h 2248047"/>
                <a:gd name="connsiteX237" fmla="*/ 3347452 w 5632904"/>
                <a:gd name="connsiteY237" fmla="*/ 1870729 h 2248047"/>
                <a:gd name="connsiteX238" fmla="*/ 3352800 w 5632904"/>
                <a:gd name="connsiteY238" fmla="*/ 1950939 h 2248047"/>
                <a:gd name="connsiteX239" fmla="*/ 3352800 w 5632904"/>
                <a:gd name="connsiteY239" fmla="*/ 2020455 h 2248047"/>
                <a:gd name="connsiteX240" fmla="*/ 3368842 w 5632904"/>
                <a:gd name="connsiteY240" fmla="*/ 2057887 h 2248047"/>
                <a:gd name="connsiteX241" fmla="*/ 3390231 w 5632904"/>
                <a:gd name="connsiteY241" fmla="*/ 1988371 h 2248047"/>
                <a:gd name="connsiteX242" fmla="*/ 3395579 w 5632904"/>
                <a:gd name="connsiteY242" fmla="*/ 1822602 h 2248047"/>
                <a:gd name="connsiteX243" fmla="*/ 3395579 w 5632904"/>
                <a:gd name="connsiteY243" fmla="*/ 1678223 h 2248047"/>
                <a:gd name="connsiteX244" fmla="*/ 3395579 w 5632904"/>
                <a:gd name="connsiteY244" fmla="*/ 1523150 h 2248047"/>
                <a:gd name="connsiteX245" fmla="*/ 3406273 w 5632904"/>
                <a:gd name="connsiteY245" fmla="*/ 1341339 h 2248047"/>
                <a:gd name="connsiteX246" fmla="*/ 3416968 w 5632904"/>
                <a:gd name="connsiteY246" fmla="*/ 1164876 h 2248047"/>
                <a:gd name="connsiteX247" fmla="*/ 3416968 w 5632904"/>
                <a:gd name="connsiteY247" fmla="*/ 1068623 h 2248047"/>
                <a:gd name="connsiteX248" fmla="*/ 3427663 w 5632904"/>
                <a:gd name="connsiteY248" fmla="*/ 983065 h 2248047"/>
                <a:gd name="connsiteX249" fmla="*/ 3454400 w 5632904"/>
                <a:gd name="connsiteY249" fmla="*/ 1202308 h 2248047"/>
                <a:gd name="connsiteX250" fmla="*/ 3454400 w 5632904"/>
                <a:gd name="connsiteY250" fmla="*/ 1362729 h 2248047"/>
                <a:gd name="connsiteX251" fmla="*/ 3465094 w 5632904"/>
                <a:gd name="connsiteY251" fmla="*/ 1453634 h 2248047"/>
                <a:gd name="connsiteX252" fmla="*/ 3465094 w 5632904"/>
                <a:gd name="connsiteY252" fmla="*/ 1539192 h 2248047"/>
                <a:gd name="connsiteX253" fmla="*/ 3475789 w 5632904"/>
                <a:gd name="connsiteY253" fmla="*/ 1598013 h 2248047"/>
                <a:gd name="connsiteX254" fmla="*/ 3497179 w 5632904"/>
                <a:gd name="connsiteY254" fmla="*/ 1640792 h 2248047"/>
                <a:gd name="connsiteX255" fmla="*/ 3502526 w 5632904"/>
                <a:gd name="connsiteY255" fmla="*/ 1523150 h 2248047"/>
                <a:gd name="connsiteX256" fmla="*/ 3518568 w 5632904"/>
                <a:gd name="connsiteY256" fmla="*/ 1437592 h 2248047"/>
                <a:gd name="connsiteX257" fmla="*/ 3566694 w 5632904"/>
                <a:gd name="connsiteY257" fmla="*/ 1507108 h 2248047"/>
                <a:gd name="connsiteX258" fmla="*/ 3604126 w 5632904"/>
                <a:gd name="connsiteY258" fmla="*/ 1549887 h 2248047"/>
                <a:gd name="connsiteX259" fmla="*/ 3641558 w 5632904"/>
                <a:gd name="connsiteY259" fmla="*/ 1560581 h 2248047"/>
                <a:gd name="connsiteX260" fmla="*/ 3668294 w 5632904"/>
                <a:gd name="connsiteY260" fmla="*/ 1619402 h 2248047"/>
                <a:gd name="connsiteX261" fmla="*/ 3684337 w 5632904"/>
                <a:gd name="connsiteY261" fmla="*/ 1640792 h 2248047"/>
                <a:gd name="connsiteX262" fmla="*/ 3705726 w 5632904"/>
                <a:gd name="connsiteY262" fmla="*/ 1480371 h 2248047"/>
                <a:gd name="connsiteX263" fmla="*/ 3705726 w 5632904"/>
                <a:gd name="connsiteY263" fmla="*/ 1368076 h 2248047"/>
                <a:gd name="connsiteX264" fmla="*/ 3711073 w 5632904"/>
                <a:gd name="connsiteY264" fmla="*/ 1282518 h 2248047"/>
                <a:gd name="connsiteX265" fmla="*/ 3737810 w 5632904"/>
                <a:gd name="connsiteY265" fmla="*/ 1266476 h 2248047"/>
                <a:gd name="connsiteX266" fmla="*/ 3759200 w 5632904"/>
                <a:gd name="connsiteY266" fmla="*/ 1405508 h 2248047"/>
                <a:gd name="connsiteX267" fmla="*/ 3769894 w 5632904"/>
                <a:gd name="connsiteY267" fmla="*/ 1475023 h 2248047"/>
                <a:gd name="connsiteX268" fmla="*/ 3791284 w 5632904"/>
                <a:gd name="connsiteY268" fmla="*/ 1501760 h 2248047"/>
                <a:gd name="connsiteX269" fmla="*/ 3812673 w 5632904"/>
                <a:gd name="connsiteY269" fmla="*/ 1394813 h 2248047"/>
                <a:gd name="connsiteX270" fmla="*/ 3834063 w 5632904"/>
                <a:gd name="connsiteY270" fmla="*/ 1303908 h 2248047"/>
                <a:gd name="connsiteX271" fmla="*/ 3855452 w 5632904"/>
                <a:gd name="connsiteY271" fmla="*/ 1218350 h 2248047"/>
                <a:gd name="connsiteX272" fmla="*/ 3892884 w 5632904"/>
                <a:gd name="connsiteY272" fmla="*/ 1122097 h 2248047"/>
                <a:gd name="connsiteX273" fmla="*/ 3935663 w 5632904"/>
                <a:gd name="connsiteY273" fmla="*/ 1084665 h 2248047"/>
                <a:gd name="connsiteX274" fmla="*/ 3978442 w 5632904"/>
                <a:gd name="connsiteY274" fmla="*/ 1175571 h 2248047"/>
                <a:gd name="connsiteX275" fmla="*/ 3989137 w 5632904"/>
                <a:gd name="connsiteY275" fmla="*/ 1277171 h 2248047"/>
                <a:gd name="connsiteX276" fmla="*/ 3994484 w 5632904"/>
                <a:gd name="connsiteY276" fmla="*/ 1384118 h 2248047"/>
                <a:gd name="connsiteX277" fmla="*/ 3999831 w 5632904"/>
                <a:gd name="connsiteY277" fmla="*/ 1491065 h 2248047"/>
                <a:gd name="connsiteX278" fmla="*/ 4010526 w 5632904"/>
                <a:gd name="connsiteY278" fmla="*/ 1598013 h 2248047"/>
                <a:gd name="connsiteX279" fmla="*/ 4026568 w 5632904"/>
                <a:gd name="connsiteY279" fmla="*/ 1662181 h 2248047"/>
                <a:gd name="connsiteX280" fmla="*/ 4031915 w 5632904"/>
                <a:gd name="connsiteY280" fmla="*/ 1710308 h 2248047"/>
                <a:gd name="connsiteX281" fmla="*/ 4058652 w 5632904"/>
                <a:gd name="connsiteY281" fmla="*/ 1571276 h 2248047"/>
                <a:gd name="connsiteX282" fmla="*/ 4058652 w 5632904"/>
                <a:gd name="connsiteY282" fmla="*/ 1437592 h 2248047"/>
                <a:gd name="connsiteX283" fmla="*/ 4064000 w 5632904"/>
                <a:gd name="connsiteY283" fmla="*/ 1293213 h 2248047"/>
                <a:gd name="connsiteX284" fmla="*/ 4080042 w 5632904"/>
                <a:gd name="connsiteY284" fmla="*/ 1164876 h 2248047"/>
                <a:gd name="connsiteX285" fmla="*/ 4090737 w 5632904"/>
                <a:gd name="connsiteY285" fmla="*/ 1031192 h 2248047"/>
                <a:gd name="connsiteX286" fmla="*/ 4101431 w 5632904"/>
                <a:gd name="connsiteY286" fmla="*/ 918897 h 2248047"/>
                <a:gd name="connsiteX287" fmla="*/ 4112126 w 5632904"/>
                <a:gd name="connsiteY287" fmla="*/ 801255 h 2248047"/>
                <a:gd name="connsiteX288" fmla="*/ 4112126 w 5632904"/>
                <a:gd name="connsiteY288" fmla="*/ 683613 h 2248047"/>
                <a:gd name="connsiteX289" fmla="*/ 4122821 w 5632904"/>
                <a:gd name="connsiteY289" fmla="*/ 582013 h 2248047"/>
                <a:gd name="connsiteX290" fmla="*/ 4144210 w 5632904"/>
                <a:gd name="connsiteY290" fmla="*/ 517844 h 2248047"/>
                <a:gd name="connsiteX291" fmla="*/ 4160252 w 5632904"/>
                <a:gd name="connsiteY291" fmla="*/ 678265 h 2248047"/>
                <a:gd name="connsiteX292" fmla="*/ 4160252 w 5632904"/>
                <a:gd name="connsiteY292" fmla="*/ 865423 h 2248047"/>
                <a:gd name="connsiteX293" fmla="*/ 4165600 w 5632904"/>
                <a:gd name="connsiteY293" fmla="*/ 988413 h 2248047"/>
                <a:gd name="connsiteX294" fmla="*/ 4170947 w 5632904"/>
                <a:gd name="connsiteY294" fmla="*/ 1116750 h 2248047"/>
                <a:gd name="connsiteX295" fmla="*/ 4176294 w 5632904"/>
                <a:gd name="connsiteY295" fmla="*/ 1234392 h 2248047"/>
                <a:gd name="connsiteX296" fmla="*/ 4176294 w 5632904"/>
                <a:gd name="connsiteY296" fmla="*/ 1319950 h 2248047"/>
                <a:gd name="connsiteX297" fmla="*/ 4181642 w 5632904"/>
                <a:gd name="connsiteY297" fmla="*/ 1405508 h 2248047"/>
                <a:gd name="connsiteX298" fmla="*/ 4181642 w 5632904"/>
                <a:gd name="connsiteY298" fmla="*/ 1491065 h 2248047"/>
                <a:gd name="connsiteX299" fmla="*/ 4181642 w 5632904"/>
                <a:gd name="connsiteY299" fmla="*/ 1560581 h 2248047"/>
                <a:gd name="connsiteX300" fmla="*/ 4203031 w 5632904"/>
                <a:gd name="connsiteY300" fmla="*/ 1624750 h 2248047"/>
                <a:gd name="connsiteX301" fmla="*/ 4219073 w 5632904"/>
                <a:gd name="connsiteY301" fmla="*/ 1544539 h 2248047"/>
                <a:gd name="connsiteX302" fmla="*/ 4219073 w 5632904"/>
                <a:gd name="connsiteY302" fmla="*/ 1442939 h 2248047"/>
                <a:gd name="connsiteX303" fmla="*/ 4229768 w 5632904"/>
                <a:gd name="connsiteY303" fmla="*/ 1346687 h 2248047"/>
                <a:gd name="connsiteX304" fmla="*/ 4251158 w 5632904"/>
                <a:gd name="connsiteY304" fmla="*/ 1207655 h 2248047"/>
                <a:gd name="connsiteX305" fmla="*/ 4256505 w 5632904"/>
                <a:gd name="connsiteY305" fmla="*/ 1106055 h 2248047"/>
                <a:gd name="connsiteX306" fmla="*/ 4277894 w 5632904"/>
                <a:gd name="connsiteY306" fmla="*/ 1009802 h 2248047"/>
                <a:gd name="connsiteX307" fmla="*/ 4293937 w 5632904"/>
                <a:gd name="connsiteY307" fmla="*/ 940287 h 2248047"/>
                <a:gd name="connsiteX308" fmla="*/ 4331368 w 5632904"/>
                <a:gd name="connsiteY308" fmla="*/ 1004455 h 2248047"/>
                <a:gd name="connsiteX309" fmla="*/ 4352758 w 5632904"/>
                <a:gd name="connsiteY309" fmla="*/ 1090013 h 2248047"/>
                <a:gd name="connsiteX310" fmla="*/ 4379494 w 5632904"/>
                <a:gd name="connsiteY310" fmla="*/ 1148834 h 2248047"/>
                <a:gd name="connsiteX311" fmla="*/ 4416926 w 5632904"/>
                <a:gd name="connsiteY311" fmla="*/ 1196960 h 2248047"/>
                <a:gd name="connsiteX312" fmla="*/ 4438315 w 5632904"/>
                <a:gd name="connsiteY312" fmla="*/ 1261129 h 2248047"/>
                <a:gd name="connsiteX313" fmla="*/ 4459705 w 5632904"/>
                <a:gd name="connsiteY313" fmla="*/ 1234392 h 2248047"/>
                <a:gd name="connsiteX314" fmla="*/ 4470400 w 5632904"/>
                <a:gd name="connsiteY314" fmla="*/ 1154181 h 2248047"/>
                <a:gd name="connsiteX315" fmla="*/ 4475747 w 5632904"/>
                <a:gd name="connsiteY315" fmla="*/ 1063276 h 2248047"/>
                <a:gd name="connsiteX316" fmla="*/ 4475747 w 5632904"/>
                <a:gd name="connsiteY316" fmla="*/ 993760 h 2248047"/>
                <a:gd name="connsiteX317" fmla="*/ 4491789 w 5632904"/>
                <a:gd name="connsiteY317" fmla="*/ 918897 h 2248047"/>
                <a:gd name="connsiteX318" fmla="*/ 4502484 w 5632904"/>
                <a:gd name="connsiteY318" fmla="*/ 902855 h 2248047"/>
                <a:gd name="connsiteX319" fmla="*/ 4523873 w 5632904"/>
                <a:gd name="connsiteY319" fmla="*/ 956329 h 2248047"/>
                <a:gd name="connsiteX320" fmla="*/ 4539915 w 5632904"/>
                <a:gd name="connsiteY320" fmla="*/ 1052581 h 2248047"/>
                <a:gd name="connsiteX321" fmla="*/ 4566652 w 5632904"/>
                <a:gd name="connsiteY321" fmla="*/ 1063276 h 2248047"/>
                <a:gd name="connsiteX322" fmla="*/ 4598737 w 5632904"/>
                <a:gd name="connsiteY322" fmla="*/ 999108 h 2248047"/>
                <a:gd name="connsiteX323" fmla="*/ 4609431 w 5632904"/>
                <a:gd name="connsiteY323" fmla="*/ 918897 h 2248047"/>
                <a:gd name="connsiteX324" fmla="*/ 4620126 w 5632904"/>
                <a:gd name="connsiteY324" fmla="*/ 811950 h 2248047"/>
                <a:gd name="connsiteX325" fmla="*/ 4641515 w 5632904"/>
                <a:gd name="connsiteY325" fmla="*/ 721044 h 2248047"/>
                <a:gd name="connsiteX326" fmla="*/ 4657558 w 5632904"/>
                <a:gd name="connsiteY326" fmla="*/ 742434 h 2248047"/>
                <a:gd name="connsiteX327" fmla="*/ 4668252 w 5632904"/>
                <a:gd name="connsiteY327" fmla="*/ 892160 h 2248047"/>
                <a:gd name="connsiteX328" fmla="*/ 4673600 w 5632904"/>
                <a:gd name="connsiteY328" fmla="*/ 1031192 h 2248047"/>
                <a:gd name="connsiteX329" fmla="*/ 4678947 w 5632904"/>
                <a:gd name="connsiteY329" fmla="*/ 1170223 h 2248047"/>
                <a:gd name="connsiteX330" fmla="*/ 4689642 w 5632904"/>
                <a:gd name="connsiteY330" fmla="*/ 1293213 h 2248047"/>
                <a:gd name="connsiteX331" fmla="*/ 4705684 w 5632904"/>
                <a:gd name="connsiteY331" fmla="*/ 1362729 h 2248047"/>
                <a:gd name="connsiteX332" fmla="*/ 4721726 w 5632904"/>
                <a:gd name="connsiteY332" fmla="*/ 1207655 h 2248047"/>
                <a:gd name="connsiteX333" fmla="*/ 4727073 w 5632904"/>
                <a:gd name="connsiteY333" fmla="*/ 1057929 h 2248047"/>
                <a:gd name="connsiteX334" fmla="*/ 4732421 w 5632904"/>
                <a:gd name="connsiteY334" fmla="*/ 945634 h 2248047"/>
                <a:gd name="connsiteX335" fmla="*/ 4737768 w 5632904"/>
                <a:gd name="connsiteY335" fmla="*/ 811950 h 2248047"/>
                <a:gd name="connsiteX336" fmla="*/ 4743115 w 5632904"/>
                <a:gd name="connsiteY336" fmla="*/ 710350 h 2248047"/>
                <a:gd name="connsiteX337" fmla="*/ 4775200 w 5632904"/>
                <a:gd name="connsiteY337" fmla="*/ 854729 h 2248047"/>
                <a:gd name="connsiteX338" fmla="*/ 4780547 w 5632904"/>
                <a:gd name="connsiteY338" fmla="*/ 977718 h 2248047"/>
                <a:gd name="connsiteX339" fmla="*/ 4791242 w 5632904"/>
                <a:gd name="connsiteY339" fmla="*/ 1073971 h 2248047"/>
                <a:gd name="connsiteX340" fmla="*/ 4801937 w 5632904"/>
                <a:gd name="connsiteY340" fmla="*/ 1127444 h 2248047"/>
                <a:gd name="connsiteX341" fmla="*/ 4812631 w 5632904"/>
                <a:gd name="connsiteY341" fmla="*/ 1143487 h 2248047"/>
                <a:gd name="connsiteX342" fmla="*/ 4823326 w 5632904"/>
                <a:gd name="connsiteY342" fmla="*/ 983065 h 2248047"/>
                <a:gd name="connsiteX343" fmla="*/ 4834021 w 5632904"/>
                <a:gd name="connsiteY343" fmla="*/ 870771 h 2248047"/>
                <a:gd name="connsiteX344" fmla="*/ 4828673 w 5632904"/>
                <a:gd name="connsiteY344" fmla="*/ 737087 h 2248047"/>
                <a:gd name="connsiteX345" fmla="*/ 4834021 w 5632904"/>
                <a:gd name="connsiteY345" fmla="*/ 651529 h 2248047"/>
                <a:gd name="connsiteX346" fmla="*/ 4839368 w 5632904"/>
                <a:gd name="connsiteY346" fmla="*/ 565971 h 2248047"/>
                <a:gd name="connsiteX347" fmla="*/ 4850063 w 5632904"/>
                <a:gd name="connsiteY347" fmla="*/ 507150 h 2248047"/>
                <a:gd name="connsiteX348" fmla="*/ 4860758 w 5632904"/>
                <a:gd name="connsiteY348" fmla="*/ 480413 h 2248047"/>
                <a:gd name="connsiteX349" fmla="*/ 4876800 w 5632904"/>
                <a:gd name="connsiteY349" fmla="*/ 608750 h 2248047"/>
                <a:gd name="connsiteX350" fmla="*/ 4898189 w 5632904"/>
                <a:gd name="connsiteY350" fmla="*/ 753129 h 2248047"/>
                <a:gd name="connsiteX351" fmla="*/ 4898189 w 5632904"/>
                <a:gd name="connsiteY351" fmla="*/ 817297 h 2248047"/>
                <a:gd name="connsiteX352" fmla="*/ 4919579 w 5632904"/>
                <a:gd name="connsiteY352" fmla="*/ 865423 h 2248047"/>
                <a:gd name="connsiteX353" fmla="*/ 4930273 w 5632904"/>
                <a:gd name="connsiteY353" fmla="*/ 747781 h 2248047"/>
                <a:gd name="connsiteX354" fmla="*/ 4940968 w 5632904"/>
                <a:gd name="connsiteY354" fmla="*/ 678265 h 2248047"/>
                <a:gd name="connsiteX355" fmla="*/ 4957010 w 5632904"/>
                <a:gd name="connsiteY355" fmla="*/ 608750 h 2248047"/>
                <a:gd name="connsiteX356" fmla="*/ 4989094 w 5632904"/>
                <a:gd name="connsiteY356" fmla="*/ 726392 h 2248047"/>
                <a:gd name="connsiteX357" fmla="*/ 5005137 w 5632904"/>
                <a:gd name="connsiteY357" fmla="*/ 801255 h 2248047"/>
                <a:gd name="connsiteX358" fmla="*/ 5026526 w 5632904"/>
                <a:gd name="connsiteY358" fmla="*/ 881465 h 2248047"/>
                <a:gd name="connsiteX359" fmla="*/ 5047915 w 5632904"/>
                <a:gd name="connsiteY359" fmla="*/ 940287 h 2248047"/>
                <a:gd name="connsiteX360" fmla="*/ 5058610 w 5632904"/>
                <a:gd name="connsiteY360" fmla="*/ 950981 h 2248047"/>
                <a:gd name="connsiteX361" fmla="*/ 5080000 w 5632904"/>
                <a:gd name="connsiteY361" fmla="*/ 822644 h 2248047"/>
                <a:gd name="connsiteX362" fmla="*/ 5096042 w 5632904"/>
                <a:gd name="connsiteY362" fmla="*/ 688960 h 2248047"/>
                <a:gd name="connsiteX363" fmla="*/ 5112084 w 5632904"/>
                <a:gd name="connsiteY363" fmla="*/ 592708 h 2248047"/>
                <a:gd name="connsiteX364" fmla="*/ 5133473 w 5632904"/>
                <a:gd name="connsiteY364" fmla="*/ 517844 h 2248047"/>
                <a:gd name="connsiteX365" fmla="*/ 5154863 w 5632904"/>
                <a:gd name="connsiteY365" fmla="*/ 523192 h 2248047"/>
                <a:gd name="connsiteX366" fmla="*/ 5202989 w 5632904"/>
                <a:gd name="connsiteY366" fmla="*/ 426939 h 2248047"/>
                <a:gd name="connsiteX367" fmla="*/ 5224379 w 5632904"/>
                <a:gd name="connsiteY367" fmla="*/ 330687 h 2248047"/>
                <a:gd name="connsiteX368" fmla="*/ 5245768 w 5632904"/>
                <a:gd name="connsiteY368" fmla="*/ 245129 h 2248047"/>
                <a:gd name="connsiteX369" fmla="*/ 5256463 w 5632904"/>
                <a:gd name="connsiteY369" fmla="*/ 234434 h 2248047"/>
                <a:gd name="connsiteX370" fmla="*/ 5277852 w 5632904"/>
                <a:gd name="connsiteY370" fmla="*/ 362771 h 2248047"/>
                <a:gd name="connsiteX371" fmla="*/ 5288547 w 5632904"/>
                <a:gd name="connsiteY371" fmla="*/ 533887 h 2248047"/>
                <a:gd name="connsiteX372" fmla="*/ 5299242 w 5632904"/>
                <a:gd name="connsiteY372" fmla="*/ 662223 h 2248047"/>
                <a:gd name="connsiteX373" fmla="*/ 5309937 w 5632904"/>
                <a:gd name="connsiteY373" fmla="*/ 731739 h 2248047"/>
                <a:gd name="connsiteX374" fmla="*/ 5315284 w 5632904"/>
                <a:gd name="connsiteY374" fmla="*/ 790560 h 2248047"/>
                <a:gd name="connsiteX375" fmla="*/ 5331326 w 5632904"/>
                <a:gd name="connsiteY375" fmla="*/ 801255 h 2248047"/>
                <a:gd name="connsiteX376" fmla="*/ 5331326 w 5632904"/>
                <a:gd name="connsiteY376" fmla="*/ 619444 h 2248047"/>
                <a:gd name="connsiteX377" fmla="*/ 5342021 w 5632904"/>
                <a:gd name="connsiteY377" fmla="*/ 464371 h 2248047"/>
                <a:gd name="connsiteX378" fmla="*/ 5347368 w 5632904"/>
                <a:gd name="connsiteY378" fmla="*/ 325339 h 2248047"/>
                <a:gd name="connsiteX379" fmla="*/ 5352715 w 5632904"/>
                <a:gd name="connsiteY379" fmla="*/ 186308 h 2248047"/>
                <a:gd name="connsiteX380" fmla="*/ 5358063 w 5632904"/>
                <a:gd name="connsiteY380" fmla="*/ 122139 h 2248047"/>
                <a:gd name="connsiteX381" fmla="*/ 5482154 w 5632904"/>
                <a:gd name="connsiteY381" fmla="*/ 16901 h 2248047"/>
                <a:gd name="connsiteX382" fmla="*/ 5557568 w 5632904"/>
                <a:gd name="connsiteY382" fmla="*/ 568370 h 2248047"/>
                <a:gd name="connsiteX383" fmla="*/ 5632904 w 5632904"/>
                <a:gd name="connsiteY383" fmla="*/ 59290 h 2248047"/>
                <a:gd name="connsiteX0" fmla="*/ 0 w 5632904"/>
                <a:gd name="connsiteY0" fmla="*/ 1707795 h 2352482"/>
                <a:gd name="connsiteX1" fmla="*/ 42779 w 5632904"/>
                <a:gd name="connsiteY1" fmla="*/ 1675711 h 2352482"/>
                <a:gd name="connsiteX2" fmla="*/ 69515 w 5632904"/>
                <a:gd name="connsiteY2" fmla="*/ 1697100 h 2352482"/>
                <a:gd name="connsiteX3" fmla="*/ 69515 w 5632904"/>
                <a:gd name="connsiteY3" fmla="*/ 1825437 h 2352482"/>
                <a:gd name="connsiteX4" fmla="*/ 90905 w 5632904"/>
                <a:gd name="connsiteY4" fmla="*/ 2076764 h 2352482"/>
                <a:gd name="connsiteX5" fmla="*/ 96252 w 5632904"/>
                <a:gd name="connsiteY5" fmla="*/ 2221143 h 2352482"/>
                <a:gd name="connsiteX6" fmla="*/ 101600 w 5632904"/>
                <a:gd name="connsiteY6" fmla="*/ 2285311 h 2352482"/>
                <a:gd name="connsiteX7" fmla="*/ 106947 w 5632904"/>
                <a:gd name="connsiteY7" fmla="*/ 2338785 h 2352482"/>
                <a:gd name="connsiteX8" fmla="*/ 122989 w 5632904"/>
                <a:gd name="connsiteY8" fmla="*/ 2344132 h 2352482"/>
                <a:gd name="connsiteX9" fmla="*/ 128337 w 5632904"/>
                <a:gd name="connsiteY9" fmla="*/ 2237185 h 2352482"/>
                <a:gd name="connsiteX10" fmla="*/ 139031 w 5632904"/>
                <a:gd name="connsiteY10" fmla="*/ 2071416 h 2352482"/>
                <a:gd name="connsiteX11" fmla="*/ 139031 w 5632904"/>
                <a:gd name="connsiteY11" fmla="*/ 1894953 h 2352482"/>
                <a:gd name="connsiteX12" fmla="*/ 149726 w 5632904"/>
                <a:gd name="connsiteY12" fmla="*/ 1761269 h 2352482"/>
                <a:gd name="connsiteX13" fmla="*/ 165768 w 5632904"/>
                <a:gd name="connsiteY13" fmla="*/ 1665016 h 2352482"/>
                <a:gd name="connsiteX14" fmla="*/ 197852 w 5632904"/>
                <a:gd name="connsiteY14" fmla="*/ 1590153 h 2352482"/>
                <a:gd name="connsiteX15" fmla="*/ 224589 w 5632904"/>
                <a:gd name="connsiteY15" fmla="*/ 1542027 h 2352482"/>
                <a:gd name="connsiteX16" fmla="*/ 251326 w 5632904"/>
                <a:gd name="connsiteY16" fmla="*/ 1499248 h 2352482"/>
                <a:gd name="connsiteX17" fmla="*/ 288758 w 5632904"/>
                <a:gd name="connsiteY17" fmla="*/ 1499248 h 2352482"/>
                <a:gd name="connsiteX18" fmla="*/ 315494 w 5632904"/>
                <a:gd name="connsiteY18" fmla="*/ 1547374 h 2352482"/>
                <a:gd name="connsiteX19" fmla="*/ 331537 w 5632904"/>
                <a:gd name="connsiteY19" fmla="*/ 1606195 h 2352482"/>
                <a:gd name="connsiteX20" fmla="*/ 342231 w 5632904"/>
                <a:gd name="connsiteY20" fmla="*/ 1697100 h 2352482"/>
                <a:gd name="connsiteX21" fmla="*/ 347579 w 5632904"/>
                <a:gd name="connsiteY21" fmla="*/ 1793353 h 2352482"/>
                <a:gd name="connsiteX22" fmla="*/ 363621 w 5632904"/>
                <a:gd name="connsiteY22" fmla="*/ 1830785 h 2352482"/>
                <a:gd name="connsiteX23" fmla="*/ 368968 w 5632904"/>
                <a:gd name="connsiteY23" fmla="*/ 1846827 h 2352482"/>
                <a:gd name="connsiteX24" fmla="*/ 390358 w 5632904"/>
                <a:gd name="connsiteY24" fmla="*/ 1718490 h 2352482"/>
                <a:gd name="connsiteX25" fmla="*/ 390358 w 5632904"/>
                <a:gd name="connsiteY25" fmla="*/ 1632932 h 2352482"/>
                <a:gd name="connsiteX26" fmla="*/ 411747 w 5632904"/>
                <a:gd name="connsiteY26" fmla="*/ 1574111 h 2352482"/>
                <a:gd name="connsiteX27" fmla="*/ 433137 w 5632904"/>
                <a:gd name="connsiteY27" fmla="*/ 1665016 h 2352482"/>
                <a:gd name="connsiteX28" fmla="*/ 433137 w 5632904"/>
                <a:gd name="connsiteY28" fmla="*/ 1766616 h 2352482"/>
                <a:gd name="connsiteX29" fmla="*/ 443831 w 5632904"/>
                <a:gd name="connsiteY29" fmla="*/ 1889606 h 2352482"/>
                <a:gd name="connsiteX30" fmla="*/ 459873 w 5632904"/>
                <a:gd name="connsiteY30" fmla="*/ 1980511 h 2352482"/>
                <a:gd name="connsiteX31" fmla="*/ 470568 w 5632904"/>
                <a:gd name="connsiteY31" fmla="*/ 2044679 h 2352482"/>
                <a:gd name="connsiteX32" fmla="*/ 486610 w 5632904"/>
                <a:gd name="connsiteY32" fmla="*/ 2066069 h 2352482"/>
                <a:gd name="connsiteX33" fmla="*/ 508000 w 5632904"/>
                <a:gd name="connsiteY33" fmla="*/ 1975164 h 2352482"/>
                <a:gd name="connsiteX34" fmla="*/ 534737 w 5632904"/>
                <a:gd name="connsiteY34" fmla="*/ 1862869 h 2352482"/>
                <a:gd name="connsiteX35" fmla="*/ 550779 w 5632904"/>
                <a:gd name="connsiteY35" fmla="*/ 1750574 h 2352482"/>
                <a:gd name="connsiteX36" fmla="*/ 561473 w 5632904"/>
                <a:gd name="connsiteY36" fmla="*/ 1665016 h 2352482"/>
                <a:gd name="connsiteX37" fmla="*/ 572168 w 5632904"/>
                <a:gd name="connsiteY37" fmla="*/ 1627585 h 2352482"/>
                <a:gd name="connsiteX38" fmla="*/ 609600 w 5632904"/>
                <a:gd name="connsiteY38" fmla="*/ 1659669 h 2352482"/>
                <a:gd name="connsiteX39" fmla="*/ 636337 w 5632904"/>
                <a:gd name="connsiteY39" fmla="*/ 1718490 h 2352482"/>
                <a:gd name="connsiteX40" fmla="*/ 657726 w 5632904"/>
                <a:gd name="connsiteY40" fmla="*/ 1750574 h 2352482"/>
                <a:gd name="connsiteX41" fmla="*/ 695158 w 5632904"/>
                <a:gd name="connsiteY41" fmla="*/ 1702448 h 2352482"/>
                <a:gd name="connsiteX42" fmla="*/ 727242 w 5632904"/>
                <a:gd name="connsiteY42" fmla="*/ 1638279 h 2352482"/>
                <a:gd name="connsiteX43" fmla="*/ 743284 w 5632904"/>
                <a:gd name="connsiteY43" fmla="*/ 1606195 h 2352482"/>
                <a:gd name="connsiteX44" fmla="*/ 770021 w 5632904"/>
                <a:gd name="connsiteY44" fmla="*/ 1616890 h 2352482"/>
                <a:gd name="connsiteX45" fmla="*/ 796758 w 5632904"/>
                <a:gd name="connsiteY45" fmla="*/ 1681058 h 2352482"/>
                <a:gd name="connsiteX46" fmla="*/ 807452 w 5632904"/>
                <a:gd name="connsiteY46" fmla="*/ 1782658 h 2352482"/>
                <a:gd name="connsiteX47" fmla="*/ 828842 w 5632904"/>
                <a:gd name="connsiteY47" fmla="*/ 1857522 h 2352482"/>
                <a:gd name="connsiteX48" fmla="*/ 844884 w 5632904"/>
                <a:gd name="connsiteY48" fmla="*/ 1937732 h 2352482"/>
                <a:gd name="connsiteX49" fmla="*/ 866273 w 5632904"/>
                <a:gd name="connsiteY49" fmla="*/ 2028637 h 2352482"/>
                <a:gd name="connsiteX50" fmla="*/ 871621 w 5632904"/>
                <a:gd name="connsiteY50" fmla="*/ 2082111 h 2352482"/>
                <a:gd name="connsiteX51" fmla="*/ 893010 w 5632904"/>
                <a:gd name="connsiteY51" fmla="*/ 2108848 h 2352482"/>
                <a:gd name="connsiteX52" fmla="*/ 919747 w 5632904"/>
                <a:gd name="connsiteY52" fmla="*/ 2103500 h 2352482"/>
                <a:gd name="connsiteX53" fmla="*/ 951831 w 5632904"/>
                <a:gd name="connsiteY53" fmla="*/ 2012595 h 2352482"/>
                <a:gd name="connsiteX54" fmla="*/ 967873 w 5632904"/>
                <a:gd name="connsiteY54" fmla="*/ 1900300 h 2352482"/>
                <a:gd name="connsiteX55" fmla="*/ 978568 w 5632904"/>
                <a:gd name="connsiteY55" fmla="*/ 1782658 h 2352482"/>
                <a:gd name="connsiteX56" fmla="*/ 989263 w 5632904"/>
                <a:gd name="connsiteY56" fmla="*/ 1665016 h 2352482"/>
                <a:gd name="connsiteX57" fmla="*/ 999958 w 5632904"/>
                <a:gd name="connsiteY57" fmla="*/ 1547374 h 2352482"/>
                <a:gd name="connsiteX58" fmla="*/ 1016000 w 5632904"/>
                <a:gd name="connsiteY58" fmla="*/ 1419037 h 2352482"/>
                <a:gd name="connsiteX59" fmla="*/ 1037389 w 5632904"/>
                <a:gd name="connsiteY59" fmla="*/ 1349522 h 2352482"/>
                <a:gd name="connsiteX60" fmla="*/ 1069473 w 5632904"/>
                <a:gd name="connsiteY60" fmla="*/ 1333479 h 2352482"/>
                <a:gd name="connsiteX61" fmla="*/ 1096210 w 5632904"/>
                <a:gd name="connsiteY61" fmla="*/ 1376258 h 2352482"/>
                <a:gd name="connsiteX62" fmla="*/ 1106905 w 5632904"/>
                <a:gd name="connsiteY62" fmla="*/ 1467164 h 2352482"/>
                <a:gd name="connsiteX63" fmla="*/ 1122947 w 5632904"/>
                <a:gd name="connsiteY63" fmla="*/ 1525985 h 2352482"/>
                <a:gd name="connsiteX64" fmla="*/ 1138989 w 5632904"/>
                <a:gd name="connsiteY64" fmla="*/ 1574111 h 2352482"/>
                <a:gd name="connsiteX65" fmla="*/ 1155031 w 5632904"/>
                <a:gd name="connsiteY65" fmla="*/ 1483206 h 2352482"/>
                <a:gd name="connsiteX66" fmla="*/ 1160379 w 5632904"/>
                <a:gd name="connsiteY66" fmla="*/ 1365564 h 2352482"/>
                <a:gd name="connsiteX67" fmla="*/ 1187115 w 5632904"/>
                <a:gd name="connsiteY67" fmla="*/ 1274658 h 2352482"/>
                <a:gd name="connsiteX68" fmla="*/ 1197810 w 5632904"/>
                <a:gd name="connsiteY68" fmla="*/ 1199795 h 2352482"/>
                <a:gd name="connsiteX69" fmla="*/ 1219200 w 5632904"/>
                <a:gd name="connsiteY69" fmla="*/ 1151669 h 2352482"/>
                <a:gd name="connsiteX70" fmla="*/ 1245937 w 5632904"/>
                <a:gd name="connsiteY70" fmla="*/ 1194448 h 2352482"/>
                <a:gd name="connsiteX71" fmla="*/ 1245937 w 5632904"/>
                <a:gd name="connsiteY71" fmla="*/ 1301395 h 2352482"/>
                <a:gd name="connsiteX72" fmla="*/ 1251284 w 5632904"/>
                <a:gd name="connsiteY72" fmla="*/ 1376258 h 2352482"/>
                <a:gd name="connsiteX73" fmla="*/ 1261979 w 5632904"/>
                <a:gd name="connsiteY73" fmla="*/ 1445774 h 2352482"/>
                <a:gd name="connsiteX74" fmla="*/ 1272673 w 5632904"/>
                <a:gd name="connsiteY74" fmla="*/ 1509943 h 2352482"/>
                <a:gd name="connsiteX75" fmla="*/ 1288715 w 5632904"/>
                <a:gd name="connsiteY75" fmla="*/ 1504595 h 2352482"/>
                <a:gd name="connsiteX76" fmla="*/ 1304758 w 5632904"/>
                <a:gd name="connsiteY76" fmla="*/ 1386953 h 2352482"/>
                <a:gd name="connsiteX77" fmla="*/ 1304758 w 5632904"/>
                <a:gd name="connsiteY77" fmla="*/ 1247922 h 2352482"/>
                <a:gd name="connsiteX78" fmla="*/ 1304758 w 5632904"/>
                <a:gd name="connsiteY78" fmla="*/ 1124932 h 2352482"/>
                <a:gd name="connsiteX79" fmla="*/ 1315452 w 5632904"/>
                <a:gd name="connsiteY79" fmla="*/ 1044722 h 2352482"/>
                <a:gd name="connsiteX80" fmla="*/ 1326147 w 5632904"/>
                <a:gd name="connsiteY80" fmla="*/ 980553 h 2352482"/>
                <a:gd name="connsiteX81" fmla="*/ 1336842 w 5632904"/>
                <a:gd name="connsiteY81" fmla="*/ 953816 h 2352482"/>
                <a:gd name="connsiteX82" fmla="*/ 1347537 w 5632904"/>
                <a:gd name="connsiteY82" fmla="*/ 1001943 h 2352482"/>
                <a:gd name="connsiteX83" fmla="*/ 1352884 w 5632904"/>
                <a:gd name="connsiteY83" fmla="*/ 1114237 h 2352482"/>
                <a:gd name="connsiteX84" fmla="*/ 1352884 w 5632904"/>
                <a:gd name="connsiteY84" fmla="*/ 1231879 h 2352482"/>
                <a:gd name="connsiteX85" fmla="*/ 1368926 w 5632904"/>
                <a:gd name="connsiteY85" fmla="*/ 1296048 h 2352482"/>
                <a:gd name="connsiteX86" fmla="*/ 1368926 w 5632904"/>
                <a:gd name="connsiteY86" fmla="*/ 1392300 h 2352482"/>
                <a:gd name="connsiteX87" fmla="*/ 1374273 w 5632904"/>
                <a:gd name="connsiteY87" fmla="*/ 1461816 h 2352482"/>
                <a:gd name="connsiteX88" fmla="*/ 1379621 w 5632904"/>
                <a:gd name="connsiteY88" fmla="*/ 1531332 h 2352482"/>
                <a:gd name="connsiteX89" fmla="*/ 1384968 w 5632904"/>
                <a:gd name="connsiteY89" fmla="*/ 1590153 h 2352482"/>
                <a:gd name="connsiteX90" fmla="*/ 1401010 w 5632904"/>
                <a:gd name="connsiteY90" fmla="*/ 1536679 h 2352482"/>
                <a:gd name="connsiteX91" fmla="*/ 1406358 w 5632904"/>
                <a:gd name="connsiteY91" fmla="*/ 1408343 h 2352482"/>
                <a:gd name="connsiteX92" fmla="*/ 1411705 w 5632904"/>
                <a:gd name="connsiteY92" fmla="*/ 1333479 h 2352482"/>
                <a:gd name="connsiteX93" fmla="*/ 1411705 w 5632904"/>
                <a:gd name="connsiteY93" fmla="*/ 1226532 h 2352482"/>
                <a:gd name="connsiteX94" fmla="*/ 1417052 w 5632904"/>
                <a:gd name="connsiteY94" fmla="*/ 1151669 h 2352482"/>
                <a:gd name="connsiteX95" fmla="*/ 1427747 w 5632904"/>
                <a:gd name="connsiteY95" fmla="*/ 1071458 h 2352482"/>
                <a:gd name="connsiteX96" fmla="*/ 1438442 w 5632904"/>
                <a:gd name="connsiteY96" fmla="*/ 1039374 h 2352482"/>
                <a:gd name="connsiteX97" fmla="*/ 1459831 w 5632904"/>
                <a:gd name="connsiteY97" fmla="*/ 1098195 h 2352482"/>
                <a:gd name="connsiteX98" fmla="*/ 1465179 w 5632904"/>
                <a:gd name="connsiteY98" fmla="*/ 1173058 h 2352482"/>
                <a:gd name="connsiteX99" fmla="*/ 1481221 w 5632904"/>
                <a:gd name="connsiteY99" fmla="*/ 1231879 h 2352482"/>
                <a:gd name="connsiteX100" fmla="*/ 1481221 w 5632904"/>
                <a:gd name="connsiteY100" fmla="*/ 1280006 h 2352482"/>
                <a:gd name="connsiteX101" fmla="*/ 1497263 w 5632904"/>
                <a:gd name="connsiteY101" fmla="*/ 1301395 h 2352482"/>
                <a:gd name="connsiteX102" fmla="*/ 1513305 w 5632904"/>
                <a:gd name="connsiteY102" fmla="*/ 1242574 h 2352482"/>
                <a:gd name="connsiteX103" fmla="*/ 1518652 w 5632904"/>
                <a:gd name="connsiteY103" fmla="*/ 1173058 h 2352482"/>
                <a:gd name="connsiteX104" fmla="*/ 1524000 w 5632904"/>
                <a:gd name="connsiteY104" fmla="*/ 1114237 h 2352482"/>
                <a:gd name="connsiteX105" fmla="*/ 1550737 w 5632904"/>
                <a:gd name="connsiteY105" fmla="*/ 1066111 h 2352482"/>
                <a:gd name="connsiteX106" fmla="*/ 1577473 w 5632904"/>
                <a:gd name="connsiteY106" fmla="*/ 1071458 h 2352482"/>
                <a:gd name="connsiteX107" fmla="*/ 1614905 w 5632904"/>
                <a:gd name="connsiteY107" fmla="*/ 1124932 h 2352482"/>
                <a:gd name="connsiteX108" fmla="*/ 1625600 w 5632904"/>
                <a:gd name="connsiteY108" fmla="*/ 1194448 h 2352482"/>
                <a:gd name="connsiteX109" fmla="*/ 1641642 w 5632904"/>
                <a:gd name="connsiteY109" fmla="*/ 1290700 h 2352482"/>
                <a:gd name="connsiteX110" fmla="*/ 1657684 w 5632904"/>
                <a:gd name="connsiteY110" fmla="*/ 1413690 h 2352482"/>
                <a:gd name="connsiteX111" fmla="*/ 1663031 w 5632904"/>
                <a:gd name="connsiteY111" fmla="*/ 1504595 h 2352482"/>
                <a:gd name="connsiteX112" fmla="*/ 1673726 w 5632904"/>
                <a:gd name="connsiteY112" fmla="*/ 1558069 h 2352482"/>
                <a:gd name="connsiteX113" fmla="*/ 1684421 w 5632904"/>
                <a:gd name="connsiteY113" fmla="*/ 1622237 h 2352482"/>
                <a:gd name="connsiteX114" fmla="*/ 1700463 w 5632904"/>
                <a:gd name="connsiteY114" fmla="*/ 1648974 h 2352482"/>
                <a:gd name="connsiteX115" fmla="*/ 1705810 w 5632904"/>
                <a:gd name="connsiteY115" fmla="*/ 1477858 h 2352482"/>
                <a:gd name="connsiteX116" fmla="*/ 1705810 w 5632904"/>
                <a:gd name="connsiteY116" fmla="*/ 1344174 h 2352482"/>
                <a:gd name="connsiteX117" fmla="*/ 1721852 w 5632904"/>
                <a:gd name="connsiteY117" fmla="*/ 1205143 h 2352482"/>
                <a:gd name="connsiteX118" fmla="*/ 1721852 w 5632904"/>
                <a:gd name="connsiteY118" fmla="*/ 1044722 h 2352482"/>
                <a:gd name="connsiteX119" fmla="*/ 1732547 w 5632904"/>
                <a:gd name="connsiteY119" fmla="*/ 916385 h 2352482"/>
                <a:gd name="connsiteX120" fmla="*/ 1743242 w 5632904"/>
                <a:gd name="connsiteY120" fmla="*/ 836174 h 2352482"/>
                <a:gd name="connsiteX121" fmla="*/ 1764631 w 5632904"/>
                <a:gd name="connsiteY121" fmla="*/ 911037 h 2352482"/>
                <a:gd name="connsiteX122" fmla="*/ 1775326 w 5632904"/>
                <a:gd name="connsiteY122" fmla="*/ 996595 h 2352482"/>
                <a:gd name="connsiteX123" fmla="*/ 1764631 w 5632904"/>
                <a:gd name="connsiteY123" fmla="*/ 1103543 h 2352482"/>
                <a:gd name="connsiteX124" fmla="*/ 1780673 w 5632904"/>
                <a:gd name="connsiteY124" fmla="*/ 1210490 h 2352482"/>
                <a:gd name="connsiteX125" fmla="*/ 1786021 w 5632904"/>
                <a:gd name="connsiteY125" fmla="*/ 1290700 h 2352482"/>
                <a:gd name="connsiteX126" fmla="*/ 1818105 w 5632904"/>
                <a:gd name="connsiteY126" fmla="*/ 1344174 h 2352482"/>
                <a:gd name="connsiteX127" fmla="*/ 1834147 w 5632904"/>
                <a:gd name="connsiteY127" fmla="*/ 1365564 h 2352482"/>
                <a:gd name="connsiteX128" fmla="*/ 1860884 w 5632904"/>
                <a:gd name="connsiteY128" fmla="*/ 1231879 h 2352482"/>
                <a:gd name="connsiteX129" fmla="*/ 1866231 w 5632904"/>
                <a:gd name="connsiteY129" fmla="*/ 1098195 h 2352482"/>
                <a:gd name="connsiteX130" fmla="*/ 1866231 w 5632904"/>
                <a:gd name="connsiteY130" fmla="*/ 953816 h 2352482"/>
                <a:gd name="connsiteX131" fmla="*/ 1887621 w 5632904"/>
                <a:gd name="connsiteY131" fmla="*/ 772006 h 2352482"/>
                <a:gd name="connsiteX132" fmla="*/ 1909010 w 5632904"/>
                <a:gd name="connsiteY132" fmla="*/ 632974 h 2352482"/>
                <a:gd name="connsiteX133" fmla="*/ 1925052 w 5632904"/>
                <a:gd name="connsiteY133" fmla="*/ 536722 h 2352482"/>
                <a:gd name="connsiteX134" fmla="*/ 1941094 w 5632904"/>
                <a:gd name="connsiteY134" fmla="*/ 483248 h 2352482"/>
                <a:gd name="connsiteX135" fmla="*/ 1962484 w 5632904"/>
                <a:gd name="connsiteY135" fmla="*/ 467206 h 2352482"/>
                <a:gd name="connsiteX136" fmla="*/ 1967831 w 5632904"/>
                <a:gd name="connsiteY136" fmla="*/ 632974 h 2352482"/>
                <a:gd name="connsiteX137" fmla="*/ 1973179 w 5632904"/>
                <a:gd name="connsiteY137" fmla="*/ 761311 h 2352482"/>
                <a:gd name="connsiteX138" fmla="*/ 1994568 w 5632904"/>
                <a:gd name="connsiteY138" fmla="*/ 868258 h 2352482"/>
                <a:gd name="connsiteX139" fmla="*/ 1999915 w 5632904"/>
                <a:gd name="connsiteY139" fmla="*/ 1017985 h 2352482"/>
                <a:gd name="connsiteX140" fmla="*/ 2026652 w 5632904"/>
                <a:gd name="connsiteY140" fmla="*/ 948469 h 2352482"/>
                <a:gd name="connsiteX141" fmla="*/ 2042694 w 5632904"/>
                <a:gd name="connsiteY141" fmla="*/ 836174 h 2352482"/>
                <a:gd name="connsiteX142" fmla="*/ 2058737 w 5632904"/>
                <a:gd name="connsiteY142" fmla="*/ 809437 h 2352482"/>
                <a:gd name="connsiteX143" fmla="*/ 2064084 w 5632904"/>
                <a:gd name="connsiteY143" fmla="*/ 927079 h 2352482"/>
                <a:gd name="connsiteX144" fmla="*/ 2074779 w 5632904"/>
                <a:gd name="connsiteY144" fmla="*/ 1050069 h 2352482"/>
                <a:gd name="connsiteX145" fmla="*/ 2080126 w 5632904"/>
                <a:gd name="connsiteY145" fmla="*/ 1210490 h 2352482"/>
                <a:gd name="connsiteX146" fmla="*/ 2085473 w 5632904"/>
                <a:gd name="connsiteY146" fmla="*/ 1317437 h 2352482"/>
                <a:gd name="connsiteX147" fmla="*/ 2096168 w 5632904"/>
                <a:gd name="connsiteY147" fmla="*/ 1370911 h 2352482"/>
                <a:gd name="connsiteX148" fmla="*/ 2101515 w 5632904"/>
                <a:gd name="connsiteY148" fmla="*/ 1408343 h 2352482"/>
                <a:gd name="connsiteX149" fmla="*/ 2122905 w 5632904"/>
                <a:gd name="connsiteY149" fmla="*/ 1344174 h 2352482"/>
                <a:gd name="connsiteX150" fmla="*/ 2128252 w 5632904"/>
                <a:gd name="connsiteY150" fmla="*/ 1189100 h 2352482"/>
                <a:gd name="connsiteX151" fmla="*/ 2149642 w 5632904"/>
                <a:gd name="connsiteY151" fmla="*/ 996595 h 2352482"/>
                <a:gd name="connsiteX152" fmla="*/ 2165684 w 5632904"/>
                <a:gd name="connsiteY152" fmla="*/ 830827 h 2352482"/>
                <a:gd name="connsiteX153" fmla="*/ 2181726 w 5632904"/>
                <a:gd name="connsiteY153" fmla="*/ 697143 h 2352482"/>
                <a:gd name="connsiteX154" fmla="*/ 2203115 w 5632904"/>
                <a:gd name="connsiteY154" fmla="*/ 606237 h 2352482"/>
                <a:gd name="connsiteX155" fmla="*/ 2224505 w 5632904"/>
                <a:gd name="connsiteY155" fmla="*/ 568806 h 2352482"/>
                <a:gd name="connsiteX156" fmla="*/ 2261937 w 5632904"/>
                <a:gd name="connsiteY156" fmla="*/ 590195 h 2352482"/>
                <a:gd name="connsiteX157" fmla="*/ 2283326 w 5632904"/>
                <a:gd name="connsiteY157" fmla="*/ 761311 h 2352482"/>
                <a:gd name="connsiteX158" fmla="*/ 2299368 w 5632904"/>
                <a:gd name="connsiteY158" fmla="*/ 980553 h 2352482"/>
                <a:gd name="connsiteX159" fmla="*/ 2315410 w 5632904"/>
                <a:gd name="connsiteY159" fmla="*/ 1151669 h 2352482"/>
                <a:gd name="connsiteX160" fmla="*/ 2331452 w 5632904"/>
                <a:gd name="connsiteY160" fmla="*/ 1285353 h 2352482"/>
                <a:gd name="connsiteX161" fmla="*/ 2336800 w 5632904"/>
                <a:gd name="connsiteY161" fmla="*/ 1381606 h 2352482"/>
                <a:gd name="connsiteX162" fmla="*/ 2342147 w 5632904"/>
                <a:gd name="connsiteY162" fmla="*/ 1451122 h 2352482"/>
                <a:gd name="connsiteX163" fmla="*/ 2358189 w 5632904"/>
                <a:gd name="connsiteY163" fmla="*/ 1499248 h 2352482"/>
                <a:gd name="connsiteX164" fmla="*/ 2374231 w 5632904"/>
                <a:gd name="connsiteY164" fmla="*/ 1408343 h 2352482"/>
                <a:gd name="connsiteX165" fmla="*/ 2379579 w 5632904"/>
                <a:gd name="connsiteY165" fmla="*/ 1242574 h 2352482"/>
                <a:gd name="connsiteX166" fmla="*/ 2390273 w 5632904"/>
                <a:gd name="connsiteY166" fmla="*/ 1130279 h 2352482"/>
                <a:gd name="connsiteX167" fmla="*/ 2395621 w 5632904"/>
                <a:gd name="connsiteY167" fmla="*/ 1012637 h 2352482"/>
                <a:gd name="connsiteX168" fmla="*/ 2406315 w 5632904"/>
                <a:gd name="connsiteY168" fmla="*/ 916385 h 2352482"/>
                <a:gd name="connsiteX169" fmla="*/ 2427705 w 5632904"/>
                <a:gd name="connsiteY169" fmla="*/ 1017985 h 2352482"/>
                <a:gd name="connsiteX170" fmla="*/ 2438400 w 5632904"/>
                <a:gd name="connsiteY170" fmla="*/ 1151669 h 2352482"/>
                <a:gd name="connsiteX171" fmla="*/ 2443747 w 5632904"/>
                <a:gd name="connsiteY171" fmla="*/ 1242574 h 2352482"/>
                <a:gd name="connsiteX172" fmla="*/ 2443747 w 5632904"/>
                <a:gd name="connsiteY172" fmla="*/ 1306743 h 2352482"/>
                <a:gd name="connsiteX173" fmla="*/ 2449094 w 5632904"/>
                <a:gd name="connsiteY173" fmla="*/ 1376258 h 2352482"/>
                <a:gd name="connsiteX174" fmla="*/ 2465137 w 5632904"/>
                <a:gd name="connsiteY174" fmla="*/ 1402995 h 2352482"/>
                <a:gd name="connsiteX175" fmla="*/ 2486526 w 5632904"/>
                <a:gd name="connsiteY175" fmla="*/ 1333479 h 2352482"/>
                <a:gd name="connsiteX176" fmla="*/ 2502568 w 5632904"/>
                <a:gd name="connsiteY176" fmla="*/ 1274658 h 2352482"/>
                <a:gd name="connsiteX177" fmla="*/ 2534652 w 5632904"/>
                <a:gd name="connsiteY177" fmla="*/ 1312090 h 2352482"/>
                <a:gd name="connsiteX178" fmla="*/ 2566737 w 5632904"/>
                <a:gd name="connsiteY178" fmla="*/ 1365564 h 2352482"/>
                <a:gd name="connsiteX179" fmla="*/ 2582779 w 5632904"/>
                <a:gd name="connsiteY179" fmla="*/ 1435079 h 2352482"/>
                <a:gd name="connsiteX180" fmla="*/ 2604168 w 5632904"/>
                <a:gd name="connsiteY180" fmla="*/ 1493900 h 2352482"/>
                <a:gd name="connsiteX181" fmla="*/ 2614863 w 5632904"/>
                <a:gd name="connsiteY181" fmla="*/ 1552722 h 2352482"/>
                <a:gd name="connsiteX182" fmla="*/ 2641600 w 5632904"/>
                <a:gd name="connsiteY182" fmla="*/ 1536679 h 2352482"/>
                <a:gd name="connsiteX183" fmla="*/ 2662989 w 5632904"/>
                <a:gd name="connsiteY183" fmla="*/ 1477858 h 2352482"/>
                <a:gd name="connsiteX184" fmla="*/ 2673684 w 5632904"/>
                <a:gd name="connsiteY184" fmla="*/ 1338827 h 2352482"/>
                <a:gd name="connsiteX185" fmla="*/ 2673684 w 5632904"/>
                <a:gd name="connsiteY185" fmla="*/ 1167711 h 2352482"/>
                <a:gd name="connsiteX186" fmla="*/ 2689726 w 5632904"/>
                <a:gd name="connsiteY186" fmla="*/ 1012637 h 2352482"/>
                <a:gd name="connsiteX187" fmla="*/ 2695073 w 5632904"/>
                <a:gd name="connsiteY187" fmla="*/ 825479 h 2352482"/>
                <a:gd name="connsiteX188" fmla="*/ 2700421 w 5632904"/>
                <a:gd name="connsiteY188" fmla="*/ 745269 h 2352482"/>
                <a:gd name="connsiteX189" fmla="*/ 2721810 w 5632904"/>
                <a:gd name="connsiteY189" fmla="*/ 697143 h 2352482"/>
                <a:gd name="connsiteX190" fmla="*/ 2748547 w 5632904"/>
                <a:gd name="connsiteY190" fmla="*/ 830827 h 2352482"/>
                <a:gd name="connsiteX191" fmla="*/ 2759242 w 5632904"/>
                <a:gd name="connsiteY191" fmla="*/ 985900 h 2352482"/>
                <a:gd name="connsiteX192" fmla="*/ 2775284 w 5632904"/>
                <a:gd name="connsiteY192" fmla="*/ 1157016 h 2352482"/>
                <a:gd name="connsiteX193" fmla="*/ 2785979 w 5632904"/>
                <a:gd name="connsiteY193" fmla="*/ 1328132 h 2352482"/>
                <a:gd name="connsiteX194" fmla="*/ 2785979 w 5632904"/>
                <a:gd name="connsiteY194" fmla="*/ 1467164 h 2352482"/>
                <a:gd name="connsiteX195" fmla="*/ 2796673 w 5632904"/>
                <a:gd name="connsiteY195" fmla="*/ 1611543 h 2352482"/>
                <a:gd name="connsiteX196" fmla="*/ 2802021 w 5632904"/>
                <a:gd name="connsiteY196" fmla="*/ 1686406 h 2352482"/>
                <a:gd name="connsiteX197" fmla="*/ 2807368 w 5632904"/>
                <a:gd name="connsiteY197" fmla="*/ 1734532 h 2352482"/>
                <a:gd name="connsiteX198" fmla="*/ 2828758 w 5632904"/>
                <a:gd name="connsiteY198" fmla="*/ 1755922 h 2352482"/>
                <a:gd name="connsiteX199" fmla="*/ 2844800 w 5632904"/>
                <a:gd name="connsiteY199" fmla="*/ 1659669 h 2352482"/>
                <a:gd name="connsiteX200" fmla="*/ 2866189 w 5632904"/>
                <a:gd name="connsiteY200" fmla="*/ 1547374 h 2352482"/>
                <a:gd name="connsiteX201" fmla="*/ 2876884 w 5632904"/>
                <a:gd name="connsiteY201" fmla="*/ 1424385 h 2352482"/>
                <a:gd name="connsiteX202" fmla="*/ 2898273 w 5632904"/>
                <a:gd name="connsiteY202" fmla="*/ 1328132 h 2352482"/>
                <a:gd name="connsiteX203" fmla="*/ 2908968 w 5632904"/>
                <a:gd name="connsiteY203" fmla="*/ 1253269 h 2352482"/>
                <a:gd name="connsiteX204" fmla="*/ 2930358 w 5632904"/>
                <a:gd name="connsiteY204" fmla="*/ 1333479 h 2352482"/>
                <a:gd name="connsiteX205" fmla="*/ 2935705 w 5632904"/>
                <a:gd name="connsiteY205" fmla="*/ 1445774 h 2352482"/>
                <a:gd name="connsiteX206" fmla="*/ 2946400 w 5632904"/>
                <a:gd name="connsiteY206" fmla="*/ 1531332 h 2352482"/>
                <a:gd name="connsiteX207" fmla="*/ 2951747 w 5632904"/>
                <a:gd name="connsiteY207" fmla="*/ 1600848 h 2352482"/>
                <a:gd name="connsiteX208" fmla="*/ 2967789 w 5632904"/>
                <a:gd name="connsiteY208" fmla="*/ 1638279 h 2352482"/>
                <a:gd name="connsiteX209" fmla="*/ 2978484 w 5632904"/>
                <a:gd name="connsiteY209" fmla="*/ 1477858 h 2352482"/>
                <a:gd name="connsiteX210" fmla="*/ 2999873 w 5632904"/>
                <a:gd name="connsiteY210" fmla="*/ 1365564 h 2352482"/>
                <a:gd name="connsiteX211" fmla="*/ 2994526 w 5632904"/>
                <a:gd name="connsiteY211" fmla="*/ 1258616 h 2352482"/>
                <a:gd name="connsiteX212" fmla="*/ 3010568 w 5632904"/>
                <a:gd name="connsiteY212" fmla="*/ 1167711 h 2352482"/>
                <a:gd name="connsiteX213" fmla="*/ 3026610 w 5632904"/>
                <a:gd name="connsiteY213" fmla="*/ 1140974 h 2352482"/>
                <a:gd name="connsiteX214" fmla="*/ 3058694 w 5632904"/>
                <a:gd name="connsiteY214" fmla="*/ 1215837 h 2352482"/>
                <a:gd name="connsiteX215" fmla="*/ 3085431 w 5632904"/>
                <a:gd name="connsiteY215" fmla="*/ 1301395 h 2352482"/>
                <a:gd name="connsiteX216" fmla="*/ 3090779 w 5632904"/>
                <a:gd name="connsiteY216" fmla="*/ 1419037 h 2352482"/>
                <a:gd name="connsiteX217" fmla="*/ 3096126 w 5632904"/>
                <a:gd name="connsiteY217" fmla="*/ 1499248 h 2352482"/>
                <a:gd name="connsiteX218" fmla="*/ 3096126 w 5632904"/>
                <a:gd name="connsiteY218" fmla="*/ 1568764 h 2352482"/>
                <a:gd name="connsiteX219" fmla="*/ 3106821 w 5632904"/>
                <a:gd name="connsiteY219" fmla="*/ 1643627 h 2352482"/>
                <a:gd name="connsiteX220" fmla="*/ 3122863 w 5632904"/>
                <a:gd name="connsiteY220" fmla="*/ 1659669 h 2352482"/>
                <a:gd name="connsiteX221" fmla="*/ 3133558 w 5632904"/>
                <a:gd name="connsiteY221" fmla="*/ 1536679 h 2352482"/>
                <a:gd name="connsiteX222" fmla="*/ 3144252 w 5632904"/>
                <a:gd name="connsiteY222" fmla="*/ 1451122 h 2352482"/>
                <a:gd name="connsiteX223" fmla="*/ 3149600 w 5632904"/>
                <a:gd name="connsiteY223" fmla="*/ 1365564 h 2352482"/>
                <a:gd name="connsiteX224" fmla="*/ 3154947 w 5632904"/>
                <a:gd name="connsiteY224" fmla="*/ 1237227 h 2352482"/>
                <a:gd name="connsiteX225" fmla="*/ 3170989 w 5632904"/>
                <a:gd name="connsiteY225" fmla="*/ 1151669 h 2352482"/>
                <a:gd name="connsiteX226" fmla="*/ 3176337 w 5632904"/>
                <a:gd name="connsiteY226" fmla="*/ 1082153 h 2352482"/>
                <a:gd name="connsiteX227" fmla="*/ 3208421 w 5632904"/>
                <a:gd name="connsiteY227" fmla="*/ 1194448 h 2352482"/>
                <a:gd name="connsiteX228" fmla="*/ 3219115 w 5632904"/>
                <a:gd name="connsiteY228" fmla="*/ 1386953 h 2352482"/>
                <a:gd name="connsiteX229" fmla="*/ 3235158 w 5632904"/>
                <a:gd name="connsiteY229" fmla="*/ 1499248 h 2352482"/>
                <a:gd name="connsiteX230" fmla="*/ 3245852 w 5632904"/>
                <a:gd name="connsiteY230" fmla="*/ 1616890 h 2352482"/>
                <a:gd name="connsiteX231" fmla="*/ 3245852 w 5632904"/>
                <a:gd name="connsiteY231" fmla="*/ 1697100 h 2352482"/>
                <a:gd name="connsiteX232" fmla="*/ 3267242 w 5632904"/>
                <a:gd name="connsiteY232" fmla="*/ 1809395 h 2352482"/>
                <a:gd name="connsiteX233" fmla="*/ 3272589 w 5632904"/>
                <a:gd name="connsiteY233" fmla="*/ 1841479 h 2352482"/>
                <a:gd name="connsiteX234" fmla="*/ 3315368 w 5632904"/>
                <a:gd name="connsiteY234" fmla="*/ 1771964 h 2352482"/>
                <a:gd name="connsiteX235" fmla="*/ 3326063 w 5632904"/>
                <a:gd name="connsiteY235" fmla="*/ 1750574 h 2352482"/>
                <a:gd name="connsiteX236" fmla="*/ 3347452 w 5632904"/>
                <a:gd name="connsiteY236" fmla="*/ 1857522 h 2352482"/>
                <a:gd name="connsiteX237" fmla="*/ 3347452 w 5632904"/>
                <a:gd name="connsiteY237" fmla="*/ 1975164 h 2352482"/>
                <a:gd name="connsiteX238" fmla="*/ 3352800 w 5632904"/>
                <a:gd name="connsiteY238" fmla="*/ 2055374 h 2352482"/>
                <a:gd name="connsiteX239" fmla="*/ 3352800 w 5632904"/>
                <a:gd name="connsiteY239" fmla="*/ 2124890 h 2352482"/>
                <a:gd name="connsiteX240" fmla="*/ 3368842 w 5632904"/>
                <a:gd name="connsiteY240" fmla="*/ 2162322 h 2352482"/>
                <a:gd name="connsiteX241" fmla="*/ 3390231 w 5632904"/>
                <a:gd name="connsiteY241" fmla="*/ 2092806 h 2352482"/>
                <a:gd name="connsiteX242" fmla="*/ 3395579 w 5632904"/>
                <a:gd name="connsiteY242" fmla="*/ 1927037 h 2352482"/>
                <a:gd name="connsiteX243" fmla="*/ 3395579 w 5632904"/>
                <a:gd name="connsiteY243" fmla="*/ 1782658 h 2352482"/>
                <a:gd name="connsiteX244" fmla="*/ 3395579 w 5632904"/>
                <a:gd name="connsiteY244" fmla="*/ 1627585 h 2352482"/>
                <a:gd name="connsiteX245" fmla="*/ 3406273 w 5632904"/>
                <a:gd name="connsiteY245" fmla="*/ 1445774 h 2352482"/>
                <a:gd name="connsiteX246" fmla="*/ 3416968 w 5632904"/>
                <a:gd name="connsiteY246" fmla="*/ 1269311 h 2352482"/>
                <a:gd name="connsiteX247" fmla="*/ 3416968 w 5632904"/>
                <a:gd name="connsiteY247" fmla="*/ 1173058 h 2352482"/>
                <a:gd name="connsiteX248" fmla="*/ 3427663 w 5632904"/>
                <a:gd name="connsiteY248" fmla="*/ 1087500 h 2352482"/>
                <a:gd name="connsiteX249" fmla="*/ 3454400 w 5632904"/>
                <a:gd name="connsiteY249" fmla="*/ 1306743 h 2352482"/>
                <a:gd name="connsiteX250" fmla="*/ 3454400 w 5632904"/>
                <a:gd name="connsiteY250" fmla="*/ 1467164 h 2352482"/>
                <a:gd name="connsiteX251" fmla="*/ 3465094 w 5632904"/>
                <a:gd name="connsiteY251" fmla="*/ 1558069 h 2352482"/>
                <a:gd name="connsiteX252" fmla="*/ 3465094 w 5632904"/>
                <a:gd name="connsiteY252" fmla="*/ 1643627 h 2352482"/>
                <a:gd name="connsiteX253" fmla="*/ 3475789 w 5632904"/>
                <a:gd name="connsiteY253" fmla="*/ 1702448 h 2352482"/>
                <a:gd name="connsiteX254" fmla="*/ 3497179 w 5632904"/>
                <a:gd name="connsiteY254" fmla="*/ 1745227 h 2352482"/>
                <a:gd name="connsiteX255" fmla="*/ 3502526 w 5632904"/>
                <a:gd name="connsiteY255" fmla="*/ 1627585 h 2352482"/>
                <a:gd name="connsiteX256" fmla="*/ 3518568 w 5632904"/>
                <a:gd name="connsiteY256" fmla="*/ 1542027 h 2352482"/>
                <a:gd name="connsiteX257" fmla="*/ 3566694 w 5632904"/>
                <a:gd name="connsiteY257" fmla="*/ 1611543 h 2352482"/>
                <a:gd name="connsiteX258" fmla="*/ 3604126 w 5632904"/>
                <a:gd name="connsiteY258" fmla="*/ 1654322 h 2352482"/>
                <a:gd name="connsiteX259" fmla="*/ 3641558 w 5632904"/>
                <a:gd name="connsiteY259" fmla="*/ 1665016 h 2352482"/>
                <a:gd name="connsiteX260" fmla="*/ 3668294 w 5632904"/>
                <a:gd name="connsiteY260" fmla="*/ 1723837 h 2352482"/>
                <a:gd name="connsiteX261" fmla="*/ 3684337 w 5632904"/>
                <a:gd name="connsiteY261" fmla="*/ 1745227 h 2352482"/>
                <a:gd name="connsiteX262" fmla="*/ 3705726 w 5632904"/>
                <a:gd name="connsiteY262" fmla="*/ 1584806 h 2352482"/>
                <a:gd name="connsiteX263" fmla="*/ 3705726 w 5632904"/>
                <a:gd name="connsiteY263" fmla="*/ 1472511 h 2352482"/>
                <a:gd name="connsiteX264" fmla="*/ 3711073 w 5632904"/>
                <a:gd name="connsiteY264" fmla="*/ 1386953 h 2352482"/>
                <a:gd name="connsiteX265" fmla="*/ 3737810 w 5632904"/>
                <a:gd name="connsiteY265" fmla="*/ 1370911 h 2352482"/>
                <a:gd name="connsiteX266" fmla="*/ 3759200 w 5632904"/>
                <a:gd name="connsiteY266" fmla="*/ 1509943 h 2352482"/>
                <a:gd name="connsiteX267" fmla="*/ 3769894 w 5632904"/>
                <a:gd name="connsiteY267" fmla="*/ 1579458 h 2352482"/>
                <a:gd name="connsiteX268" fmla="*/ 3791284 w 5632904"/>
                <a:gd name="connsiteY268" fmla="*/ 1606195 h 2352482"/>
                <a:gd name="connsiteX269" fmla="*/ 3812673 w 5632904"/>
                <a:gd name="connsiteY269" fmla="*/ 1499248 h 2352482"/>
                <a:gd name="connsiteX270" fmla="*/ 3834063 w 5632904"/>
                <a:gd name="connsiteY270" fmla="*/ 1408343 h 2352482"/>
                <a:gd name="connsiteX271" fmla="*/ 3855452 w 5632904"/>
                <a:gd name="connsiteY271" fmla="*/ 1322785 h 2352482"/>
                <a:gd name="connsiteX272" fmla="*/ 3892884 w 5632904"/>
                <a:gd name="connsiteY272" fmla="*/ 1226532 h 2352482"/>
                <a:gd name="connsiteX273" fmla="*/ 3935663 w 5632904"/>
                <a:gd name="connsiteY273" fmla="*/ 1189100 h 2352482"/>
                <a:gd name="connsiteX274" fmla="*/ 3978442 w 5632904"/>
                <a:gd name="connsiteY274" fmla="*/ 1280006 h 2352482"/>
                <a:gd name="connsiteX275" fmla="*/ 3989137 w 5632904"/>
                <a:gd name="connsiteY275" fmla="*/ 1381606 h 2352482"/>
                <a:gd name="connsiteX276" fmla="*/ 3994484 w 5632904"/>
                <a:gd name="connsiteY276" fmla="*/ 1488553 h 2352482"/>
                <a:gd name="connsiteX277" fmla="*/ 3999831 w 5632904"/>
                <a:gd name="connsiteY277" fmla="*/ 1595500 h 2352482"/>
                <a:gd name="connsiteX278" fmla="*/ 4010526 w 5632904"/>
                <a:gd name="connsiteY278" fmla="*/ 1702448 h 2352482"/>
                <a:gd name="connsiteX279" fmla="*/ 4026568 w 5632904"/>
                <a:gd name="connsiteY279" fmla="*/ 1766616 h 2352482"/>
                <a:gd name="connsiteX280" fmla="*/ 4031915 w 5632904"/>
                <a:gd name="connsiteY280" fmla="*/ 1814743 h 2352482"/>
                <a:gd name="connsiteX281" fmla="*/ 4058652 w 5632904"/>
                <a:gd name="connsiteY281" fmla="*/ 1675711 h 2352482"/>
                <a:gd name="connsiteX282" fmla="*/ 4058652 w 5632904"/>
                <a:gd name="connsiteY282" fmla="*/ 1542027 h 2352482"/>
                <a:gd name="connsiteX283" fmla="*/ 4064000 w 5632904"/>
                <a:gd name="connsiteY283" fmla="*/ 1397648 h 2352482"/>
                <a:gd name="connsiteX284" fmla="*/ 4080042 w 5632904"/>
                <a:gd name="connsiteY284" fmla="*/ 1269311 h 2352482"/>
                <a:gd name="connsiteX285" fmla="*/ 4090737 w 5632904"/>
                <a:gd name="connsiteY285" fmla="*/ 1135627 h 2352482"/>
                <a:gd name="connsiteX286" fmla="*/ 4101431 w 5632904"/>
                <a:gd name="connsiteY286" fmla="*/ 1023332 h 2352482"/>
                <a:gd name="connsiteX287" fmla="*/ 4112126 w 5632904"/>
                <a:gd name="connsiteY287" fmla="*/ 905690 h 2352482"/>
                <a:gd name="connsiteX288" fmla="*/ 4112126 w 5632904"/>
                <a:gd name="connsiteY288" fmla="*/ 788048 h 2352482"/>
                <a:gd name="connsiteX289" fmla="*/ 4122821 w 5632904"/>
                <a:gd name="connsiteY289" fmla="*/ 686448 h 2352482"/>
                <a:gd name="connsiteX290" fmla="*/ 4144210 w 5632904"/>
                <a:gd name="connsiteY290" fmla="*/ 622279 h 2352482"/>
                <a:gd name="connsiteX291" fmla="*/ 4160252 w 5632904"/>
                <a:gd name="connsiteY291" fmla="*/ 782700 h 2352482"/>
                <a:gd name="connsiteX292" fmla="*/ 4160252 w 5632904"/>
                <a:gd name="connsiteY292" fmla="*/ 969858 h 2352482"/>
                <a:gd name="connsiteX293" fmla="*/ 4165600 w 5632904"/>
                <a:gd name="connsiteY293" fmla="*/ 1092848 h 2352482"/>
                <a:gd name="connsiteX294" fmla="*/ 4170947 w 5632904"/>
                <a:gd name="connsiteY294" fmla="*/ 1221185 h 2352482"/>
                <a:gd name="connsiteX295" fmla="*/ 4176294 w 5632904"/>
                <a:gd name="connsiteY295" fmla="*/ 1338827 h 2352482"/>
                <a:gd name="connsiteX296" fmla="*/ 4176294 w 5632904"/>
                <a:gd name="connsiteY296" fmla="*/ 1424385 h 2352482"/>
                <a:gd name="connsiteX297" fmla="*/ 4181642 w 5632904"/>
                <a:gd name="connsiteY297" fmla="*/ 1509943 h 2352482"/>
                <a:gd name="connsiteX298" fmla="*/ 4181642 w 5632904"/>
                <a:gd name="connsiteY298" fmla="*/ 1595500 h 2352482"/>
                <a:gd name="connsiteX299" fmla="*/ 4181642 w 5632904"/>
                <a:gd name="connsiteY299" fmla="*/ 1665016 h 2352482"/>
                <a:gd name="connsiteX300" fmla="*/ 4203031 w 5632904"/>
                <a:gd name="connsiteY300" fmla="*/ 1729185 h 2352482"/>
                <a:gd name="connsiteX301" fmla="*/ 4219073 w 5632904"/>
                <a:gd name="connsiteY301" fmla="*/ 1648974 h 2352482"/>
                <a:gd name="connsiteX302" fmla="*/ 4219073 w 5632904"/>
                <a:gd name="connsiteY302" fmla="*/ 1547374 h 2352482"/>
                <a:gd name="connsiteX303" fmla="*/ 4229768 w 5632904"/>
                <a:gd name="connsiteY303" fmla="*/ 1451122 h 2352482"/>
                <a:gd name="connsiteX304" fmla="*/ 4251158 w 5632904"/>
                <a:gd name="connsiteY304" fmla="*/ 1312090 h 2352482"/>
                <a:gd name="connsiteX305" fmla="*/ 4256505 w 5632904"/>
                <a:gd name="connsiteY305" fmla="*/ 1210490 h 2352482"/>
                <a:gd name="connsiteX306" fmla="*/ 4277894 w 5632904"/>
                <a:gd name="connsiteY306" fmla="*/ 1114237 h 2352482"/>
                <a:gd name="connsiteX307" fmla="*/ 4293937 w 5632904"/>
                <a:gd name="connsiteY307" fmla="*/ 1044722 h 2352482"/>
                <a:gd name="connsiteX308" fmla="*/ 4331368 w 5632904"/>
                <a:gd name="connsiteY308" fmla="*/ 1108890 h 2352482"/>
                <a:gd name="connsiteX309" fmla="*/ 4352758 w 5632904"/>
                <a:gd name="connsiteY309" fmla="*/ 1194448 h 2352482"/>
                <a:gd name="connsiteX310" fmla="*/ 4379494 w 5632904"/>
                <a:gd name="connsiteY310" fmla="*/ 1253269 h 2352482"/>
                <a:gd name="connsiteX311" fmla="*/ 4416926 w 5632904"/>
                <a:gd name="connsiteY311" fmla="*/ 1301395 h 2352482"/>
                <a:gd name="connsiteX312" fmla="*/ 4438315 w 5632904"/>
                <a:gd name="connsiteY312" fmla="*/ 1365564 h 2352482"/>
                <a:gd name="connsiteX313" fmla="*/ 4459705 w 5632904"/>
                <a:gd name="connsiteY313" fmla="*/ 1338827 h 2352482"/>
                <a:gd name="connsiteX314" fmla="*/ 4470400 w 5632904"/>
                <a:gd name="connsiteY314" fmla="*/ 1258616 h 2352482"/>
                <a:gd name="connsiteX315" fmla="*/ 4475747 w 5632904"/>
                <a:gd name="connsiteY315" fmla="*/ 1167711 h 2352482"/>
                <a:gd name="connsiteX316" fmla="*/ 4475747 w 5632904"/>
                <a:gd name="connsiteY316" fmla="*/ 1098195 h 2352482"/>
                <a:gd name="connsiteX317" fmla="*/ 4491789 w 5632904"/>
                <a:gd name="connsiteY317" fmla="*/ 1023332 h 2352482"/>
                <a:gd name="connsiteX318" fmla="*/ 4502484 w 5632904"/>
                <a:gd name="connsiteY318" fmla="*/ 1007290 h 2352482"/>
                <a:gd name="connsiteX319" fmla="*/ 4523873 w 5632904"/>
                <a:gd name="connsiteY319" fmla="*/ 1060764 h 2352482"/>
                <a:gd name="connsiteX320" fmla="*/ 4539915 w 5632904"/>
                <a:gd name="connsiteY320" fmla="*/ 1157016 h 2352482"/>
                <a:gd name="connsiteX321" fmla="*/ 4566652 w 5632904"/>
                <a:gd name="connsiteY321" fmla="*/ 1167711 h 2352482"/>
                <a:gd name="connsiteX322" fmla="*/ 4598737 w 5632904"/>
                <a:gd name="connsiteY322" fmla="*/ 1103543 h 2352482"/>
                <a:gd name="connsiteX323" fmla="*/ 4609431 w 5632904"/>
                <a:gd name="connsiteY323" fmla="*/ 1023332 h 2352482"/>
                <a:gd name="connsiteX324" fmla="*/ 4620126 w 5632904"/>
                <a:gd name="connsiteY324" fmla="*/ 916385 h 2352482"/>
                <a:gd name="connsiteX325" fmla="*/ 4641515 w 5632904"/>
                <a:gd name="connsiteY325" fmla="*/ 825479 h 2352482"/>
                <a:gd name="connsiteX326" fmla="*/ 4657558 w 5632904"/>
                <a:gd name="connsiteY326" fmla="*/ 846869 h 2352482"/>
                <a:gd name="connsiteX327" fmla="*/ 4668252 w 5632904"/>
                <a:gd name="connsiteY327" fmla="*/ 996595 h 2352482"/>
                <a:gd name="connsiteX328" fmla="*/ 4673600 w 5632904"/>
                <a:gd name="connsiteY328" fmla="*/ 1135627 h 2352482"/>
                <a:gd name="connsiteX329" fmla="*/ 4678947 w 5632904"/>
                <a:gd name="connsiteY329" fmla="*/ 1274658 h 2352482"/>
                <a:gd name="connsiteX330" fmla="*/ 4689642 w 5632904"/>
                <a:gd name="connsiteY330" fmla="*/ 1397648 h 2352482"/>
                <a:gd name="connsiteX331" fmla="*/ 4705684 w 5632904"/>
                <a:gd name="connsiteY331" fmla="*/ 1467164 h 2352482"/>
                <a:gd name="connsiteX332" fmla="*/ 4721726 w 5632904"/>
                <a:gd name="connsiteY332" fmla="*/ 1312090 h 2352482"/>
                <a:gd name="connsiteX333" fmla="*/ 4727073 w 5632904"/>
                <a:gd name="connsiteY333" fmla="*/ 1162364 h 2352482"/>
                <a:gd name="connsiteX334" fmla="*/ 4732421 w 5632904"/>
                <a:gd name="connsiteY334" fmla="*/ 1050069 h 2352482"/>
                <a:gd name="connsiteX335" fmla="*/ 4737768 w 5632904"/>
                <a:gd name="connsiteY335" fmla="*/ 916385 h 2352482"/>
                <a:gd name="connsiteX336" fmla="*/ 4743115 w 5632904"/>
                <a:gd name="connsiteY336" fmla="*/ 814785 h 2352482"/>
                <a:gd name="connsiteX337" fmla="*/ 4775200 w 5632904"/>
                <a:gd name="connsiteY337" fmla="*/ 959164 h 2352482"/>
                <a:gd name="connsiteX338" fmla="*/ 4780547 w 5632904"/>
                <a:gd name="connsiteY338" fmla="*/ 1082153 h 2352482"/>
                <a:gd name="connsiteX339" fmla="*/ 4791242 w 5632904"/>
                <a:gd name="connsiteY339" fmla="*/ 1178406 h 2352482"/>
                <a:gd name="connsiteX340" fmla="*/ 4801937 w 5632904"/>
                <a:gd name="connsiteY340" fmla="*/ 1231879 h 2352482"/>
                <a:gd name="connsiteX341" fmla="*/ 4812631 w 5632904"/>
                <a:gd name="connsiteY341" fmla="*/ 1247922 h 2352482"/>
                <a:gd name="connsiteX342" fmla="*/ 4823326 w 5632904"/>
                <a:gd name="connsiteY342" fmla="*/ 1087500 h 2352482"/>
                <a:gd name="connsiteX343" fmla="*/ 4834021 w 5632904"/>
                <a:gd name="connsiteY343" fmla="*/ 975206 h 2352482"/>
                <a:gd name="connsiteX344" fmla="*/ 4828673 w 5632904"/>
                <a:gd name="connsiteY344" fmla="*/ 841522 h 2352482"/>
                <a:gd name="connsiteX345" fmla="*/ 4834021 w 5632904"/>
                <a:gd name="connsiteY345" fmla="*/ 755964 h 2352482"/>
                <a:gd name="connsiteX346" fmla="*/ 4839368 w 5632904"/>
                <a:gd name="connsiteY346" fmla="*/ 670406 h 2352482"/>
                <a:gd name="connsiteX347" fmla="*/ 4850063 w 5632904"/>
                <a:gd name="connsiteY347" fmla="*/ 611585 h 2352482"/>
                <a:gd name="connsiteX348" fmla="*/ 4860758 w 5632904"/>
                <a:gd name="connsiteY348" fmla="*/ 584848 h 2352482"/>
                <a:gd name="connsiteX349" fmla="*/ 4876800 w 5632904"/>
                <a:gd name="connsiteY349" fmla="*/ 713185 h 2352482"/>
                <a:gd name="connsiteX350" fmla="*/ 4898189 w 5632904"/>
                <a:gd name="connsiteY350" fmla="*/ 857564 h 2352482"/>
                <a:gd name="connsiteX351" fmla="*/ 4898189 w 5632904"/>
                <a:gd name="connsiteY351" fmla="*/ 921732 h 2352482"/>
                <a:gd name="connsiteX352" fmla="*/ 4919579 w 5632904"/>
                <a:gd name="connsiteY352" fmla="*/ 969858 h 2352482"/>
                <a:gd name="connsiteX353" fmla="*/ 4930273 w 5632904"/>
                <a:gd name="connsiteY353" fmla="*/ 852216 h 2352482"/>
                <a:gd name="connsiteX354" fmla="*/ 4940968 w 5632904"/>
                <a:gd name="connsiteY354" fmla="*/ 782700 h 2352482"/>
                <a:gd name="connsiteX355" fmla="*/ 4957010 w 5632904"/>
                <a:gd name="connsiteY355" fmla="*/ 713185 h 2352482"/>
                <a:gd name="connsiteX356" fmla="*/ 4989094 w 5632904"/>
                <a:gd name="connsiteY356" fmla="*/ 830827 h 2352482"/>
                <a:gd name="connsiteX357" fmla="*/ 5005137 w 5632904"/>
                <a:gd name="connsiteY357" fmla="*/ 905690 h 2352482"/>
                <a:gd name="connsiteX358" fmla="*/ 5026526 w 5632904"/>
                <a:gd name="connsiteY358" fmla="*/ 985900 h 2352482"/>
                <a:gd name="connsiteX359" fmla="*/ 5047915 w 5632904"/>
                <a:gd name="connsiteY359" fmla="*/ 1044722 h 2352482"/>
                <a:gd name="connsiteX360" fmla="*/ 5058610 w 5632904"/>
                <a:gd name="connsiteY360" fmla="*/ 1055416 h 2352482"/>
                <a:gd name="connsiteX361" fmla="*/ 5080000 w 5632904"/>
                <a:gd name="connsiteY361" fmla="*/ 927079 h 2352482"/>
                <a:gd name="connsiteX362" fmla="*/ 5096042 w 5632904"/>
                <a:gd name="connsiteY362" fmla="*/ 793395 h 2352482"/>
                <a:gd name="connsiteX363" fmla="*/ 5112084 w 5632904"/>
                <a:gd name="connsiteY363" fmla="*/ 697143 h 2352482"/>
                <a:gd name="connsiteX364" fmla="*/ 5133473 w 5632904"/>
                <a:gd name="connsiteY364" fmla="*/ 622279 h 2352482"/>
                <a:gd name="connsiteX365" fmla="*/ 5154863 w 5632904"/>
                <a:gd name="connsiteY365" fmla="*/ 627627 h 2352482"/>
                <a:gd name="connsiteX366" fmla="*/ 5202989 w 5632904"/>
                <a:gd name="connsiteY366" fmla="*/ 531374 h 2352482"/>
                <a:gd name="connsiteX367" fmla="*/ 5224379 w 5632904"/>
                <a:gd name="connsiteY367" fmla="*/ 435122 h 2352482"/>
                <a:gd name="connsiteX368" fmla="*/ 5245768 w 5632904"/>
                <a:gd name="connsiteY368" fmla="*/ 349564 h 2352482"/>
                <a:gd name="connsiteX369" fmla="*/ 5256463 w 5632904"/>
                <a:gd name="connsiteY369" fmla="*/ 338869 h 2352482"/>
                <a:gd name="connsiteX370" fmla="*/ 5277852 w 5632904"/>
                <a:gd name="connsiteY370" fmla="*/ 467206 h 2352482"/>
                <a:gd name="connsiteX371" fmla="*/ 5288547 w 5632904"/>
                <a:gd name="connsiteY371" fmla="*/ 638322 h 2352482"/>
                <a:gd name="connsiteX372" fmla="*/ 5299242 w 5632904"/>
                <a:gd name="connsiteY372" fmla="*/ 766658 h 2352482"/>
                <a:gd name="connsiteX373" fmla="*/ 5309937 w 5632904"/>
                <a:gd name="connsiteY373" fmla="*/ 836174 h 2352482"/>
                <a:gd name="connsiteX374" fmla="*/ 5315284 w 5632904"/>
                <a:gd name="connsiteY374" fmla="*/ 894995 h 2352482"/>
                <a:gd name="connsiteX375" fmla="*/ 5331326 w 5632904"/>
                <a:gd name="connsiteY375" fmla="*/ 905690 h 2352482"/>
                <a:gd name="connsiteX376" fmla="*/ 5331326 w 5632904"/>
                <a:gd name="connsiteY376" fmla="*/ 723879 h 2352482"/>
                <a:gd name="connsiteX377" fmla="*/ 5342021 w 5632904"/>
                <a:gd name="connsiteY377" fmla="*/ 568806 h 2352482"/>
                <a:gd name="connsiteX378" fmla="*/ 5347368 w 5632904"/>
                <a:gd name="connsiteY378" fmla="*/ 429774 h 2352482"/>
                <a:gd name="connsiteX379" fmla="*/ 5352715 w 5632904"/>
                <a:gd name="connsiteY379" fmla="*/ 290743 h 2352482"/>
                <a:gd name="connsiteX380" fmla="*/ 5358063 w 5632904"/>
                <a:gd name="connsiteY380" fmla="*/ 226574 h 2352482"/>
                <a:gd name="connsiteX381" fmla="*/ 5359605 w 5632904"/>
                <a:gd name="connsiteY381" fmla="*/ 3502 h 2352482"/>
                <a:gd name="connsiteX382" fmla="*/ 5482154 w 5632904"/>
                <a:gd name="connsiteY382" fmla="*/ 121336 h 2352482"/>
                <a:gd name="connsiteX383" fmla="*/ 5557568 w 5632904"/>
                <a:gd name="connsiteY383" fmla="*/ 672805 h 2352482"/>
                <a:gd name="connsiteX384" fmla="*/ 5632904 w 5632904"/>
                <a:gd name="connsiteY384" fmla="*/ 163725 h 2352482"/>
                <a:gd name="connsiteX0" fmla="*/ 0 w 5632904"/>
                <a:gd name="connsiteY0" fmla="*/ 1706681 h 2351368"/>
                <a:gd name="connsiteX1" fmla="*/ 42779 w 5632904"/>
                <a:gd name="connsiteY1" fmla="*/ 1674597 h 2351368"/>
                <a:gd name="connsiteX2" fmla="*/ 69515 w 5632904"/>
                <a:gd name="connsiteY2" fmla="*/ 1695986 h 2351368"/>
                <a:gd name="connsiteX3" fmla="*/ 69515 w 5632904"/>
                <a:gd name="connsiteY3" fmla="*/ 1824323 h 2351368"/>
                <a:gd name="connsiteX4" fmla="*/ 90905 w 5632904"/>
                <a:gd name="connsiteY4" fmla="*/ 2075650 h 2351368"/>
                <a:gd name="connsiteX5" fmla="*/ 96252 w 5632904"/>
                <a:gd name="connsiteY5" fmla="*/ 2220029 h 2351368"/>
                <a:gd name="connsiteX6" fmla="*/ 101600 w 5632904"/>
                <a:gd name="connsiteY6" fmla="*/ 2284197 h 2351368"/>
                <a:gd name="connsiteX7" fmla="*/ 106947 w 5632904"/>
                <a:gd name="connsiteY7" fmla="*/ 2337671 h 2351368"/>
                <a:gd name="connsiteX8" fmla="*/ 122989 w 5632904"/>
                <a:gd name="connsiteY8" fmla="*/ 2343018 h 2351368"/>
                <a:gd name="connsiteX9" fmla="*/ 128337 w 5632904"/>
                <a:gd name="connsiteY9" fmla="*/ 2236071 h 2351368"/>
                <a:gd name="connsiteX10" fmla="*/ 139031 w 5632904"/>
                <a:gd name="connsiteY10" fmla="*/ 2070302 h 2351368"/>
                <a:gd name="connsiteX11" fmla="*/ 139031 w 5632904"/>
                <a:gd name="connsiteY11" fmla="*/ 1893839 h 2351368"/>
                <a:gd name="connsiteX12" fmla="*/ 149726 w 5632904"/>
                <a:gd name="connsiteY12" fmla="*/ 1760155 h 2351368"/>
                <a:gd name="connsiteX13" fmla="*/ 165768 w 5632904"/>
                <a:gd name="connsiteY13" fmla="*/ 1663902 h 2351368"/>
                <a:gd name="connsiteX14" fmla="*/ 197852 w 5632904"/>
                <a:gd name="connsiteY14" fmla="*/ 1589039 h 2351368"/>
                <a:gd name="connsiteX15" fmla="*/ 224589 w 5632904"/>
                <a:gd name="connsiteY15" fmla="*/ 1540913 h 2351368"/>
                <a:gd name="connsiteX16" fmla="*/ 251326 w 5632904"/>
                <a:gd name="connsiteY16" fmla="*/ 1498134 h 2351368"/>
                <a:gd name="connsiteX17" fmla="*/ 288758 w 5632904"/>
                <a:gd name="connsiteY17" fmla="*/ 1498134 h 2351368"/>
                <a:gd name="connsiteX18" fmla="*/ 315494 w 5632904"/>
                <a:gd name="connsiteY18" fmla="*/ 1546260 h 2351368"/>
                <a:gd name="connsiteX19" fmla="*/ 331537 w 5632904"/>
                <a:gd name="connsiteY19" fmla="*/ 1605081 h 2351368"/>
                <a:gd name="connsiteX20" fmla="*/ 342231 w 5632904"/>
                <a:gd name="connsiteY20" fmla="*/ 1695986 h 2351368"/>
                <a:gd name="connsiteX21" fmla="*/ 347579 w 5632904"/>
                <a:gd name="connsiteY21" fmla="*/ 1792239 h 2351368"/>
                <a:gd name="connsiteX22" fmla="*/ 363621 w 5632904"/>
                <a:gd name="connsiteY22" fmla="*/ 1829671 h 2351368"/>
                <a:gd name="connsiteX23" fmla="*/ 368968 w 5632904"/>
                <a:gd name="connsiteY23" fmla="*/ 1845713 h 2351368"/>
                <a:gd name="connsiteX24" fmla="*/ 390358 w 5632904"/>
                <a:gd name="connsiteY24" fmla="*/ 1717376 h 2351368"/>
                <a:gd name="connsiteX25" fmla="*/ 390358 w 5632904"/>
                <a:gd name="connsiteY25" fmla="*/ 1631818 h 2351368"/>
                <a:gd name="connsiteX26" fmla="*/ 411747 w 5632904"/>
                <a:gd name="connsiteY26" fmla="*/ 1572997 h 2351368"/>
                <a:gd name="connsiteX27" fmla="*/ 433137 w 5632904"/>
                <a:gd name="connsiteY27" fmla="*/ 1663902 h 2351368"/>
                <a:gd name="connsiteX28" fmla="*/ 433137 w 5632904"/>
                <a:gd name="connsiteY28" fmla="*/ 1765502 h 2351368"/>
                <a:gd name="connsiteX29" fmla="*/ 443831 w 5632904"/>
                <a:gd name="connsiteY29" fmla="*/ 1888492 h 2351368"/>
                <a:gd name="connsiteX30" fmla="*/ 459873 w 5632904"/>
                <a:gd name="connsiteY30" fmla="*/ 1979397 h 2351368"/>
                <a:gd name="connsiteX31" fmla="*/ 470568 w 5632904"/>
                <a:gd name="connsiteY31" fmla="*/ 2043565 h 2351368"/>
                <a:gd name="connsiteX32" fmla="*/ 486610 w 5632904"/>
                <a:gd name="connsiteY32" fmla="*/ 2064955 h 2351368"/>
                <a:gd name="connsiteX33" fmla="*/ 508000 w 5632904"/>
                <a:gd name="connsiteY33" fmla="*/ 1974050 h 2351368"/>
                <a:gd name="connsiteX34" fmla="*/ 534737 w 5632904"/>
                <a:gd name="connsiteY34" fmla="*/ 1861755 h 2351368"/>
                <a:gd name="connsiteX35" fmla="*/ 550779 w 5632904"/>
                <a:gd name="connsiteY35" fmla="*/ 1749460 h 2351368"/>
                <a:gd name="connsiteX36" fmla="*/ 561473 w 5632904"/>
                <a:gd name="connsiteY36" fmla="*/ 1663902 h 2351368"/>
                <a:gd name="connsiteX37" fmla="*/ 572168 w 5632904"/>
                <a:gd name="connsiteY37" fmla="*/ 1626471 h 2351368"/>
                <a:gd name="connsiteX38" fmla="*/ 609600 w 5632904"/>
                <a:gd name="connsiteY38" fmla="*/ 1658555 h 2351368"/>
                <a:gd name="connsiteX39" fmla="*/ 636337 w 5632904"/>
                <a:gd name="connsiteY39" fmla="*/ 1717376 h 2351368"/>
                <a:gd name="connsiteX40" fmla="*/ 657726 w 5632904"/>
                <a:gd name="connsiteY40" fmla="*/ 1749460 h 2351368"/>
                <a:gd name="connsiteX41" fmla="*/ 695158 w 5632904"/>
                <a:gd name="connsiteY41" fmla="*/ 1701334 h 2351368"/>
                <a:gd name="connsiteX42" fmla="*/ 727242 w 5632904"/>
                <a:gd name="connsiteY42" fmla="*/ 1637165 h 2351368"/>
                <a:gd name="connsiteX43" fmla="*/ 743284 w 5632904"/>
                <a:gd name="connsiteY43" fmla="*/ 1605081 h 2351368"/>
                <a:gd name="connsiteX44" fmla="*/ 770021 w 5632904"/>
                <a:gd name="connsiteY44" fmla="*/ 1615776 h 2351368"/>
                <a:gd name="connsiteX45" fmla="*/ 796758 w 5632904"/>
                <a:gd name="connsiteY45" fmla="*/ 1679944 h 2351368"/>
                <a:gd name="connsiteX46" fmla="*/ 807452 w 5632904"/>
                <a:gd name="connsiteY46" fmla="*/ 1781544 h 2351368"/>
                <a:gd name="connsiteX47" fmla="*/ 828842 w 5632904"/>
                <a:gd name="connsiteY47" fmla="*/ 1856408 h 2351368"/>
                <a:gd name="connsiteX48" fmla="*/ 844884 w 5632904"/>
                <a:gd name="connsiteY48" fmla="*/ 1936618 h 2351368"/>
                <a:gd name="connsiteX49" fmla="*/ 866273 w 5632904"/>
                <a:gd name="connsiteY49" fmla="*/ 2027523 h 2351368"/>
                <a:gd name="connsiteX50" fmla="*/ 871621 w 5632904"/>
                <a:gd name="connsiteY50" fmla="*/ 2080997 h 2351368"/>
                <a:gd name="connsiteX51" fmla="*/ 893010 w 5632904"/>
                <a:gd name="connsiteY51" fmla="*/ 2107734 h 2351368"/>
                <a:gd name="connsiteX52" fmla="*/ 919747 w 5632904"/>
                <a:gd name="connsiteY52" fmla="*/ 2102386 h 2351368"/>
                <a:gd name="connsiteX53" fmla="*/ 951831 w 5632904"/>
                <a:gd name="connsiteY53" fmla="*/ 2011481 h 2351368"/>
                <a:gd name="connsiteX54" fmla="*/ 967873 w 5632904"/>
                <a:gd name="connsiteY54" fmla="*/ 1899186 h 2351368"/>
                <a:gd name="connsiteX55" fmla="*/ 978568 w 5632904"/>
                <a:gd name="connsiteY55" fmla="*/ 1781544 h 2351368"/>
                <a:gd name="connsiteX56" fmla="*/ 989263 w 5632904"/>
                <a:gd name="connsiteY56" fmla="*/ 1663902 h 2351368"/>
                <a:gd name="connsiteX57" fmla="*/ 999958 w 5632904"/>
                <a:gd name="connsiteY57" fmla="*/ 1546260 h 2351368"/>
                <a:gd name="connsiteX58" fmla="*/ 1016000 w 5632904"/>
                <a:gd name="connsiteY58" fmla="*/ 1417923 h 2351368"/>
                <a:gd name="connsiteX59" fmla="*/ 1037389 w 5632904"/>
                <a:gd name="connsiteY59" fmla="*/ 1348408 h 2351368"/>
                <a:gd name="connsiteX60" fmla="*/ 1069473 w 5632904"/>
                <a:gd name="connsiteY60" fmla="*/ 1332365 h 2351368"/>
                <a:gd name="connsiteX61" fmla="*/ 1096210 w 5632904"/>
                <a:gd name="connsiteY61" fmla="*/ 1375144 h 2351368"/>
                <a:gd name="connsiteX62" fmla="*/ 1106905 w 5632904"/>
                <a:gd name="connsiteY62" fmla="*/ 1466050 h 2351368"/>
                <a:gd name="connsiteX63" fmla="*/ 1122947 w 5632904"/>
                <a:gd name="connsiteY63" fmla="*/ 1524871 h 2351368"/>
                <a:gd name="connsiteX64" fmla="*/ 1138989 w 5632904"/>
                <a:gd name="connsiteY64" fmla="*/ 1572997 h 2351368"/>
                <a:gd name="connsiteX65" fmla="*/ 1155031 w 5632904"/>
                <a:gd name="connsiteY65" fmla="*/ 1482092 h 2351368"/>
                <a:gd name="connsiteX66" fmla="*/ 1160379 w 5632904"/>
                <a:gd name="connsiteY66" fmla="*/ 1364450 h 2351368"/>
                <a:gd name="connsiteX67" fmla="*/ 1187115 w 5632904"/>
                <a:gd name="connsiteY67" fmla="*/ 1273544 h 2351368"/>
                <a:gd name="connsiteX68" fmla="*/ 1197810 w 5632904"/>
                <a:gd name="connsiteY68" fmla="*/ 1198681 h 2351368"/>
                <a:gd name="connsiteX69" fmla="*/ 1219200 w 5632904"/>
                <a:gd name="connsiteY69" fmla="*/ 1150555 h 2351368"/>
                <a:gd name="connsiteX70" fmla="*/ 1245937 w 5632904"/>
                <a:gd name="connsiteY70" fmla="*/ 1193334 h 2351368"/>
                <a:gd name="connsiteX71" fmla="*/ 1245937 w 5632904"/>
                <a:gd name="connsiteY71" fmla="*/ 1300281 h 2351368"/>
                <a:gd name="connsiteX72" fmla="*/ 1251284 w 5632904"/>
                <a:gd name="connsiteY72" fmla="*/ 1375144 h 2351368"/>
                <a:gd name="connsiteX73" fmla="*/ 1261979 w 5632904"/>
                <a:gd name="connsiteY73" fmla="*/ 1444660 h 2351368"/>
                <a:gd name="connsiteX74" fmla="*/ 1272673 w 5632904"/>
                <a:gd name="connsiteY74" fmla="*/ 1508829 h 2351368"/>
                <a:gd name="connsiteX75" fmla="*/ 1288715 w 5632904"/>
                <a:gd name="connsiteY75" fmla="*/ 1503481 h 2351368"/>
                <a:gd name="connsiteX76" fmla="*/ 1304758 w 5632904"/>
                <a:gd name="connsiteY76" fmla="*/ 1385839 h 2351368"/>
                <a:gd name="connsiteX77" fmla="*/ 1304758 w 5632904"/>
                <a:gd name="connsiteY77" fmla="*/ 1246808 h 2351368"/>
                <a:gd name="connsiteX78" fmla="*/ 1304758 w 5632904"/>
                <a:gd name="connsiteY78" fmla="*/ 1123818 h 2351368"/>
                <a:gd name="connsiteX79" fmla="*/ 1315452 w 5632904"/>
                <a:gd name="connsiteY79" fmla="*/ 1043608 h 2351368"/>
                <a:gd name="connsiteX80" fmla="*/ 1326147 w 5632904"/>
                <a:gd name="connsiteY80" fmla="*/ 979439 h 2351368"/>
                <a:gd name="connsiteX81" fmla="*/ 1336842 w 5632904"/>
                <a:gd name="connsiteY81" fmla="*/ 952702 h 2351368"/>
                <a:gd name="connsiteX82" fmla="*/ 1347537 w 5632904"/>
                <a:gd name="connsiteY82" fmla="*/ 1000829 h 2351368"/>
                <a:gd name="connsiteX83" fmla="*/ 1352884 w 5632904"/>
                <a:gd name="connsiteY83" fmla="*/ 1113123 h 2351368"/>
                <a:gd name="connsiteX84" fmla="*/ 1352884 w 5632904"/>
                <a:gd name="connsiteY84" fmla="*/ 1230765 h 2351368"/>
                <a:gd name="connsiteX85" fmla="*/ 1368926 w 5632904"/>
                <a:gd name="connsiteY85" fmla="*/ 1294934 h 2351368"/>
                <a:gd name="connsiteX86" fmla="*/ 1368926 w 5632904"/>
                <a:gd name="connsiteY86" fmla="*/ 1391186 h 2351368"/>
                <a:gd name="connsiteX87" fmla="*/ 1374273 w 5632904"/>
                <a:gd name="connsiteY87" fmla="*/ 1460702 h 2351368"/>
                <a:gd name="connsiteX88" fmla="*/ 1379621 w 5632904"/>
                <a:gd name="connsiteY88" fmla="*/ 1530218 h 2351368"/>
                <a:gd name="connsiteX89" fmla="*/ 1384968 w 5632904"/>
                <a:gd name="connsiteY89" fmla="*/ 1589039 h 2351368"/>
                <a:gd name="connsiteX90" fmla="*/ 1401010 w 5632904"/>
                <a:gd name="connsiteY90" fmla="*/ 1535565 h 2351368"/>
                <a:gd name="connsiteX91" fmla="*/ 1406358 w 5632904"/>
                <a:gd name="connsiteY91" fmla="*/ 1407229 h 2351368"/>
                <a:gd name="connsiteX92" fmla="*/ 1411705 w 5632904"/>
                <a:gd name="connsiteY92" fmla="*/ 1332365 h 2351368"/>
                <a:gd name="connsiteX93" fmla="*/ 1411705 w 5632904"/>
                <a:gd name="connsiteY93" fmla="*/ 1225418 h 2351368"/>
                <a:gd name="connsiteX94" fmla="*/ 1417052 w 5632904"/>
                <a:gd name="connsiteY94" fmla="*/ 1150555 h 2351368"/>
                <a:gd name="connsiteX95" fmla="*/ 1427747 w 5632904"/>
                <a:gd name="connsiteY95" fmla="*/ 1070344 h 2351368"/>
                <a:gd name="connsiteX96" fmla="*/ 1438442 w 5632904"/>
                <a:gd name="connsiteY96" fmla="*/ 1038260 h 2351368"/>
                <a:gd name="connsiteX97" fmla="*/ 1459831 w 5632904"/>
                <a:gd name="connsiteY97" fmla="*/ 1097081 h 2351368"/>
                <a:gd name="connsiteX98" fmla="*/ 1465179 w 5632904"/>
                <a:gd name="connsiteY98" fmla="*/ 1171944 h 2351368"/>
                <a:gd name="connsiteX99" fmla="*/ 1481221 w 5632904"/>
                <a:gd name="connsiteY99" fmla="*/ 1230765 h 2351368"/>
                <a:gd name="connsiteX100" fmla="*/ 1481221 w 5632904"/>
                <a:gd name="connsiteY100" fmla="*/ 1278892 h 2351368"/>
                <a:gd name="connsiteX101" fmla="*/ 1497263 w 5632904"/>
                <a:gd name="connsiteY101" fmla="*/ 1300281 h 2351368"/>
                <a:gd name="connsiteX102" fmla="*/ 1513305 w 5632904"/>
                <a:gd name="connsiteY102" fmla="*/ 1241460 h 2351368"/>
                <a:gd name="connsiteX103" fmla="*/ 1518652 w 5632904"/>
                <a:gd name="connsiteY103" fmla="*/ 1171944 h 2351368"/>
                <a:gd name="connsiteX104" fmla="*/ 1524000 w 5632904"/>
                <a:gd name="connsiteY104" fmla="*/ 1113123 h 2351368"/>
                <a:gd name="connsiteX105" fmla="*/ 1550737 w 5632904"/>
                <a:gd name="connsiteY105" fmla="*/ 1064997 h 2351368"/>
                <a:gd name="connsiteX106" fmla="*/ 1577473 w 5632904"/>
                <a:gd name="connsiteY106" fmla="*/ 1070344 h 2351368"/>
                <a:gd name="connsiteX107" fmla="*/ 1614905 w 5632904"/>
                <a:gd name="connsiteY107" fmla="*/ 1123818 h 2351368"/>
                <a:gd name="connsiteX108" fmla="*/ 1625600 w 5632904"/>
                <a:gd name="connsiteY108" fmla="*/ 1193334 h 2351368"/>
                <a:gd name="connsiteX109" fmla="*/ 1641642 w 5632904"/>
                <a:gd name="connsiteY109" fmla="*/ 1289586 h 2351368"/>
                <a:gd name="connsiteX110" fmla="*/ 1657684 w 5632904"/>
                <a:gd name="connsiteY110" fmla="*/ 1412576 h 2351368"/>
                <a:gd name="connsiteX111" fmla="*/ 1663031 w 5632904"/>
                <a:gd name="connsiteY111" fmla="*/ 1503481 h 2351368"/>
                <a:gd name="connsiteX112" fmla="*/ 1673726 w 5632904"/>
                <a:gd name="connsiteY112" fmla="*/ 1556955 h 2351368"/>
                <a:gd name="connsiteX113" fmla="*/ 1684421 w 5632904"/>
                <a:gd name="connsiteY113" fmla="*/ 1621123 h 2351368"/>
                <a:gd name="connsiteX114" fmla="*/ 1700463 w 5632904"/>
                <a:gd name="connsiteY114" fmla="*/ 1647860 h 2351368"/>
                <a:gd name="connsiteX115" fmla="*/ 1705810 w 5632904"/>
                <a:gd name="connsiteY115" fmla="*/ 1476744 h 2351368"/>
                <a:gd name="connsiteX116" fmla="*/ 1705810 w 5632904"/>
                <a:gd name="connsiteY116" fmla="*/ 1343060 h 2351368"/>
                <a:gd name="connsiteX117" fmla="*/ 1721852 w 5632904"/>
                <a:gd name="connsiteY117" fmla="*/ 1204029 h 2351368"/>
                <a:gd name="connsiteX118" fmla="*/ 1721852 w 5632904"/>
                <a:gd name="connsiteY118" fmla="*/ 1043608 h 2351368"/>
                <a:gd name="connsiteX119" fmla="*/ 1732547 w 5632904"/>
                <a:gd name="connsiteY119" fmla="*/ 915271 h 2351368"/>
                <a:gd name="connsiteX120" fmla="*/ 1743242 w 5632904"/>
                <a:gd name="connsiteY120" fmla="*/ 835060 h 2351368"/>
                <a:gd name="connsiteX121" fmla="*/ 1764631 w 5632904"/>
                <a:gd name="connsiteY121" fmla="*/ 909923 h 2351368"/>
                <a:gd name="connsiteX122" fmla="*/ 1775326 w 5632904"/>
                <a:gd name="connsiteY122" fmla="*/ 995481 h 2351368"/>
                <a:gd name="connsiteX123" fmla="*/ 1764631 w 5632904"/>
                <a:gd name="connsiteY123" fmla="*/ 1102429 h 2351368"/>
                <a:gd name="connsiteX124" fmla="*/ 1780673 w 5632904"/>
                <a:gd name="connsiteY124" fmla="*/ 1209376 h 2351368"/>
                <a:gd name="connsiteX125" fmla="*/ 1786021 w 5632904"/>
                <a:gd name="connsiteY125" fmla="*/ 1289586 h 2351368"/>
                <a:gd name="connsiteX126" fmla="*/ 1818105 w 5632904"/>
                <a:gd name="connsiteY126" fmla="*/ 1343060 h 2351368"/>
                <a:gd name="connsiteX127" fmla="*/ 1834147 w 5632904"/>
                <a:gd name="connsiteY127" fmla="*/ 1364450 h 2351368"/>
                <a:gd name="connsiteX128" fmla="*/ 1860884 w 5632904"/>
                <a:gd name="connsiteY128" fmla="*/ 1230765 h 2351368"/>
                <a:gd name="connsiteX129" fmla="*/ 1866231 w 5632904"/>
                <a:gd name="connsiteY129" fmla="*/ 1097081 h 2351368"/>
                <a:gd name="connsiteX130" fmla="*/ 1866231 w 5632904"/>
                <a:gd name="connsiteY130" fmla="*/ 952702 h 2351368"/>
                <a:gd name="connsiteX131" fmla="*/ 1887621 w 5632904"/>
                <a:gd name="connsiteY131" fmla="*/ 770892 h 2351368"/>
                <a:gd name="connsiteX132" fmla="*/ 1909010 w 5632904"/>
                <a:gd name="connsiteY132" fmla="*/ 631860 h 2351368"/>
                <a:gd name="connsiteX133" fmla="*/ 1925052 w 5632904"/>
                <a:gd name="connsiteY133" fmla="*/ 535608 h 2351368"/>
                <a:gd name="connsiteX134" fmla="*/ 1941094 w 5632904"/>
                <a:gd name="connsiteY134" fmla="*/ 482134 h 2351368"/>
                <a:gd name="connsiteX135" fmla="*/ 1962484 w 5632904"/>
                <a:gd name="connsiteY135" fmla="*/ 466092 h 2351368"/>
                <a:gd name="connsiteX136" fmla="*/ 1967831 w 5632904"/>
                <a:gd name="connsiteY136" fmla="*/ 631860 h 2351368"/>
                <a:gd name="connsiteX137" fmla="*/ 1973179 w 5632904"/>
                <a:gd name="connsiteY137" fmla="*/ 760197 h 2351368"/>
                <a:gd name="connsiteX138" fmla="*/ 1994568 w 5632904"/>
                <a:gd name="connsiteY138" fmla="*/ 867144 h 2351368"/>
                <a:gd name="connsiteX139" fmla="*/ 1999915 w 5632904"/>
                <a:gd name="connsiteY139" fmla="*/ 1016871 h 2351368"/>
                <a:gd name="connsiteX140" fmla="*/ 2026652 w 5632904"/>
                <a:gd name="connsiteY140" fmla="*/ 947355 h 2351368"/>
                <a:gd name="connsiteX141" fmla="*/ 2042694 w 5632904"/>
                <a:gd name="connsiteY141" fmla="*/ 835060 h 2351368"/>
                <a:gd name="connsiteX142" fmla="*/ 2058737 w 5632904"/>
                <a:gd name="connsiteY142" fmla="*/ 808323 h 2351368"/>
                <a:gd name="connsiteX143" fmla="*/ 2064084 w 5632904"/>
                <a:gd name="connsiteY143" fmla="*/ 925965 h 2351368"/>
                <a:gd name="connsiteX144" fmla="*/ 2074779 w 5632904"/>
                <a:gd name="connsiteY144" fmla="*/ 1048955 h 2351368"/>
                <a:gd name="connsiteX145" fmla="*/ 2080126 w 5632904"/>
                <a:gd name="connsiteY145" fmla="*/ 1209376 h 2351368"/>
                <a:gd name="connsiteX146" fmla="*/ 2085473 w 5632904"/>
                <a:gd name="connsiteY146" fmla="*/ 1316323 h 2351368"/>
                <a:gd name="connsiteX147" fmla="*/ 2096168 w 5632904"/>
                <a:gd name="connsiteY147" fmla="*/ 1369797 h 2351368"/>
                <a:gd name="connsiteX148" fmla="*/ 2101515 w 5632904"/>
                <a:gd name="connsiteY148" fmla="*/ 1407229 h 2351368"/>
                <a:gd name="connsiteX149" fmla="*/ 2122905 w 5632904"/>
                <a:gd name="connsiteY149" fmla="*/ 1343060 h 2351368"/>
                <a:gd name="connsiteX150" fmla="*/ 2128252 w 5632904"/>
                <a:gd name="connsiteY150" fmla="*/ 1187986 h 2351368"/>
                <a:gd name="connsiteX151" fmla="*/ 2149642 w 5632904"/>
                <a:gd name="connsiteY151" fmla="*/ 995481 h 2351368"/>
                <a:gd name="connsiteX152" fmla="*/ 2165684 w 5632904"/>
                <a:gd name="connsiteY152" fmla="*/ 829713 h 2351368"/>
                <a:gd name="connsiteX153" fmla="*/ 2181726 w 5632904"/>
                <a:gd name="connsiteY153" fmla="*/ 696029 h 2351368"/>
                <a:gd name="connsiteX154" fmla="*/ 2203115 w 5632904"/>
                <a:gd name="connsiteY154" fmla="*/ 605123 h 2351368"/>
                <a:gd name="connsiteX155" fmla="*/ 2224505 w 5632904"/>
                <a:gd name="connsiteY155" fmla="*/ 567692 h 2351368"/>
                <a:gd name="connsiteX156" fmla="*/ 2261937 w 5632904"/>
                <a:gd name="connsiteY156" fmla="*/ 589081 h 2351368"/>
                <a:gd name="connsiteX157" fmla="*/ 2283326 w 5632904"/>
                <a:gd name="connsiteY157" fmla="*/ 760197 h 2351368"/>
                <a:gd name="connsiteX158" fmla="*/ 2299368 w 5632904"/>
                <a:gd name="connsiteY158" fmla="*/ 979439 h 2351368"/>
                <a:gd name="connsiteX159" fmla="*/ 2315410 w 5632904"/>
                <a:gd name="connsiteY159" fmla="*/ 1150555 h 2351368"/>
                <a:gd name="connsiteX160" fmla="*/ 2331452 w 5632904"/>
                <a:gd name="connsiteY160" fmla="*/ 1284239 h 2351368"/>
                <a:gd name="connsiteX161" fmla="*/ 2336800 w 5632904"/>
                <a:gd name="connsiteY161" fmla="*/ 1380492 h 2351368"/>
                <a:gd name="connsiteX162" fmla="*/ 2342147 w 5632904"/>
                <a:gd name="connsiteY162" fmla="*/ 1450008 h 2351368"/>
                <a:gd name="connsiteX163" fmla="*/ 2358189 w 5632904"/>
                <a:gd name="connsiteY163" fmla="*/ 1498134 h 2351368"/>
                <a:gd name="connsiteX164" fmla="*/ 2374231 w 5632904"/>
                <a:gd name="connsiteY164" fmla="*/ 1407229 h 2351368"/>
                <a:gd name="connsiteX165" fmla="*/ 2379579 w 5632904"/>
                <a:gd name="connsiteY165" fmla="*/ 1241460 h 2351368"/>
                <a:gd name="connsiteX166" fmla="*/ 2390273 w 5632904"/>
                <a:gd name="connsiteY166" fmla="*/ 1129165 h 2351368"/>
                <a:gd name="connsiteX167" fmla="*/ 2395621 w 5632904"/>
                <a:gd name="connsiteY167" fmla="*/ 1011523 h 2351368"/>
                <a:gd name="connsiteX168" fmla="*/ 2406315 w 5632904"/>
                <a:gd name="connsiteY168" fmla="*/ 915271 h 2351368"/>
                <a:gd name="connsiteX169" fmla="*/ 2427705 w 5632904"/>
                <a:gd name="connsiteY169" fmla="*/ 1016871 h 2351368"/>
                <a:gd name="connsiteX170" fmla="*/ 2438400 w 5632904"/>
                <a:gd name="connsiteY170" fmla="*/ 1150555 h 2351368"/>
                <a:gd name="connsiteX171" fmla="*/ 2443747 w 5632904"/>
                <a:gd name="connsiteY171" fmla="*/ 1241460 h 2351368"/>
                <a:gd name="connsiteX172" fmla="*/ 2443747 w 5632904"/>
                <a:gd name="connsiteY172" fmla="*/ 1305629 h 2351368"/>
                <a:gd name="connsiteX173" fmla="*/ 2449094 w 5632904"/>
                <a:gd name="connsiteY173" fmla="*/ 1375144 h 2351368"/>
                <a:gd name="connsiteX174" fmla="*/ 2465137 w 5632904"/>
                <a:gd name="connsiteY174" fmla="*/ 1401881 h 2351368"/>
                <a:gd name="connsiteX175" fmla="*/ 2486526 w 5632904"/>
                <a:gd name="connsiteY175" fmla="*/ 1332365 h 2351368"/>
                <a:gd name="connsiteX176" fmla="*/ 2502568 w 5632904"/>
                <a:gd name="connsiteY176" fmla="*/ 1273544 h 2351368"/>
                <a:gd name="connsiteX177" fmla="*/ 2534652 w 5632904"/>
                <a:gd name="connsiteY177" fmla="*/ 1310976 h 2351368"/>
                <a:gd name="connsiteX178" fmla="*/ 2566737 w 5632904"/>
                <a:gd name="connsiteY178" fmla="*/ 1364450 h 2351368"/>
                <a:gd name="connsiteX179" fmla="*/ 2582779 w 5632904"/>
                <a:gd name="connsiteY179" fmla="*/ 1433965 h 2351368"/>
                <a:gd name="connsiteX180" fmla="*/ 2604168 w 5632904"/>
                <a:gd name="connsiteY180" fmla="*/ 1492786 h 2351368"/>
                <a:gd name="connsiteX181" fmla="*/ 2614863 w 5632904"/>
                <a:gd name="connsiteY181" fmla="*/ 1551608 h 2351368"/>
                <a:gd name="connsiteX182" fmla="*/ 2641600 w 5632904"/>
                <a:gd name="connsiteY182" fmla="*/ 1535565 h 2351368"/>
                <a:gd name="connsiteX183" fmla="*/ 2662989 w 5632904"/>
                <a:gd name="connsiteY183" fmla="*/ 1476744 h 2351368"/>
                <a:gd name="connsiteX184" fmla="*/ 2673684 w 5632904"/>
                <a:gd name="connsiteY184" fmla="*/ 1337713 h 2351368"/>
                <a:gd name="connsiteX185" fmla="*/ 2673684 w 5632904"/>
                <a:gd name="connsiteY185" fmla="*/ 1166597 h 2351368"/>
                <a:gd name="connsiteX186" fmla="*/ 2689726 w 5632904"/>
                <a:gd name="connsiteY186" fmla="*/ 1011523 h 2351368"/>
                <a:gd name="connsiteX187" fmla="*/ 2695073 w 5632904"/>
                <a:gd name="connsiteY187" fmla="*/ 824365 h 2351368"/>
                <a:gd name="connsiteX188" fmla="*/ 2700421 w 5632904"/>
                <a:gd name="connsiteY188" fmla="*/ 744155 h 2351368"/>
                <a:gd name="connsiteX189" fmla="*/ 2721810 w 5632904"/>
                <a:gd name="connsiteY189" fmla="*/ 696029 h 2351368"/>
                <a:gd name="connsiteX190" fmla="*/ 2748547 w 5632904"/>
                <a:gd name="connsiteY190" fmla="*/ 829713 h 2351368"/>
                <a:gd name="connsiteX191" fmla="*/ 2759242 w 5632904"/>
                <a:gd name="connsiteY191" fmla="*/ 984786 h 2351368"/>
                <a:gd name="connsiteX192" fmla="*/ 2775284 w 5632904"/>
                <a:gd name="connsiteY192" fmla="*/ 1155902 h 2351368"/>
                <a:gd name="connsiteX193" fmla="*/ 2785979 w 5632904"/>
                <a:gd name="connsiteY193" fmla="*/ 1327018 h 2351368"/>
                <a:gd name="connsiteX194" fmla="*/ 2785979 w 5632904"/>
                <a:gd name="connsiteY194" fmla="*/ 1466050 h 2351368"/>
                <a:gd name="connsiteX195" fmla="*/ 2796673 w 5632904"/>
                <a:gd name="connsiteY195" fmla="*/ 1610429 h 2351368"/>
                <a:gd name="connsiteX196" fmla="*/ 2802021 w 5632904"/>
                <a:gd name="connsiteY196" fmla="*/ 1685292 h 2351368"/>
                <a:gd name="connsiteX197" fmla="*/ 2807368 w 5632904"/>
                <a:gd name="connsiteY197" fmla="*/ 1733418 h 2351368"/>
                <a:gd name="connsiteX198" fmla="*/ 2828758 w 5632904"/>
                <a:gd name="connsiteY198" fmla="*/ 1754808 h 2351368"/>
                <a:gd name="connsiteX199" fmla="*/ 2844800 w 5632904"/>
                <a:gd name="connsiteY199" fmla="*/ 1658555 h 2351368"/>
                <a:gd name="connsiteX200" fmla="*/ 2866189 w 5632904"/>
                <a:gd name="connsiteY200" fmla="*/ 1546260 h 2351368"/>
                <a:gd name="connsiteX201" fmla="*/ 2876884 w 5632904"/>
                <a:gd name="connsiteY201" fmla="*/ 1423271 h 2351368"/>
                <a:gd name="connsiteX202" fmla="*/ 2898273 w 5632904"/>
                <a:gd name="connsiteY202" fmla="*/ 1327018 h 2351368"/>
                <a:gd name="connsiteX203" fmla="*/ 2908968 w 5632904"/>
                <a:gd name="connsiteY203" fmla="*/ 1252155 h 2351368"/>
                <a:gd name="connsiteX204" fmla="*/ 2930358 w 5632904"/>
                <a:gd name="connsiteY204" fmla="*/ 1332365 h 2351368"/>
                <a:gd name="connsiteX205" fmla="*/ 2935705 w 5632904"/>
                <a:gd name="connsiteY205" fmla="*/ 1444660 h 2351368"/>
                <a:gd name="connsiteX206" fmla="*/ 2946400 w 5632904"/>
                <a:gd name="connsiteY206" fmla="*/ 1530218 h 2351368"/>
                <a:gd name="connsiteX207" fmla="*/ 2951747 w 5632904"/>
                <a:gd name="connsiteY207" fmla="*/ 1599734 h 2351368"/>
                <a:gd name="connsiteX208" fmla="*/ 2967789 w 5632904"/>
                <a:gd name="connsiteY208" fmla="*/ 1637165 h 2351368"/>
                <a:gd name="connsiteX209" fmla="*/ 2978484 w 5632904"/>
                <a:gd name="connsiteY209" fmla="*/ 1476744 h 2351368"/>
                <a:gd name="connsiteX210" fmla="*/ 2999873 w 5632904"/>
                <a:gd name="connsiteY210" fmla="*/ 1364450 h 2351368"/>
                <a:gd name="connsiteX211" fmla="*/ 2994526 w 5632904"/>
                <a:gd name="connsiteY211" fmla="*/ 1257502 h 2351368"/>
                <a:gd name="connsiteX212" fmla="*/ 3010568 w 5632904"/>
                <a:gd name="connsiteY212" fmla="*/ 1166597 h 2351368"/>
                <a:gd name="connsiteX213" fmla="*/ 3026610 w 5632904"/>
                <a:gd name="connsiteY213" fmla="*/ 1139860 h 2351368"/>
                <a:gd name="connsiteX214" fmla="*/ 3058694 w 5632904"/>
                <a:gd name="connsiteY214" fmla="*/ 1214723 h 2351368"/>
                <a:gd name="connsiteX215" fmla="*/ 3085431 w 5632904"/>
                <a:gd name="connsiteY215" fmla="*/ 1300281 h 2351368"/>
                <a:gd name="connsiteX216" fmla="*/ 3090779 w 5632904"/>
                <a:gd name="connsiteY216" fmla="*/ 1417923 h 2351368"/>
                <a:gd name="connsiteX217" fmla="*/ 3096126 w 5632904"/>
                <a:gd name="connsiteY217" fmla="*/ 1498134 h 2351368"/>
                <a:gd name="connsiteX218" fmla="*/ 3096126 w 5632904"/>
                <a:gd name="connsiteY218" fmla="*/ 1567650 h 2351368"/>
                <a:gd name="connsiteX219" fmla="*/ 3106821 w 5632904"/>
                <a:gd name="connsiteY219" fmla="*/ 1642513 h 2351368"/>
                <a:gd name="connsiteX220" fmla="*/ 3122863 w 5632904"/>
                <a:gd name="connsiteY220" fmla="*/ 1658555 h 2351368"/>
                <a:gd name="connsiteX221" fmla="*/ 3133558 w 5632904"/>
                <a:gd name="connsiteY221" fmla="*/ 1535565 h 2351368"/>
                <a:gd name="connsiteX222" fmla="*/ 3144252 w 5632904"/>
                <a:gd name="connsiteY222" fmla="*/ 1450008 h 2351368"/>
                <a:gd name="connsiteX223" fmla="*/ 3149600 w 5632904"/>
                <a:gd name="connsiteY223" fmla="*/ 1364450 h 2351368"/>
                <a:gd name="connsiteX224" fmla="*/ 3154947 w 5632904"/>
                <a:gd name="connsiteY224" fmla="*/ 1236113 h 2351368"/>
                <a:gd name="connsiteX225" fmla="*/ 3170989 w 5632904"/>
                <a:gd name="connsiteY225" fmla="*/ 1150555 h 2351368"/>
                <a:gd name="connsiteX226" fmla="*/ 3176337 w 5632904"/>
                <a:gd name="connsiteY226" fmla="*/ 1081039 h 2351368"/>
                <a:gd name="connsiteX227" fmla="*/ 3208421 w 5632904"/>
                <a:gd name="connsiteY227" fmla="*/ 1193334 h 2351368"/>
                <a:gd name="connsiteX228" fmla="*/ 3219115 w 5632904"/>
                <a:gd name="connsiteY228" fmla="*/ 1385839 h 2351368"/>
                <a:gd name="connsiteX229" fmla="*/ 3235158 w 5632904"/>
                <a:gd name="connsiteY229" fmla="*/ 1498134 h 2351368"/>
                <a:gd name="connsiteX230" fmla="*/ 3245852 w 5632904"/>
                <a:gd name="connsiteY230" fmla="*/ 1615776 h 2351368"/>
                <a:gd name="connsiteX231" fmla="*/ 3245852 w 5632904"/>
                <a:gd name="connsiteY231" fmla="*/ 1695986 h 2351368"/>
                <a:gd name="connsiteX232" fmla="*/ 3267242 w 5632904"/>
                <a:gd name="connsiteY232" fmla="*/ 1808281 h 2351368"/>
                <a:gd name="connsiteX233" fmla="*/ 3272589 w 5632904"/>
                <a:gd name="connsiteY233" fmla="*/ 1840365 h 2351368"/>
                <a:gd name="connsiteX234" fmla="*/ 3315368 w 5632904"/>
                <a:gd name="connsiteY234" fmla="*/ 1770850 h 2351368"/>
                <a:gd name="connsiteX235" fmla="*/ 3326063 w 5632904"/>
                <a:gd name="connsiteY235" fmla="*/ 1749460 h 2351368"/>
                <a:gd name="connsiteX236" fmla="*/ 3347452 w 5632904"/>
                <a:gd name="connsiteY236" fmla="*/ 1856408 h 2351368"/>
                <a:gd name="connsiteX237" fmla="*/ 3347452 w 5632904"/>
                <a:gd name="connsiteY237" fmla="*/ 1974050 h 2351368"/>
                <a:gd name="connsiteX238" fmla="*/ 3352800 w 5632904"/>
                <a:gd name="connsiteY238" fmla="*/ 2054260 h 2351368"/>
                <a:gd name="connsiteX239" fmla="*/ 3352800 w 5632904"/>
                <a:gd name="connsiteY239" fmla="*/ 2123776 h 2351368"/>
                <a:gd name="connsiteX240" fmla="*/ 3368842 w 5632904"/>
                <a:gd name="connsiteY240" fmla="*/ 2161208 h 2351368"/>
                <a:gd name="connsiteX241" fmla="*/ 3390231 w 5632904"/>
                <a:gd name="connsiteY241" fmla="*/ 2091692 h 2351368"/>
                <a:gd name="connsiteX242" fmla="*/ 3395579 w 5632904"/>
                <a:gd name="connsiteY242" fmla="*/ 1925923 h 2351368"/>
                <a:gd name="connsiteX243" fmla="*/ 3395579 w 5632904"/>
                <a:gd name="connsiteY243" fmla="*/ 1781544 h 2351368"/>
                <a:gd name="connsiteX244" fmla="*/ 3395579 w 5632904"/>
                <a:gd name="connsiteY244" fmla="*/ 1626471 h 2351368"/>
                <a:gd name="connsiteX245" fmla="*/ 3406273 w 5632904"/>
                <a:gd name="connsiteY245" fmla="*/ 1444660 h 2351368"/>
                <a:gd name="connsiteX246" fmla="*/ 3416968 w 5632904"/>
                <a:gd name="connsiteY246" fmla="*/ 1268197 h 2351368"/>
                <a:gd name="connsiteX247" fmla="*/ 3416968 w 5632904"/>
                <a:gd name="connsiteY247" fmla="*/ 1171944 h 2351368"/>
                <a:gd name="connsiteX248" fmla="*/ 3427663 w 5632904"/>
                <a:gd name="connsiteY248" fmla="*/ 1086386 h 2351368"/>
                <a:gd name="connsiteX249" fmla="*/ 3454400 w 5632904"/>
                <a:gd name="connsiteY249" fmla="*/ 1305629 h 2351368"/>
                <a:gd name="connsiteX250" fmla="*/ 3454400 w 5632904"/>
                <a:gd name="connsiteY250" fmla="*/ 1466050 h 2351368"/>
                <a:gd name="connsiteX251" fmla="*/ 3465094 w 5632904"/>
                <a:gd name="connsiteY251" fmla="*/ 1556955 h 2351368"/>
                <a:gd name="connsiteX252" fmla="*/ 3465094 w 5632904"/>
                <a:gd name="connsiteY252" fmla="*/ 1642513 h 2351368"/>
                <a:gd name="connsiteX253" fmla="*/ 3475789 w 5632904"/>
                <a:gd name="connsiteY253" fmla="*/ 1701334 h 2351368"/>
                <a:gd name="connsiteX254" fmla="*/ 3497179 w 5632904"/>
                <a:gd name="connsiteY254" fmla="*/ 1744113 h 2351368"/>
                <a:gd name="connsiteX255" fmla="*/ 3502526 w 5632904"/>
                <a:gd name="connsiteY255" fmla="*/ 1626471 h 2351368"/>
                <a:gd name="connsiteX256" fmla="*/ 3518568 w 5632904"/>
                <a:gd name="connsiteY256" fmla="*/ 1540913 h 2351368"/>
                <a:gd name="connsiteX257" fmla="*/ 3566694 w 5632904"/>
                <a:gd name="connsiteY257" fmla="*/ 1610429 h 2351368"/>
                <a:gd name="connsiteX258" fmla="*/ 3604126 w 5632904"/>
                <a:gd name="connsiteY258" fmla="*/ 1653208 h 2351368"/>
                <a:gd name="connsiteX259" fmla="*/ 3641558 w 5632904"/>
                <a:gd name="connsiteY259" fmla="*/ 1663902 h 2351368"/>
                <a:gd name="connsiteX260" fmla="*/ 3668294 w 5632904"/>
                <a:gd name="connsiteY260" fmla="*/ 1722723 h 2351368"/>
                <a:gd name="connsiteX261" fmla="*/ 3684337 w 5632904"/>
                <a:gd name="connsiteY261" fmla="*/ 1744113 h 2351368"/>
                <a:gd name="connsiteX262" fmla="*/ 3705726 w 5632904"/>
                <a:gd name="connsiteY262" fmla="*/ 1583692 h 2351368"/>
                <a:gd name="connsiteX263" fmla="*/ 3705726 w 5632904"/>
                <a:gd name="connsiteY263" fmla="*/ 1471397 h 2351368"/>
                <a:gd name="connsiteX264" fmla="*/ 3711073 w 5632904"/>
                <a:gd name="connsiteY264" fmla="*/ 1385839 h 2351368"/>
                <a:gd name="connsiteX265" fmla="*/ 3737810 w 5632904"/>
                <a:gd name="connsiteY265" fmla="*/ 1369797 h 2351368"/>
                <a:gd name="connsiteX266" fmla="*/ 3759200 w 5632904"/>
                <a:gd name="connsiteY266" fmla="*/ 1508829 h 2351368"/>
                <a:gd name="connsiteX267" fmla="*/ 3769894 w 5632904"/>
                <a:gd name="connsiteY267" fmla="*/ 1578344 h 2351368"/>
                <a:gd name="connsiteX268" fmla="*/ 3791284 w 5632904"/>
                <a:gd name="connsiteY268" fmla="*/ 1605081 h 2351368"/>
                <a:gd name="connsiteX269" fmla="*/ 3812673 w 5632904"/>
                <a:gd name="connsiteY269" fmla="*/ 1498134 h 2351368"/>
                <a:gd name="connsiteX270" fmla="*/ 3834063 w 5632904"/>
                <a:gd name="connsiteY270" fmla="*/ 1407229 h 2351368"/>
                <a:gd name="connsiteX271" fmla="*/ 3855452 w 5632904"/>
                <a:gd name="connsiteY271" fmla="*/ 1321671 h 2351368"/>
                <a:gd name="connsiteX272" fmla="*/ 3892884 w 5632904"/>
                <a:gd name="connsiteY272" fmla="*/ 1225418 h 2351368"/>
                <a:gd name="connsiteX273" fmla="*/ 3935663 w 5632904"/>
                <a:gd name="connsiteY273" fmla="*/ 1187986 h 2351368"/>
                <a:gd name="connsiteX274" fmla="*/ 3978442 w 5632904"/>
                <a:gd name="connsiteY274" fmla="*/ 1278892 h 2351368"/>
                <a:gd name="connsiteX275" fmla="*/ 3989137 w 5632904"/>
                <a:gd name="connsiteY275" fmla="*/ 1380492 h 2351368"/>
                <a:gd name="connsiteX276" fmla="*/ 3994484 w 5632904"/>
                <a:gd name="connsiteY276" fmla="*/ 1487439 h 2351368"/>
                <a:gd name="connsiteX277" fmla="*/ 3999831 w 5632904"/>
                <a:gd name="connsiteY277" fmla="*/ 1594386 h 2351368"/>
                <a:gd name="connsiteX278" fmla="*/ 4010526 w 5632904"/>
                <a:gd name="connsiteY278" fmla="*/ 1701334 h 2351368"/>
                <a:gd name="connsiteX279" fmla="*/ 4026568 w 5632904"/>
                <a:gd name="connsiteY279" fmla="*/ 1765502 h 2351368"/>
                <a:gd name="connsiteX280" fmla="*/ 4031915 w 5632904"/>
                <a:gd name="connsiteY280" fmla="*/ 1813629 h 2351368"/>
                <a:gd name="connsiteX281" fmla="*/ 4058652 w 5632904"/>
                <a:gd name="connsiteY281" fmla="*/ 1674597 h 2351368"/>
                <a:gd name="connsiteX282" fmla="*/ 4058652 w 5632904"/>
                <a:gd name="connsiteY282" fmla="*/ 1540913 h 2351368"/>
                <a:gd name="connsiteX283" fmla="*/ 4064000 w 5632904"/>
                <a:gd name="connsiteY283" fmla="*/ 1396534 h 2351368"/>
                <a:gd name="connsiteX284" fmla="*/ 4080042 w 5632904"/>
                <a:gd name="connsiteY284" fmla="*/ 1268197 h 2351368"/>
                <a:gd name="connsiteX285" fmla="*/ 4090737 w 5632904"/>
                <a:gd name="connsiteY285" fmla="*/ 1134513 h 2351368"/>
                <a:gd name="connsiteX286" fmla="*/ 4101431 w 5632904"/>
                <a:gd name="connsiteY286" fmla="*/ 1022218 h 2351368"/>
                <a:gd name="connsiteX287" fmla="*/ 4112126 w 5632904"/>
                <a:gd name="connsiteY287" fmla="*/ 904576 h 2351368"/>
                <a:gd name="connsiteX288" fmla="*/ 4112126 w 5632904"/>
                <a:gd name="connsiteY288" fmla="*/ 786934 h 2351368"/>
                <a:gd name="connsiteX289" fmla="*/ 4122821 w 5632904"/>
                <a:gd name="connsiteY289" fmla="*/ 685334 h 2351368"/>
                <a:gd name="connsiteX290" fmla="*/ 4144210 w 5632904"/>
                <a:gd name="connsiteY290" fmla="*/ 621165 h 2351368"/>
                <a:gd name="connsiteX291" fmla="*/ 4160252 w 5632904"/>
                <a:gd name="connsiteY291" fmla="*/ 781586 h 2351368"/>
                <a:gd name="connsiteX292" fmla="*/ 4160252 w 5632904"/>
                <a:gd name="connsiteY292" fmla="*/ 968744 h 2351368"/>
                <a:gd name="connsiteX293" fmla="*/ 4165600 w 5632904"/>
                <a:gd name="connsiteY293" fmla="*/ 1091734 h 2351368"/>
                <a:gd name="connsiteX294" fmla="*/ 4170947 w 5632904"/>
                <a:gd name="connsiteY294" fmla="*/ 1220071 h 2351368"/>
                <a:gd name="connsiteX295" fmla="*/ 4176294 w 5632904"/>
                <a:gd name="connsiteY295" fmla="*/ 1337713 h 2351368"/>
                <a:gd name="connsiteX296" fmla="*/ 4176294 w 5632904"/>
                <a:gd name="connsiteY296" fmla="*/ 1423271 h 2351368"/>
                <a:gd name="connsiteX297" fmla="*/ 4181642 w 5632904"/>
                <a:gd name="connsiteY297" fmla="*/ 1508829 h 2351368"/>
                <a:gd name="connsiteX298" fmla="*/ 4181642 w 5632904"/>
                <a:gd name="connsiteY298" fmla="*/ 1594386 h 2351368"/>
                <a:gd name="connsiteX299" fmla="*/ 4181642 w 5632904"/>
                <a:gd name="connsiteY299" fmla="*/ 1663902 h 2351368"/>
                <a:gd name="connsiteX300" fmla="*/ 4203031 w 5632904"/>
                <a:gd name="connsiteY300" fmla="*/ 1728071 h 2351368"/>
                <a:gd name="connsiteX301" fmla="*/ 4219073 w 5632904"/>
                <a:gd name="connsiteY301" fmla="*/ 1647860 h 2351368"/>
                <a:gd name="connsiteX302" fmla="*/ 4219073 w 5632904"/>
                <a:gd name="connsiteY302" fmla="*/ 1546260 h 2351368"/>
                <a:gd name="connsiteX303" fmla="*/ 4229768 w 5632904"/>
                <a:gd name="connsiteY303" fmla="*/ 1450008 h 2351368"/>
                <a:gd name="connsiteX304" fmla="*/ 4251158 w 5632904"/>
                <a:gd name="connsiteY304" fmla="*/ 1310976 h 2351368"/>
                <a:gd name="connsiteX305" fmla="*/ 4256505 w 5632904"/>
                <a:gd name="connsiteY305" fmla="*/ 1209376 h 2351368"/>
                <a:gd name="connsiteX306" fmla="*/ 4277894 w 5632904"/>
                <a:gd name="connsiteY306" fmla="*/ 1113123 h 2351368"/>
                <a:gd name="connsiteX307" fmla="*/ 4293937 w 5632904"/>
                <a:gd name="connsiteY307" fmla="*/ 1043608 h 2351368"/>
                <a:gd name="connsiteX308" fmla="*/ 4331368 w 5632904"/>
                <a:gd name="connsiteY308" fmla="*/ 1107776 h 2351368"/>
                <a:gd name="connsiteX309" fmla="*/ 4352758 w 5632904"/>
                <a:gd name="connsiteY309" fmla="*/ 1193334 h 2351368"/>
                <a:gd name="connsiteX310" fmla="*/ 4379494 w 5632904"/>
                <a:gd name="connsiteY310" fmla="*/ 1252155 h 2351368"/>
                <a:gd name="connsiteX311" fmla="*/ 4416926 w 5632904"/>
                <a:gd name="connsiteY311" fmla="*/ 1300281 h 2351368"/>
                <a:gd name="connsiteX312" fmla="*/ 4438315 w 5632904"/>
                <a:gd name="connsiteY312" fmla="*/ 1364450 h 2351368"/>
                <a:gd name="connsiteX313" fmla="*/ 4459705 w 5632904"/>
                <a:gd name="connsiteY313" fmla="*/ 1337713 h 2351368"/>
                <a:gd name="connsiteX314" fmla="*/ 4470400 w 5632904"/>
                <a:gd name="connsiteY314" fmla="*/ 1257502 h 2351368"/>
                <a:gd name="connsiteX315" fmla="*/ 4475747 w 5632904"/>
                <a:gd name="connsiteY315" fmla="*/ 1166597 h 2351368"/>
                <a:gd name="connsiteX316" fmla="*/ 4475747 w 5632904"/>
                <a:gd name="connsiteY316" fmla="*/ 1097081 h 2351368"/>
                <a:gd name="connsiteX317" fmla="*/ 4491789 w 5632904"/>
                <a:gd name="connsiteY317" fmla="*/ 1022218 h 2351368"/>
                <a:gd name="connsiteX318" fmla="*/ 4502484 w 5632904"/>
                <a:gd name="connsiteY318" fmla="*/ 1006176 h 2351368"/>
                <a:gd name="connsiteX319" fmla="*/ 4523873 w 5632904"/>
                <a:gd name="connsiteY319" fmla="*/ 1059650 h 2351368"/>
                <a:gd name="connsiteX320" fmla="*/ 4539915 w 5632904"/>
                <a:gd name="connsiteY320" fmla="*/ 1155902 h 2351368"/>
                <a:gd name="connsiteX321" fmla="*/ 4566652 w 5632904"/>
                <a:gd name="connsiteY321" fmla="*/ 1166597 h 2351368"/>
                <a:gd name="connsiteX322" fmla="*/ 4598737 w 5632904"/>
                <a:gd name="connsiteY322" fmla="*/ 1102429 h 2351368"/>
                <a:gd name="connsiteX323" fmla="*/ 4609431 w 5632904"/>
                <a:gd name="connsiteY323" fmla="*/ 1022218 h 2351368"/>
                <a:gd name="connsiteX324" fmla="*/ 4620126 w 5632904"/>
                <a:gd name="connsiteY324" fmla="*/ 915271 h 2351368"/>
                <a:gd name="connsiteX325" fmla="*/ 4641515 w 5632904"/>
                <a:gd name="connsiteY325" fmla="*/ 824365 h 2351368"/>
                <a:gd name="connsiteX326" fmla="*/ 4657558 w 5632904"/>
                <a:gd name="connsiteY326" fmla="*/ 845755 h 2351368"/>
                <a:gd name="connsiteX327" fmla="*/ 4668252 w 5632904"/>
                <a:gd name="connsiteY327" fmla="*/ 995481 h 2351368"/>
                <a:gd name="connsiteX328" fmla="*/ 4673600 w 5632904"/>
                <a:gd name="connsiteY328" fmla="*/ 1134513 h 2351368"/>
                <a:gd name="connsiteX329" fmla="*/ 4678947 w 5632904"/>
                <a:gd name="connsiteY329" fmla="*/ 1273544 h 2351368"/>
                <a:gd name="connsiteX330" fmla="*/ 4689642 w 5632904"/>
                <a:gd name="connsiteY330" fmla="*/ 1396534 h 2351368"/>
                <a:gd name="connsiteX331" fmla="*/ 4705684 w 5632904"/>
                <a:gd name="connsiteY331" fmla="*/ 1466050 h 2351368"/>
                <a:gd name="connsiteX332" fmla="*/ 4721726 w 5632904"/>
                <a:gd name="connsiteY332" fmla="*/ 1310976 h 2351368"/>
                <a:gd name="connsiteX333" fmla="*/ 4727073 w 5632904"/>
                <a:gd name="connsiteY333" fmla="*/ 1161250 h 2351368"/>
                <a:gd name="connsiteX334" fmla="*/ 4732421 w 5632904"/>
                <a:gd name="connsiteY334" fmla="*/ 1048955 h 2351368"/>
                <a:gd name="connsiteX335" fmla="*/ 4737768 w 5632904"/>
                <a:gd name="connsiteY335" fmla="*/ 915271 h 2351368"/>
                <a:gd name="connsiteX336" fmla="*/ 4743115 w 5632904"/>
                <a:gd name="connsiteY336" fmla="*/ 813671 h 2351368"/>
                <a:gd name="connsiteX337" fmla="*/ 4775200 w 5632904"/>
                <a:gd name="connsiteY337" fmla="*/ 958050 h 2351368"/>
                <a:gd name="connsiteX338" fmla="*/ 4780547 w 5632904"/>
                <a:gd name="connsiteY338" fmla="*/ 1081039 h 2351368"/>
                <a:gd name="connsiteX339" fmla="*/ 4791242 w 5632904"/>
                <a:gd name="connsiteY339" fmla="*/ 1177292 h 2351368"/>
                <a:gd name="connsiteX340" fmla="*/ 4801937 w 5632904"/>
                <a:gd name="connsiteY340" fmla="*/ 1230765 h 2351368"/>
                <a:gd name="connsiteX341" fmla="*/ 4812631 w 5632904"/>
                <a:gd name="connsiteY341" fmla="*/ 1246808 h 2351368"/>
                <a:gd name="connsiteX342" fmla="*/ 4823326 w 5632904"/>
                <a:gd name="connsiteY342" fmla="*/ 1086386 h 2351368"/>
                <a:gd name="connsiteX343" fmla="*/ 4834021 w 5632904"/>
                <a:gd name="connsiteY343" fmla="*/ 974092 h 2351368"/>
                <a:gd name="connsiteX344" fmla="*/ 4828673 w 5632904"/>
                <a:gd name="connsiteY344" fmla="*/ 840408 h 2351368"/>
                <a:gd name="connsiteX345" fmla="*/ 4834021 w 5632904"/>
                <a:gd name="connsiteY345" fmla="*/ 754850 h 2351368"/>
                <a:gd name="connsiteX346" fmla="*/ 4839368 w 5632904"/>
                <a:gd name="connsiteY346" fmla="*/ 669292 h 2351368"/>
                <a:gd name="connsiteX347" fmla="*/ 4850063 w 5632904"/>
                <a:gd name="connsiteY347" fmla="*/ 610471 h 2351368"/>
                <a:gd name="connsiteX348" fmla="*/ 4860758 w 5632904"/>
                <a:gd name="connsiteY348" fmla="*/ 583734 h 2351368"/>
                <a:gd name="connsiteX349" fmla="*/ 4876800 w 5632904"/>
                <a:gd name="connsiteY349" fmla="*/ 712071 h 2351368"/>
                <a:gd name="connsiteX350" fmla="*/ 4898189 w 5632904"/>
                <a:gd name="connsiteY350" fmla="*/ 856450 h 2351368"/>
                <a:gd name="connsiteX351" fmla="*/ 4898189 w 5632904"/>
                <a:gd name="connsiteY351" fmla="*/ 920618 h 2351368"/>
                <a:gd name="connsiteX352" fmla="*/ 4919579 w 5632904"/>
                <a:gd name="connsiteY352" fmla="*/ 968744 h 2351368"/>
                <a:gd name="connsiteX353" fmla="*/ 4930273 w 5632904"/>
                <a:gd name="connsiteY353" fmla="*/ 851102 h 2351368"/>
                <a:gd name="connsiteX354" fmla="*/ 4940968 w 5632904"/>
                <a:gd name="connsiteY354" fmla="*/ 781586 h 2351368"/>
                <a:gd name="connsiteX355" fmla="*/ 4957010 w 5632904"/>
                <a:gd name="connsiteY355" fmla="*/ 712071 h 2351368"/>
                <a:gd name="connsiteX356" fmla="*/ 4989094 w 5632904"/>
                <a:gd name="connsiteY356" fmla="*/ 829713 h 2351368"/>
                <a:gd name="connsiteX357" fmla="*/ 5005137 w 5632904"/>
                <a:gd name="connsiteY357" fmla="*/ 904576 h 2351368"/>
                <a:gd name="connsiteX358" fmla="*/ 5026526 w 5632904"/>
                <a:gd name="connsiteY358" fmla="*/ 984786 h 2351368"/>
                <a:gd name="connsiteX359" fmla="*/ 5047915 w 5632904"/>
                <a:gd name="connsiteY359" fmla="*/ 1043608 h 2351368"/>
                <a:gd name="connsiteX360" fmla="*/ 5058610 w 5632904"/>
                <a:gd name="connsiteY360" fmla="*/ 1054302 h 2351368"/>
                <a:gd name="connsiteX361" fmla="*/ 5080000 w 5632904"/>
                <a:gd name="connsiteY361" fmla="*/ 925965 h 2351368"/>
                <a:gd name="connsiteX362" fmla="*/ 5096042 w 5632904"/>
                <a:gd name="connsiteY362" fmla="*/ 792281 h 2351368"/>
                <a:gd name="connsiteX363" fmla="*/ 5112084 w 5632904"/>
                <a:gd name="connsiteY363" fmla="*/ 696029 h 2351368"/>
                <a:gd name="connsiteX364" fmla="*/ 5133473 w 5632904"/>
                <a:gd name="connsiteY364" fmla="*/ 621165 h 2351368"/>
                <a:gd name="connsiteX365" fmla="*/ 5154863 w 5632904"/>
                <a:gd name="connsiteY365" fmla="*/ 626513 h 2351368"/>
                <a:gd name="connsiteX366" fmla="*/ 5202989 w 5632904"/>
                <a:gd name="connsiteY366" fmla="*/ 530260 h 2351368"/>
                <a:gd name="connsiteX367" fmla="*/ 5224379 w 5632904"/>
                <a:gd name="connsiteY367" fmla="*/ 434008 h 2351368"/>
                <a:gd name="connsiteX368" fmla="*/ 5245768 w 5632904"/>
                <a:gd name="connsiteY368" fmla="*/ 348450 h 2351368"/>
                <a:gd name="connsiteX369" fmla="*/ 5256463 w 5632904"/>
                <a:gd name="connsiteY369" fmla="*/ 337755 h 2351368"/>
                <a:gd name="connsiteX370" fmla="*/ 5277852 w 5632904"/>
                <a:gd name="connsiteY370" fmla="*/ 466092 h 2351368"/>
                <a:gd name="connsiteX371" fmla="*/ 5288547 w 5632904"/>
                <a:gd name="connsiteY371" fmla="*/ 637208 h 2351368"/>
                <a:gd name="connsiteX372" fmla="*/ 5299242 w 5632904"/>
                <a:gd name="connsiteY372" fmla="*/ 765544 h 2351368"/>
                <a:gd name="connsiteX373" fmla="*/ 5309937 w 5632904"/>
                <a:gd name="connsiteY373" fmla="*/ 835060 h 2351368"/>
                <a:gd name="connsiteX374" fmla="*/ 5315284 w 5632904"/>
                <a:gd name="connsiteY374" fmla="*/ 893881 h 2351368"/>
                <a:gd name="connsiteX375" fmla="*/ 5331326 w 5632904"/>
                <a:gd name="connsiteY375" fmla="*/ 904576 h 2351368"/>
                <a:gd name="connsiteX376" fmla="*/ 5331326 w 5632904"/>
                <a:gd name="connsiteY376" fmla="*/ 722765 h 2351368"/>
                <a:gd name="connsiteX377" fmla="*/ 5342021 w 5632904"/>
                <a:gd name="connsiteY377" fmla="*/ 567692 h 2351368"/>
                <a:gd name="connsiteX378" fmla="*/ 5347368 w 5632904"/>
                <a:gd name="connsiteY378" fmla="*/ 428660 h 2351368"/>
                <a:gd name="connsiteX379" fmla="*/ 5352715 w 5632904"/>
                <a:gd name="connsiteY379" fmla="*/ 289629 h 2351368"/>
                <a:gd name="connsiteX380" fmla="*/ 5358063 w 5632904"/>
                <a:gd name="connsiteY380" fmla="*/ 225460 h 2351368"/>
                <a:gd name="connsiteX381" fmla="*/ 5359605 w 5632904"/>
                <a:gd name="connsiteY381" fmla="*/ 2388 h 2351368"/>
                <a:gd name="connsiteX382" fmla="*/ 5416166 w 5632904"/>
                <a:gd name="connsiteY382" fmla="*/ 313472 h 2351368"/>
                <a:gd name="connsiteX383" fmla="*/ 5482154 w 5632904"/>
                <a:gd name="connsiteY383" fmla="*/ 120222 h 2351368"/>
                <a:gd name="connsiteX384" fmla="*/ 5557568 w 5632904"/>
                <a:gd name="connsiteY384" fmla="*/ 671691 h 2351368"/>
                <a:gd name="connsiteX385" fmla="*/ 5632904 w 5632904"/>
                <a:gd name="connsiteY385" fmla="*/ 162611 h 235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5632904" h="2351368">
                  <a:moveTo>
                    <a:pt x="0" y="1706681"/>
                  </a:moveTo>
                  <a:lnTo>
                    <a:pt x="42779" y="1674597"/>
                  </a:lnTo>
                  <a:cubicBezTo>
                    <a:pt x="54365" y="1672814"/>
                    <a:pt x="65059" y="1671032"/>
                    <a:pt x="69515" y="1695986"/>
                  </a:cubicBezTo>
                  <a:cubicBezTo>
                    <a:pt x="73971" y="1720940"/>
                    <a:pt x="65950" y="1761046"/>
                    <a:pt x="69515" y="1824323"/>
                  </a:cubicBezTo>
                  <a:cubicBezTo>
                    <a:pt x="73080" y="1887600"/>
                    <a:pt x="86449" y="2009699"/>
                    <a:pt x="90905" y="2075650"/>
                  </a:cubicBezTo>
                  <a:cubicBezTo>
                    <a:pt x="95361" y="2141601"/>
                    <a:pt x="94470" y="2185271"/>
                    <a:pt x="96252" y="2220029"/>
                  </a:cubicBezTo>
                  <a:cubicBezTo>
                    <a:pt x="98034" y="2254787"/>
                    <a:pt x="99818" y="2264590"/>
                    <a:pt x="101600" y="2284197"/>
                  </a:cubicBezTo>
                  <a:cubicBezTo>
                    <a:pt x="103383" y="2303804"/>
                    <a:pt x="106947" y="2337671"/>
                    <a:pt x="106947" y="2337671"/>
                  </a:cubicBezTo>
                  <a:cubicBezTo>
                    <a:pt x="110512" y="2347474"/>
                    <a:pt x="119424" y="2359951"/>
                    <a:pt x="122989" y="2343018"/>
                  </a:cubicBezTo>
                  <a:cubicBezTo>
                    <a:pt x="126554" y="2326085"/>
                    <a:pt x="125663" y="2281524"/>
                    <a:pt x="128337" y="2236071"/>
                  </a:cubicBezTo>
                  <a:cubicBezTo>
                    <a:pt x="131011" y="2190618"/>
                    <a:pt x="137249" y="2127341"/>
                    <a:pt x="139031" y="2070302"/>
                  </a:cubicBezTo>
                  <a:cubicBezTo>
                    <a:pt x="140813" y="2013263"/>
                    <a:pt x="137249" y="1945530"/>
                    <a:pt x="139031" y="1893839"/>
                  </a:cubicBezTo>
                  <a:cubicBezTo>
                    <a:pt x="140813" y="1842148"/>
                    <a:pt x="145270" y="1798478"/>
                    <a:pt x="149726" y="1760155"/>
                  </a:cubicBezTo>
                  <a:cubicBezTo>
                    <a:pt x="154182" y="1721832"/>
                    <a:pt x="157747" y="1692421"/>
                    <a:pt x="165768" y="1663902"/>
                  </a:cubicBezTo>
                  <a:cubicBezTo>
                    <a:pt x="173789" y="1635383"/>
                    <a:pt x="188049" y="1609537"/>
                    <a:pt x="197852" y="1589039"/>
                  </a:cubicBezTo>
                  <a:cubicBezTo>
                    <a:pt x="207655" y="1568541"/>
                    <a:pt x="215677" y="1556064"/>
                    <a:pt x="224589" y="1540913"/>
                  </a:cubicBezTo>
                  <a:cubicBezTo>
                    <a:pt x="233501" y="1525762"/>
                    <a:pt x="240631" y="1505264"/>
                    <a:pt x="251326" y="1498134"/>
                  </a:cubicBezTo>
                  <a:cubicBezTo>
                    <a:pt x="262021" y="1491004"/>
                    <a:pt x="278063" y="1490113"/>
                    <a:pt x="288758" y="1498134"/>
                  </a:cubicBezTo>
                  <a:cubicBezTo>
                    <a:pt x="299453" y="1506155"/>
                    <a:pt x="308364" y="1528435"/>
                    <a:pt x="315494" y="1546260"/>
                  </a:cubicBezTo>
                  <a:cubicBezTo>
                    <a:pt x="322624" y="1564085"/>
                    <a:pt x="327081" y="1580127"/>
                    <a:pt x="331537" y="1605081"/>
                  </a:cubicBezTo>
                  <a:cubicBezTo>
                    <a:pt x="335993" y="1630035"/>
                    <a:pt x="339557" y="1664793"/>
                    <a:pt x="342231" y="1695986"/>
                  </a:cubicBezTo>
                  <a:cubicBezTo>
                    <a:pt x="344905" y="1727179"/>
                    <a:pt x="344014" y="1769958"/>
                    <a:pt x="347579" y="1792239"/>
                  </a:cubicBezTo>
                  <a:cubicBezTo>
                    <a:pt x="351144" y="1814520"/>
                    <a:pt x="363621" y="1829671"/>
                    <a:pt x="363621" y="1829671"/>
                  </a:cubicBezTo>
                  <a:cubicBezTo>
                    <a:pt x="367186" y="1838583"/>
                    <a:pt x="364512" y="1864429"/>
                    <a:pt x="368968" y="1845713"/>
                  </a:cubicBezTo>
                  <a:cubicBezTo>
                    <a:pt x="373424" y="1826997"/>
                    <a:pt x="386793" y="1753025"/>
                    <a:pt x="390358" y="1717376"/>
                  </a:cubicBezTo>
                  <a:cubicBezTo>
                    <a:pt x="393923" y="1681727"/>
                    <a:pt x="386793" y="1655881"/>
                    <a:pt x="390358" y="1631818"/>
                  </a:cubicBezTo>
                  <a:cubicBezTo>
                    <a:pt x="393923" y="1607755"/>
                    <a:pt x="404617" y="1567650"/>
                    <a:pt x="411747" y="1572997"/>
                  </a:cubicBezTo>
                  <a:cubicBezTo>
                    <a:pt x="418877" y="1578344"/>
                    <a:pt x="429572" y="1631818"/>
                    <a:pt x="433137" y="1663902"/>
                  </a:cubicBezTo>
                  <a:cubicBezTo>
                    <a:pt x="436702" y="1695986"/>
                    <a:pt x="431355" y="1728070"/>
                    <a:pt x="433137" y="1765502"/>
                  </a:cubicBezTo>
                  <a:cubicBezTo>
                    <a:pt x="434919" y="1802934"/>
                    <a:pt x="439375" y="1852843"/>
                    <a:pt x="443831" y="1888492"/>
                  </a:cubicBezTo>
                  <a:cubicBezTo>
                    <a:pt x="448287" y="1924141"/>
                    <a:pt x="455417" y="1953552"/>
                    <a:pt x="459873" y="1979397"/>
                  </a:cubicBezTo>
                  <a:cubicBezTo>
                    <a:pt x="464329" y="2005242"/>
                    <a:pt x="470568" y="2043565"/>
                    <a:pt x="470568" y="2043565"/>
                  </a:cubicBezTo>
                  <a:cubicBezTo>
                    <a:pt x="475024" y="2057825"/>
                    <a:pt x="480371" y="2076541"/>
                    <a:pt x="486610" y="2064955"/>
                  </a:cubicBezTo>
                  <a:cubicBezTo>
                    <a:pt x="492849" y="2053369"/>
                    <a:pt x="499979" y="2007917"/>
                    <a:pt x="508000" y="1974050"/>
                  </a:cubicBezTo>
                  <a:cubicBezTo>
                    <a:pt x="516021" y="1940183"/>
                    <a:pt x="527607" y="1899187"/>
                    <a:pt x="534737" y="1861755"/>
                  </a:cubicBezTo>
                  <a:cubicBezTo>
                    <a:pt x="541867" y="1824323"/>
                    <a:pt x="546323" y="1782436"/>
                    <a:pt x="550779" y="1749460"/>
                  </a:cubicBezTo>
                  <a:cubicBezTo>
                    <a:pt x="555235" y="1716485"/>
                    <a:pt x="557908" y="1684400"/>
                    <a:pt x="561473" y="1663902"/>
                  </a:cubicBezTo>
                  <a:cubicBezTo>
                    <a:pt x="565038" y="1643404"/>
                    <a:pt x="564147" y="1627362"/>
                    <a:pt x="572168" y="1626471"/>
                  </a:cubicBezTo>
                  <a:cubicBezTo>
                    <a:pt x="580189" y="1625580"/>
                    <a:pt x="598905" y="1643404"/>
                    <a:pt x="609600" y="1658555"/>
                  </a:cubicBezTo>
                  <a:cubicBezTo>
                    <a:pt x="620295" y="1673706"/>
                    <a:pt x="636337" y="1717376"/>
                    <a:pt x="636337" y="1717376"/>
                  </a:cubicBezTo>
                  <a:cubicBezTo>
                    <a:pt x="644358" y="1732527"/>
                    <a:pt x="647923" y="1752134"/>
                    <a:pt x="657726" y="1749460"/>
                  </a:cubicBezTo>
                  <a:cubicBezTo>
                    <a:pt x="667529" y="1746786"/>
                    <a:pt x="683572" y="1720050"/>
                    <a:pt x="695158" y="1701334"/>
                  </a:cubicBezTo>
                  <a:cubicBezTo>
                    <a:pt x="706744" y="1682618"/>
                    <a:pt x="727242" y="1637165"/>
                    <a:pt x="727242" y="1637165"/>
                  </a:cubicBezTo>
                  <a:lnTo>
                    <a:pt x="743284" y="1605081"/>
                  </a:lnTo>
                  <a:cubicBezTo>
                    <a:pt x="750414" y="1601516"/>
                    <a:pt x="761109" y="1603299"/>
                    <a:pt x="770021" y="1615776"/>
                  </a:cubicBezTo>
                  <a:cubicBezTo>
                    <a:pt x="778933" y="1628253"/>
                    <a:pt x="790520" y="1652316"/>
                    <a:pt x="796758" y="1679944"/>
                  </a:cubicBezTo>
                  <a:cubicBezTo>
                    <a:pt x="802996" y="1707572"/>
                    <a:pt x="802105" y="1752133"/>
                    <a:pt x="807452" y="1781544"/>
                  </a:cubicBezTo>
                  <a:cubicBezTo>
                    <a:pt x="812799" y="1810955"/>
                    <a:pt x="822603" y="1830562"/>
                    <a:pt x="828842" y="1856408"/>
                  </a:cubicBezTo>
                  <a:cubicBezTo>
                    <a:pt x="835081" y="1882254"/>
                    <a:pt x="838645" y="1908099"/>
                    <a:pt x="844884" y="1936618"/>
                  </a:cubicBezTo>
                  <a:cubicBezTo>
                    <a:pt x="851123" y="1965137"/>
                    <a:pt x="861817" y="2003460"/>
                    <a:pt x="866273" y="2027523"/>
                  </a:cubicBezTo>
                  <a:cubicBezTo>
                    <a:pt x="870729" y="2051586"/>
                    <a:pt x="871621" y="2080997"/>
                    <a:pt x="871621" y="2080997"/>
                  </a:cubicBezTo>
                  <a:cubicBezTo>
                    <a:pt x="876077" y="2094365"/>
                    <a:pt x="893010" y="2107734"/>
                    <a:pt x="893010" y="2107734"/>
                  </a:cubicBezTo>
                  <a:cubicBezTo>
                    <a:pt x="901031" y="2111299"/>
                    <a:pt x="909944" y="2118428"/>
                    <a:pt x="919747" y="2102386"/>
                  </a:cubicBezTo>
                  <a:cubicBezTo>
                    <a:pt x="929550" y="2086344"/>
                    <a:pt x="943810" y="2045348"/>
                    <a:pt x="951831" y="2011481"/>
                  </a:cubicBezTo>
                  <a:cubicBezTo>
                    <a:pt x="959852" y="1977614"/>
                    <a:pt x="963417" y="1937509"/>
                    <a:pt x="967873" y="1899186"/>
                  </a:cubicBezTo>
                  <a:cubicBezTo>
                    <a:pt x="972329" y="1860863"/>
                    <a:pt x="978568" y="1781544"/>
                    <a:pt x="978568" y="1781544"/>
                  </a:cubicBezTo>
                  <a:lnTo>
                    <a:pt x="989263" y="1663902"/>
                  </a:lnTo>
                  <a:cubicBezTo>
                    <a:pt x="992828" y="1624688"/>
                    <a:pt x="995502" y="1587256"/>
                    <a:pt x="999958" y="1546260"/>
                  </a:cubicBezTo>
                  <a:cubicBezTo>
                    <a:pt x="1004414" y="1505264"/>
                    <a:pt x="1009762" y="1450898"/>
                    <a:pt x="1016000" y="1417923"/>
                  </a:cubicBezTo>
                  <a:cubicBezTo>
                    <a:pt x="1022239" y="1384948"/>
                    <a:pt x="1037389" y="1348408"/>
                    <a:pt x="1037389" y="1348408"/>
                  </a:cubicBezTo>
                  <a:cubicBezTo>
                    <a:pt x="1046301" y="1334148"/>
                    <a:pt x="1059670" y="1327909"/>
                    <a:pt x="1069473" y="1332365"/>
                  </a:cubicBezTo>
                  <a:cubicBezTo>
                    <a:pt x="1079276" y="1336821"/>
                    <a:pt x="1089971" y="1352863"/>
                    <a:pt x="1096210" y="1375144"/>
                  </a:cubicBezTo>
                  <a:cubicBezTo>
                    <a:pt x="1102449" y="1397425"/>
                    <a:pt x="1102449" y="1441095"/>
                    <a:pt x="1106905" y="1466050"/>
                  </a:cubicBezTo>
                  <a:cubicBezTo>
                    <a:pt x="1111361" y="1491004"/>
                    <a:pt x="1117600" y="1507046"/>
                    <a:pt x="1122947" y="1524871"/>
                  </a:cubicBezTo>
                  <a:cubicBezTo>
                    <a:pt x="1128294" y="1542695"/>
                    <a:pt x="1133642" y="1580127"/>
                    <a:pt x="1138989" y="1572997"/>
                  </a:cubicBezTo>
                  <a:cubicBezTo>
                    <a:pt x="1144336" y="1565867"/>
                    <a:pt x="1151466" y="1516850"/>
                    <a:pt x="1155031" y="1482092"/>
                  </a:cubicBezTo>
                  <a:cubicBezTo>
                    <a:pt x="1158596" y="1447334"/>
                    <a:pt x="1155032" y="1399208"/>
                    <a:pt x="1160379" y="1364450"/>
                  </a:cubicBezTo>
                  <a:cubicBezTo>
                    <a:pt x="1165726" y="1329692"/>
                    <a:pt x="1180877" y="1301172"/>
                    <a:pt x="1187115" y="1273544"/>
                  </a:cubicBezTo>
                  <a:cubicBezTo>
                    <a:pt x="1193353" y="1245916"/>
                    <a:pt x="1192463" y="1219179"/>
                    <a:pt x="1197810" y="1198681"/>
                  </a:cubicBezTo>
                  <a:cubicBezTo>
                    <a:pt x="1203157" y="1178183"/>
                    <a:pt x="1211179" y="1151446"/>
                    <a:pt x="1219200" y="1150555"/>
                  </a:cubicBezTo>
                  <a:cubicBezTo>
                    <a:pt x="1227221" y="1149664"/>
                    <a:pt x="1241481" y="1168380"/>
                    <a:pt x="1245937" y="1193334"/>
                  </a:cubicBezTo>
                  <a:cubicBezTo>
                    <a:pt x="1250393" y="1218288"/>
                    <a:pt x="1245046" y="1269979"/>
                    <a:pt x="1245937" y="1300281"/>
                  </a:cubicBezTo>
                  <a:cubicBezTo>
                    <a:pt x="1246828" y="1330583"/>
                    <a:pt x="1248610" y="1351081"/>
                    <a:pt x="1251284" y="1375144"/>
                  </a:cubicBezTo>
                  <a:cubicBezTo>
                    <a:pt x="1253958" y="1399207"/>
                    <a:pt x="1258414" y="1422379"/>
                    <a:pt x="1261979" y="1444660"/>
                  </a:cubicBezTo>
                  <a:cubicBezTo>
                    <a:pt x="1265544" y="1466941"/>
                    <a:pt x="1272673" y="1508829"/>
                    <a:pt x="1272673" y="1508829"/>
                  </a:cubicBezTo>
                  <a:cubicBezTo>
                    <a:pt x="1277129" y="1518632"/>
                    <a:pt x="1283368" y="1523979"/>
                    <a:pt x="1288715" y="1503481"/>
                  </a:cubicBezTo>
                  <a:cubicBezTo>
                    <a:pt x="1294062" y="1482983"/>
                    <a:pt x="1302084" y="1428618"/>
                    <a:pt x="1304758" y="1385839"/>
                  </a:cubicBezTo>
                  <a:cubicBezTo>
                    <a:pt x="1307432" y="1343060"/>
                    <a:pt x="1304758" y="1246808"/>
                    <a:pt x="1304758" y="1246808"/>
                  </a:cubicBezTo>
                  <a:cubicBezTo>
                    <a:pt x="1304758" y="1203138"/>
                    <a:pt x="1302976" y="1157685"/>
                    <a:pt x="1304758" y="1123818"/>
                  </a:cubicBezTo>
                  <a:cubicBezTo>
                    <a:pt x="1306540" y="1089951"/>
                    <a:pt x="1311887" y="1067671"/>
                    <a:pt x="1315452" y="1043608"/>
                  </a:cubicBezTo>
                  <a:cubicBezTo>
                    <a:pt x="1319017" y="1019545"/>
                    <a:pt x="1326147" y="979439"/>
                    <a:pt x="1326147" y="979439"/>
                  </a:cubicBezTo>
                  <a:cubicBezTo>
                    <a:pt x="1329712" y="964288"/>
                    <a:pt x="1333277" y="949137"/>
                    <a:pt x="1336842" y="952702"/>
                  </a:cubicBezTo>
                  <a:cubicBezTo>
                    <a:pt x="1340407" y="956267"/>
                    <a:pt x="1344863" y="974092"/>
                    <a:pt x="1347537" y="1000829"/>
                  </a:cubicBezTo>
                  <a:cubicBezTo>
                    <a:pt x="1350211" y="1027566"/>
                    <a:pt x="1351993" y="1074800"/>
                    <a:pt x="1352884" y="1113123"/>
                  </a:cubicBezTo>
                  <a:cubicBezTo>
                    <a:pt x="1353775" y="1151446"/>
                    <a:pt x="1350210" y="1200463"/>
                    <a:pt x="1352884" y="1230765"/>
                  </a:cubicBezTo>
                  <a:cubicBezTo>
                    <a:pt x="1355558" y="1261067"/>
                    <a:pt x="1366252" y="1268197"/>
                    <a:pt x="1368926" y="1294934"/>
                  </a:cubicBezTo>
                  <a:cubicBezTo>
                    <a:pt x="1371600" y="1321671"/>
                    <a:pt x="1368035" y="1363558"/>
                    <a:pt x="1368926" y="1391186"/>
                  </a:cubicBezTo>
                  <a:cubicBezTo>
                    <a:pt x="1369817" y="1418814"/>
                    <a:pt x="1374273" y="1460702"/>
                    <a:pt x="1374273" y="1460702"/>
                  </a:cubicBezTo>
                  <a:cubicBezTo>
                    <a:pt x="1376055" y="1483874"/>
                    <a:pt x="1377839" y="1508829"/>
                    <a:pt x="1379621" y="1530218"/>
                  </a:cubicBezTo>
                  <a:cubicBezTo>
                    <a:pt x="1381403" y="1551607"/>
                    <a:pt x="1381403" y="1588148"/>
                    <a:pt x="1384968" y="1589039"/>
                  </a:cubicBezTo>
                  <a:cubicBezTo>
                    <a:pt x="1388533" y="1589930"/>
                    <a:pt x="1397445" y="1565867"/>
                    <a:pt x="1401010" y="1535565"/>
                  </a:cubicBezTo>
                  <a:cubicBezTo>
                    <a:pt x="1404575" y="1505263"/>
                    <a:pt x="1404576" y="1441096"/>
                    <a:pt x="1406358" y="1407229"/>
                  </a:cubicBezTo>
                  <a:cubicBezTo>
                    <a:pt x="1408140" y="1373362"/>
                    <a:pt x="1410814" y="1362667"/>
                    <a:pt x="1411705" y="1332365"/>
                  </a:cubicBezTo>
                  <a:cubicBezTo>
                    <a:pt x="1412596" y="1302063"/>
                    <a:pt x="1410814" y="1255720"/>
                    <a:pt x="1411705" y="1225418"/>
                  </a:cubicBezTo>
                  <a:cubicBezTo>
                    <a:pt x="1412596" y="1195116"/>
                    <a:pt x="1414378" y="1176401"/>
                    <a:pt x="1417052" y="1150555"/>
                  </a:cubicBezTo>
                  <a:cubicBezTo>
                    <a:pt x="1419726" y="1124709"/>
                    <a:pt x="1427747" y="1070344"/>
                    <a:pt x="1427747" y="1070344"/>
                  </a:cubicBezTo>
                  <a:cubicBezTo>
                    <a:pt x="1431312" y="1051628"/>
                    <a:pt x="1433095" y="1033804"/>
                    <a:pt x="1438442" y="1038260"/>
                  </a:cubicBezTo>
                  <a:cubicBezTo>
                    <a:pt x="1443789" y="1042716"/>
                    <a:pt x="1455375" y="1074800"/>
                    <a:pt x="1459831" y="1097081"/>
                  </a:cubicBezTo>
                  <a:cubicBezTo>
                    <a:pt x="1464287" y="1119362"/>
                    <a:pt x="1461614" y="1149663"/>
                    <a:pt x="1465179" y="1171944"/>
                  </a:cubicBezTo>
                  <a:cubicBezTo>
                    <a:pt x="1468744" y="1194225"/>
                    <a:pt x="1478547" y="1212940"/>
                    <a:pt x="1481221" y="1230765"/>
                  </a:cubicBezTo>
                  <a:cubicBezTo>
                    <a:pt x="1483895" y="1248590"/>
                    <a:pt x="1481221" y="1278892"/>
                    <a:pt x="1481221" y="1278892"/>
                  </a:cubicBezTo>
                  <a:cubicBezTo>
                    <a:pt x="1483895" y="1290478"/>
                    <a:pt x="1491916" y="1306520"/>
                    <a:pt x="1497263" y="1300281"/>
                  </a:cubicBezTo>
                  <a:cubicBezTo>
                    <a:pt x="1502610" y="1294042"/>
                    <a:pt x="1509740" y="1262849"/>
                    <a:pt x="1513305" y="1241460"/>
                  </a:cubicBezTo>
                  <a:cubicBezTo>
                    <a:pt x="1516870" y="1220070"/>
                    <a:pt x="1516870" y="1193333"/>
                    <a:pt x="1518652" y="1171944"/>
                  </a:cubicBezTo>
                  <a:cubicBezTo>
                    <a:pt x="1520434" y="1150555"/>
                    <a:pt x="1518653" y="1130947"/>
                    <a:pt x="1524000" y="1113123"/>
                  </a:cubicBezTo>
                  <a:cubicBezTo>
                    <a:pt x="1529347" y="1095299"/>
                    <a:pt x="1550737" y="1064997"/>
                    <a:pt x="1550737" y="1064997"/>
                  </a:cubicBezTo>
                  <a:cubicBezTo>
                    <a:pt x="1559649" y="1057867"/>
                    <a:pt x="1566778" y="1060540"/>
                    <a:pt x="1577473" y="1070344"/>
                  </a:cubicBezTo>
                  <a:cubicBezTo>
                    <a:pt x="1588168" y="1080148"/>
                    <a:pt x="1606884" y="1103320"/>
                    <a:pt x="1614905" y="1123818"/>
                  </a:cubicBezTo>
                  <a:cubicBezTo>
                    <a:pt x="1622926" y="1144316"/>
                    <a:pt x="1621144" y="1165706"/>
                    <a:pt x="1625600" y="1193334"/>
                  </a:cubicBezTo>
                  <a:cubicBezTo>
                    <a:pt x="1630056" y="1220962"/>
                    <a:pt x="1636295" y="1253046"/>
                    <a:pt x="1641642" y="1289586"/>
                  </a:cubicBezTo>
                  <a:cubicBezTo>
                    <a:pt x="1646989" y="1326126"/>
                    <a:pt x="1654119" y="1376927"/>
                    <a:pt x="1657684" y="1412576"/>
                  </a:cubicBezTo>
                  <a:cubicBezTo>
                    <a:pt x="1661249" y="1448225"/>
                    <a:pt x="1660357" y="1479418"/>
                    <a:pt x="1663031" y="1503481"/>
                  </a:cubicBezTo>
                  <a:cubicBezTo>
                    <a:pt x="1665705" y="1527544"/>
                    <a:pt x="1670161" y="1537348"/>
                    <a:pt x="1673726" y="1556955"/>
                  </a:cubicBezTo>
                  <a:cubicBezTo>
                    <a:pt x="1677291" y="1576562"/>
                    <a:pt x="1684421" y="1621123"/>
                    <a:pt x="1684421" y="1621123"/>
                  </a:cubicBezTo>
                  <a:cubicBezTo>
                    <a:pt x="1688877" y="1636274"/>
                    <a:pt x="1696898" y="1671923"/>
                    <a:pt x="1700463" y="1647860"/>
                  </a:cubicBezTo>
                  <a:cubicBezTo>
                    <a:pt x="1704028" y="1623797"/>
                    <a:pt x="1704919" y="1527544"/>
                    <a:pt x="1705810" y="1476744"/>
                  </a:cubicBezTo>
                  <a:cubicBezTo>
                    <a:pt x="1706701" y="1425944"/>
                    <a:pt x="1703136" y="1388512"/>
                    <a:pt x="1705810" y="1343060"/>
                  </a:cubicBezTo>
                  <a:cubicBezTo>
                    <a:pt x="1708484" y="1297607"/>
                    <a:pt x="1719178" y="1253938"/>
                    <a:pt x="1721852" y="1204029"/>
                  </a:cubicBezTo>
                  <a:cubicBezTo>
                    <a:pt x="1724526" y="1154120"/>
                    <a:pt x="1720070" y="1091734"/>
                    <a:pt x="1721852" y="1043608"/>
                  </a:cubicBezTo>
                  <a:cubicBezTo>
                    <a:pt x="1723635" y="995482"/>
                    <a:pt x="1728982" y="950029"/>
                    <a:pt x="1732547" y="915271"/>
                  </a:cubicBezTo>
                  <a:cubicBezTo>
                    <a:pt x="1736112" y="880513"/>
                    <a:pt x="1737895" y="835951"/>
                    <a:pt x="1743242" y="835060"/>
                  </a:cubicBezTo>
                  <a:cubicBezTo>
                    <a:pt x="1748589" y="834169"/>
                    <a:pt x="1759284" y="883186"/>
                    <a:pt x="1764631" y="909923"/>
                  </a:cubicBezTo>
                  <a:cubicBezTo>
                    <a:pt x="1769978" y="936660"/>
                    <a:pt x="1775326" y="963397"/>
                    <a:pt x="1775326" y="995481"/>
                  </a:cubicBezTo>
                  <a:cubicBezTo>
                    <a:pt x="1775326" y="1027565"/>
                    <a:pt x="1763740" y="1066780"/>
                    <a:pt x="1764631" y="1102429"/>
                  </a:cubicBezTo>
                  <a:cubicBezTo>
                    <a:pt x="1765522" y="1138078"/>
                    <a:pt x="1777108" y="1178183"/>
                    <a:pt x="1780673" y="1209376"/>
                  </a:cubicBezTo>
                  <a:cubicBezTo>
                    <a:pt x="1784238" y="1240569"/>
                    <a:pt x="1779782" y="1267305"/>
                    <a:pt x="1786021" y="1289586"/>
                  </a:cubicBezTo>
                  <a:cubicBezTo>
                    <a:pt x="1792260" y="1311867"/>
                    <a:pt x="1818105" y="1343060"/>
                    <a:pt x="1818105" y="1343060"/>
                  </a:cubicBezTo>
                  <a:cubicBezTo>
                    <a:pt x="1826126" y="1355537"/>
                    <a:pt x="1827017" y="1383166"/>
                    <a:pt x="1834147" y="1364450"/>
                  </a:cubicBezTo>
                  <a:cubicBezTo>
                    <a:pt x="1841277" y="1345734"/>
                    <a:pt x="1855537" y="1275326"/>
                    <a:pt x="1860884" y="1230765"/>
                  </a:cubicBezTo>
                  <a:cubicBezTo>
                    <a:pt x="1866231" y="1186204"/>
                    <a:pt x="1865340" y="1143425"/>
                    <a:pt x="1866231" y="1097081"/>
                  </a:cubicBezTo>
                  <a:cubicBezTo>
                    <a:pt x="1867122" y="1050737"/>
                    <a:pt x="1862666" y="1007067"/>
                    <a:pt x="1866231" y="952702"/>
                  </a:cubicBezTo>
                  <a:cubicBezTo>
                    <a:pt x="1869796" y="898337"/>
                    <a:pt x="1880491" y="824366"/>
                    <a:pt x="1887621" y="770892"/>
                  </a:cubicBezTo>
                  <a:cubicBezTo>
                    <a:pt x="1894751" y="717418"/>
                    <a:pt x="1902772" y="671074"/>
                    <a:pt x="1909010" y="631860"/>
                  </a:cubicBezTo>
                  <a:cubicBezTo>
                    <a:pt x="1915249" y="592646"/>
                    <a:pt x="1919705" y="560562"/>
                    <a:pt x="1925052" y="535608"/>
                  </a:cubicBezTo>
                  <a:cubicBezTo>
                    <a:pt x="1930399" y="510654"/>
                    <a:pt x="1941094" y="482134"/>
                    <a:pt x="1941094" y="482134"/>
                  </a:cubicBezTo>
                  <a:cubicBezTo>
                    <a:pt x="1947333" y="470548"/>
                    <a:pt x="1958028" y="441138"/>
                    <a:pt x="1962484" y="466092"/>
                  </a:cubicBezTo>
                  <a:cubicBezTo>
                    <a:pt x="1966940" y="491046"/>
                    <a:pt x="1966049" y="582843"/>
                    <a:pt x="1967831" y="631860"/>
                  </a:cubicBezTo>
                  <a:cubicBezTo>
                    <a:pt x="1969613" y="680877"/>
                    <a:pt x="1968723" y="720983"/>
                    <a:pt x="1973179" y="760197"/>
                  </a:cubicBezTo>
                  <a:cubicBezTo>
                    <a:pt x="1977635" y="799411"/>
                    <a:pt x="1990112" y="824365"/>
                    <a:pt x="1994568" y="867144"/>
                  </a:cubicBezTo>
                  <a:cubicBezTo>
                    <a:pt x="1999024" y="909923"/>
                    <a:pt x="1994568" y="1003503"/>
                    <a:pt x="1999915" y="1016871"/>
                  </a:cubicBezTo>
                  <a:cubicBezTo>
                    <a:pt x="2005262" y="1030239"/>
                    <a:pt x="2019522" y="977657"/>
                    <a:pt x="2026652" y="947355"/>
                  </a:cubicBezTo>
                  <a:cubicBezTo>
                    <a:pt x="2033782" y="917053"/>
                    <a:pt x="2042694" y="835060"/>
                    <a:pt x="2042694" y="835060"/>
                  </a:cubicBezTo>
                  <a:cubicBezTo>
                    <a:pt x="2048042" y="811888"/>
                    <a:pt x="2055172" y="793172"/>
                    <a:pt x="2058737" y="808323"/>
                  </a:cubicBezTo>
                  <a:cubicBezTo>
                    <a:pt x="2062302" y="823474"/>
                    <a:pt x="2061410" y="885860"/>
                    <a:pt x="2064084" y="925965"/>
                  </a:cubicBezTo>
                  <a:cubicBezTo>
                    <a:pt x="2066758" y="966070"/>
                    <a:pt x="2072105" y="1001720"/>
                    <a:pt x="2074779" y="1048955"/>
                  </a:cubicBezTo>
                  <a:cubicBezTo>
                    <a:pt x="2077453" y="1096190"/>
                    <a:pt x="2078344" y="1164815"/>
                    <a:pt x="2080126" y="1209376"/>
                  </a:cubicBezTo>
                  <a:cubicBezTo>
                    <a:pt x="2081908" y="1253937"/>
                    <a:pt x="2082799" y="1289586"/>
                    <a:pt x="2085473" y="1316323"/>
                  </a:cubicBezTo>
                  <a:cubicBezTo>
                    <a:pt x="2088147" y="1343060"/>
                    <a:pt x="2093494" y="1354646"/>
                    <a:pt x="2096168" y="1369797"/>
                  </a:cubicBezTo>
                  <a:cubicBezTo>
                    <a:pt x="2098842" y="1384948"/>
                    <a:pt x="2097059" y="1411685"/>
                    <a:pt x="2101515" y="1407229"/>
                  </a:cubicBezTo>
                  <a:cubicBezTo>
                    <a:pt x="2105971" y="1402773"/>
                    <a:pt x="2118449" y="1379600"/>
                    <a:pt x="2122905" y="1343060"/>
                  </a:cubicBezTo>
                  <a:cubicBezTo>
                    <a:pt x="2127361" y="1306519"/>
                    <a:pt x="2123796" y="1245916"/>
                    <a:pt x="2128252" y="1187986"/>
                  </a:cubicBezTo>
                  <a:cubicBezTo>
                    <a:pt x="2132708" y="1130056"/>
                    <a:pt x="2143403" y="1055193"/>
                    <a:pt x="2149642" y="995481"/>
                  </a:cubicBezTo>
                  <a:cubicBezTo>
                    <a:pt x="2155881" y="935769"/>
                    <a:pt x="2160337" y="879622"/>
                    <a:pt x="2165684" y="829713"/>
                  </a:cubicBezTo>
                  <a:cubicBezTo>
                    <a:pt x="2171031" y="779804"/>
                    <a:pt x="2175488" y="733461"/>
                    <a:pt x="2181726" y="696029"/>
                  </a:cubicBezTo>
                  <a:cubicBezTo>
                    <a:pt x="2187964" y="658597"/>
                    <a:pt x="2195985" y="626512"/>
                    <a:pt x="2203115" y="605123"/>
                  </a:cubicBezTo>
                  <a:cubicBezTo>
                    <a:pt x="2210245" y="583734"/>
                    <a:pt x="2214701" y="570366"/>
                    <a:pt x="2224505" y="567692"/>
                  </a:cubicBezTo>
                  <a:cubicBezTo>
                    <a:pt x="2234309" y="565018"/>
                    <a:pt x="2252133" y="556997"/>
                    <a:pt x="2261937" y="589081"/>
                  </a:cubicBezTo>
                  <a:cubicBezTo>
                    <a:pt x="2271741" y="621165"/>
                    <a:pt x="2277088" y="695137"/>
                    <a:pt x="2283326" y="760197"/>
                  </a:cubicBezTo>
                  <a:cubicBezTo>
                    <a:pt x="2289565" y="825257"/>
                    <a:pt x="2294021" y="914379"/>
                    <a:pt x="2299368" y="979439"/>
                  </a:cubicBezTo>
                  <a:cubicBezTo>
                    <a:pt x="2304715" y="1044499"/>
                    <a:pt x="2310063" y="1099755"/>
                    <a:pt x="2315410" y="1150555"/>
                  </a:cubicBezTo>
                  <a:cubicBezTo>
                    <a:pt x="2320757" y="1201355"/>
                    <a:pt x="2327887" y="1245916"/>
                    <a:pt x="2331452" y="1284239"/>
                  </a:cubicBezTo>
                  <a:cubicBezTo>
                    <a:pt x="2335017" y="1322562"/>
                    <a:pt x="2335018" y="1352864"/>
                    <a:pt x="2336800" y="1380492"/>
                  </a:cubicBezTo>
                  <a:cubicBezTo>
                    <a:pt x="2338583" y="1408120"/>
                    <a:pt x="2338582" y="1430401"/>
                    <a:pt x="2342147" y="1450008"/>
                  </a:cubicBezTo>
                  <a:cubicBezTo>
                    <a:pt x="2345712" y="1469615"/>
                    <a:pt x="2352842" y="1505264"/>
                    <a:pt x="2358189" y="1498134"/>
                  </a:cubicBezTo>
                  <a:cubicBezTo>
                    <a:pt x="2363536" y="1491004"/>
                    <a:pt x="2370666" y="1450008"/>
                    <a:pt x="2374231" y="1407229"/>
                  </a:cubicBezTo>
                  <a:cubicBezTo>
                    <a:pt x="2377796" y="1364450"/>
                    <a:pt x="2376905" y="1287804"/>
                    <a:pt x="2379579" y="1241460"/>
                  </a:cubicBezTo>
                  <a:cubicBezTo>
                    <a:pt x="2382253" y="1195116"/>
                    <a:pt x="2387599" y="1167488"/>
                    <a:pt x="2390273" y="1129165"/>
                  </a:cubicBezTo>
                  <a:cubicBezTo>
                    <a:pt x="2392947" y="1090842"/>
                    <a:pt x="2392947" y="1047172"/>
                    <a:pt x="2395621" y="1011523"/>
                  </a:cubicBezTo>
                  <a:cubicBezTo>
                    <a:pt x="2398295" y="975874"/>
                    <a:pt x="2400968" y="914380"/>
                    <a:pt x="2406315" y="915271"/>
                  </a:cubicBezTo>
                  <a:cubicBezTo>
                    <a:pt x="2411662" y="916162"/>
                    <a:pt x="2422358" y="977657"/>
                    <a:pt x="2427705" y="1016871"/>
                  </a:cubicBezTo>
                  <a:cubicBezTo>
                    <a:pt x="2433052" y="1056085"/>
                    <a:pt x="2435726" y="1113124"/>
                    <a:pt x="2438400" y="1150555"/>
                  </a:cubicBezTo>
                  <a:cubicBezTo>
                    <a:pt x="2441074" y="1187986"/>
                    <a:pt x="2442856" y="1215614"/>
                    <a:pt x="2443747" y="1241460"/>
                  </a:cubicBezTo>
                  <a:cubicBezTo>
                    <a:pt x="2444638" y="1267306"/>
                    <a:pt x="2442856" y="1283348"/>
                    <a:pt x="2443747" y="1305629"/>
                  </a:cubicBezTo>
                  <a:cubicBezTo>
                    <a:pt x="2444638" y="1327910"/>
                    <a:pt x="2449094" y="1375144"/>
                    <a:pt x="2449094" y="1375144"/>
                  </a:cubicBezTo>
                  <a:cubicBezTo>
                    <a:pt x="2452659" y="1391186"/>
                    <a:pt x="2458898" y="1409011"/>
                    <a:pt x="2465137" y="1401881"/>
                  </a:cubicBezTo>
                  <a:cubicBezTo>
                    <a:pt x="2471376" y="1394751"/>
                    <a:pt x="2480288" y="1353754"/>
                    <a:pt x="2486526" y="1332365"/>
                  </a:cubicBezTo>
                  <a:cubicBezTo>
                    <a:pt x="2492765" y="1310975"/>
                    <a:pt x="2494547" y="1277109"/>
                    <a:pt x="2502568" y="1273544"/>
                  </a:cubicBezTo>
                  <a:cubicBezTo>
                    <a:pt x="2510589" y="1269979"/>
                    <a:pt x="2523957" y="1295825"/>
                    <a:pt x="2534652" y="1310976"/>
                  </a:cubicBezTo>
                  <a:cubicBezTo>
                    <a:pt x="2545347" y="1326127"/>
                    <a:pt x="2558716" y="1343952"/>
                    <a:pt x="2566737" y="1364450"/>
                  </a:cubicBezTo>
                  <a:cubicBezTo>
                    <a:pt x="2574758" y="1384948"/>
                    <a:pt x="2576541" y="1412576"/>
                    <a:pt x="2582779" y="1433965"/>
                  </a:cubicBezTo>
                  <a:cubicBezTo>
                    <a:pt x="2589018" y="1455354"/>
                    <a:pt x="2598821" y="1473179"/>
                    <a:pt x="2604168" y="1492786"/>
                  </a:cubicBezTo>
                  <a:cubicBezTo>
                    <a:pt x="2609515" y="1512393"/>
                    <a:pt x="2614863" y="1551608"/>
                    <a:pt x="2614863" y="1551608"/>
                  </a:cubicBezTo>
                  <a:cubicBezTo>
                    <a:pt x="2621102" y="1558738"/>
                    <a:pt x="2633579" y="1548042"/>
                    <a:pt x="2641600" y="1535565"/>
                  </a:cubicBezTo>
                  <a:cubicBezTo>
                    <a:pt x="2649621" y="1523088"/>
                    <a:pt x="2657642" y="1509719"/>
                    <a:pt x="2662989" y="1476744"/>
                  </a:cubicBezTo>
                  <a:cubicBezTo>
                    <a:pt x="2668336" y="1443769"/>
                    <a:pt x="2671902" y="1389404"/>
                    <a:pt x="2673684" y="1337713"/>
                  </a:cubicBezTo>
                  <a:cubicBezTo>
                    <a:pt x="2675466" y="1286022"/>
                    <a:pt x="2671010" y="1220962"/>
                    <a:pt x="2673684" y="1166597"/>
                  </a:cubicBezTo>
                  <a:cubicBezTo>
                    <a:pt x="2676358" y="1112232"/>
                    <a:pt x="2686161" y="1068562"/>
                    <a:pt x="2689726" y="1011523"/>
                  </a:cubicBezTo>
                  <a:cubicBezTo>
                    <a:pt x="2693291" y="954484"/>
                    <a:pt x="2693291" y="868926"/>
                    <a:pt x="2695073" y="824365"/>
                  </a:cubicBezTo>
                  <a:cubicBezTo>
                    <a:pt x="2696855" y="779804"/>
                    <a:pt x="2695965" y="765544"/>
                    <a:pt x="2700421" y="744155"/>
                  </a:cubicBezTo>
                  <a:cubicBezTo>
                    <a:pt x="2704877" y="722766"/>
                    <a:pt x="2713789" y="681769"/>
                    <a:pt x="2721810" y="696029"/>
                  </a:cubicBezTo>
                  <a:cubicBezTo>
                    <a:pt x="2729831" y="710289"/>
                    <a:pt x="2742308" y="781587"/>
                    <a:pt x="2748547" y="829713"/>
                  </a:cubicBezTo>
                  <a:cubicBezTo>
                    <a:pt x="2754786" y="877839"/>
                    <a:pt x="2754786" y="930421"/>
                    <a:pt x="2759242" y="984786"/>
                  </a:cubicBezTo>
                  <a:cubicBezTo>
                    <a:pt x="2763698" y="1039151"/>
                    <a:pt x="2770828" y="1098863"/>
                    <a:pt x="2775284" y="1155902"/>
                  </a:cubicBezTo>
                  <a:cubicBezTo>
                    <a:pt x="2779740" y="1212941"/>
                    <a:pt x="2784196" y="1275327"/>
                    <a:pt x="2785979" y="1327018"/>
                  </a:cubicBezTo>
                  <a:cubicBezTo>
                    <a:pt x="2787762" y="1378709"/>
                    <a:pt x="2784197" y="1418815"/>
                    <a:pt x="2785979" y="1466050"/>
                  </a:cubicBezTo>
                  <a:cubicBezTo>
                    <a:pt x="2787761" y="1513285"/>
                    <a:pt x="2793999" y="1573889"/>
                    <a:pt x="2796673" y="1610429"/>
                  </a:cubicBezTo>
                  <a:cubicBezTo>
                    <a:pt x="2799347" y="1646969"/>
                    <a:pt x="2800239" y="1664794"/>
                    <a:pt x="2802021" y="1685292"/>
                  </a:cubicBezTo>
                  <a:cubicBezTo>
                    <a:pt x="2803803" y="1705790"/>
                    <a:pt x="2807368" y="1733418"/>
                    <a:pt x="2807368" y="1733418"/>
                  </a:cubicBezTo>
                  <a:cubicBezTo>
                    <a:pt x="2811824" y="1745004"/>
                    <a:pt x="2822519" y="1767285"/>
                    <a:pt x="2828758" y="1754808"/>
                  </a:cubicBezTo>
                  <a:cubicBezTo>
                    <a:pt x="2834997" y="1742331"/>
                    <a:pt x="2838562" y="1693313"/>
                    <a:pt x="2844800" y="1658555"/>
                  </a:cubicBezTo>
                  <a:cubicBezTo>
                    <a:pt x="2851038" y="1623797"/>
                    <a:pt x="2860842" y="1585474"/>
                    <a:pt x="2866189" y="1546260"/>
                  </a:cubicBezTo>
                  <a:cubicBezTo>
                    <a:pt x="2871536" y="1507046"/>
                    <a:pt x="2871537" y="1459811"/>
                    <a:pt x="2876884" y="1423271"/>
                  </a:cubicBezTo>
                  <a:cubicBezTo>
                    <a:pt x="2882231" y="1386731"/>
                    <a:pt x="2892926" y="1355537"/>
                    <a:pt x="2898273" y="1327018"/>
                  </a:cubicBezTo>
                  <a:cubicBezTo>
                    <a:pt x="2903620" y="1298499"/>
                    <a:pt x="2903621" y="1251264"/>
                    <a:pt x="2908968" y="1252155"/>
                  </a:cubicBezTo>
                  <a:cubicBezTo>
                    <a:pt x="2914315" y="1253046"/>
                    <a:pt x="2925902" y="1300281"/>
                    <a:pt x="2930358" y="1332365"/>
                  </a:cubicBezTo>
                  <a:cubicBezTo>
                    <a:pt x="2934814" y="1364449"/>
                    <a:pt x="2933031" y="1411684"/>
                    <a:pt x="2935705" y="1444660"/>
                  </a:cubicBezTo>
                  <a:cubicBezTo>
                    <a:pt x="2938379" y="1477635"/>
                    <a:pt x="2943726" y="1504372"/>
                    <a:pt x="2946400" y="1530218"/>
                  </a:cubicBezTo>
                  <a:cubicBezTo>
                    <a:pt x="2949074" y="1556064"/>
                    <a:pt x="2948182" y="1581910"/>
                    <a:pt x="2951747" y="1599734"/>
                  </a:cubicBezTo>
                  <a:cubicBezTo>
                    <a:pt x="2955312" y="1617558"/>
                    <a:pt x="2963333" y="1657663"/>
                    <a:pt x="2967789" y="1637165"/>
                  </a:cubicBezTo>
                  <a:cubicBezTo>
                    <a:pt x="2972245" y="1616667"/>
                    <a:pt x="2973137" y="1522196"/>
                    <a:pt x="2978484" y="1476744"/>
                  </a:cubicBezTo>
                  <a:cubicBezTo>
                    <a:pt x="2983831" y="1431292"/>
                    <a:pt x="2997199" y="1400990"/>
                    <a:pt x="2999873" y="1364450"/>
                  </a:cubicBezTo>
                  <a:cubicBezTo>
                    <a:pt x="3002547" y="1327910"/>
                    <a:pt x="2992744" y="1290477"/>
                    <a:pt x="2994526" y="1257502"/>
                  </a:cubicBezTo>
                  <a:cubicBezTo>
                    <a:pt x="2996308" y="1224527"/>
                    <a:pt x="3010568" y="1166597"/>
                    <a:pt x="3010568" y="1166597"/>
                  </a:cubicBezTo>
                  <a:cubicBezTo>
                    <a:pt x="3015915" y="1146990"/>
                    <a:pt x="3018589" y="1131839"/>
                    <a:pt x="3026610" y="1139860"/>
                  </a:cubicBezTo>
                  <a:cubicBezTo>
                    <a:pt x="3034631" y="1147881"/>
                    <a:pt x="3048891" y="1187986"/>
                    <a:pt x="3058694" y="1214723"/>
                  </a:cubicBezTo>
                  <a:cubicBezTo>
                    <a:pt x="3068497" y="1241460"/>
                    <a:pt x="3080084" y="1266414"/>
                    <a:pt x="3085431" y="1300281"/>
                  </a:cubicBezTo>
                  <a:cubicBezTo>
                    <a:pt x="3090778" y="1334148"/>
                    <a:pt x="3088997" y="1384948"/>
                    <a:pt x="3090779" y="1417923"/>
                  </a:cubicBezTo>
                  <a:cubicBezTo>
                    <a:pt x="3092561" y="1450898"/>
                    <a:pt x="3095235" y="1473180"/>
                    <a:pt x="3096126" y="1498134"/>
                  </a:cubicBezTo>
                  <a:cubicBezTo>
                    <a:pt x="3097017" y="1523088"/>
                    <a:pt x="3094344" y="1543587"/>
                    <a:pt x="3096126" y="1567650"/>
                  </a:cubicBezTo>
                  <a:cubicBezTo>
                    <a:pt x="3097908" y="1591713"/>
                    <a:pt x="3106821" y="1642513"/>
                    <a:pt x="3106821" y="1642513"/>
                  </a:cubicBezTo>
                  <a:cubicBezTo>
                    <a:pt x="3111277" y="1657664"/>
                    <a:pt x="3118407" y="1676380"/>
                    <a:pt x="3122863" y="1658555"/>
                  </a:cubicBezTo>
                  <a:cubicBezTo>
                    <a:pt x="3127319" y="1640730"/>
                    <a:pt x="3129993" y="1570323"/>
                    <a:pt x="3133558" y="1535565"/>
                  </a:cubicBezTo>
                  <a:cubicBezTo>
                    <a:pt x="3137123" y="1500807"/>
                    <a:pt x="3141578" y="1478527"/>
                    <a:pt x="3144252" y="1450008"/>
                  </a:cubicBezTo>
                  <a:cubicBezTo>
                    <a:pt x="3146926" y="1421489"/>
                    <a:pt x="3147818" y="1400099"/>
                    <a:pt x="3149600" y="1364450"/>
                  </a:cubicBezTo>
                  <a:cubicBezTo>
                    <a:pt x="3151382" y="1328801"/>
                    <a:pt x="3151382" y="1271762"/>
                    <a:pt x="3154947" y="1236113"/>
                  </a:cubicBezTo>
                  <a:cubicBezTo>
                    <a:pt x="3158512" y="1200464"/>
                    <a:pt x="3167424" y="1176401"/>
                    <a:pt x="3170989" y="1150555"/>
                  </a:cubicBezTo>
                  <a:cubicBezTo>
                    <a:pt x="3174554" y="1124709"/>
                    <a:pt x="3170098" y="1073909"/>
                    <a:pt x="3176337" y="1081039"/>
                  </a:cubicBezTo>
                  <a:cubicBezTo>
                    <a:pt x="3182576" y="1088169"/>
                    <a:pt x="3201291" y="1142534"/>
                    <a:pt x="3208421" y="1193334"/>
                  </a:cubicBezTo>
                  <a:cubicBezTo>
                    <a:pt x="3215551" y="1244134"/>
                    <a:pt x="3214659" y="1335039"/>
                    <a:pt x="3219115" y="1385839"/>
                  </a:cubicBezTo>
                  <a:cubicBezTo>
                    <a:pt x="3223571" y="1436639"/>
                    <a:pt x="3230702" y="1459811"/>
                    <a:pt x="3235158" y="1498134"/>
                  </a:cubicBezTo>
                  <a:cubicBezTo>
                    <a:pt x="3239614" y="1536457"/>
                    <a:pt x="3244070" y="1582801"/>
                    <a:pt x="3245852" y="1615776"/>
                  </a:cubicBezTo>
                  <a:cubicBezTo>
                    <a:pt x="3247634" y="1648751"/>
                    <a:pt x="3242287" y="1663902"/>
                    <a:pt x="3245852" y="1695986"/>
                  </a:cubicBezTo>
                  <a:cubicBezTo>
                    <a:pt x="3249417" y="1728070"/>
                    <a:pt x="3267242" y="1808281"/>
                    <a:pt x="3267242" y="1808281"/>
                  </a:cubicBezTo>
                  <a:cubicBezTo>
                    <a:pt x="3271698" y="1832344"/>
                    <a:pt x="3264568" y="1846604"/>
                    <a:pt x="3272589" y="1840365"/>
                  </a:cubicBezTo>
                  <a:cubicBezTo>
                    <a:pt x="3280610" y="1834127"/>
                    <a:pt x="3315368" y="1770850"/>
                    <a:pt x="3315368" y="1770850"/>
                  </a:cubicBezTo>
                  <a:cubicBezTo>
                    <a:pt x="3324280" y="1755699"/>
                    <a:pt x="3320716" y="1735200"/>
                    <a:pt x="3326063" y="1749460"/>
                  </a:cubicBezTo>
                  <a:cubicBezTo>
                    <a:pt x="3331410" y="1763720"/>
                    <a:pt x="3343887" y="1818976"/>
                    <a:pt x="3347452" y="1856408"/>
                  </a:cubicBezTo>
                  <a:cubicBezTo>
                    <a:pt x="3351017" y="1893840"/>
                    <a:pt x="3346561" y="1941075"/>
                    <a:pt x="3347452" y="1974050"/>
                  </a:cubicBezTo>
                  <a:cubicBezTo>
                    <a:pt x="3348343" y="2007025"/>
                    <a:pt x="3351909" y="2029306"/>
                    <a:pt x="3352800" y="2054260"/>
                  </a:cubicBezTo>
                  <a:cubicBezTo>
                    <a:pt x="3353691" y="2079214"/>
                    <a:pt x="3350126" y="2105951"/>
                    <a:pt x="3352800" y="2123776"/>
                  </a:cubicBezTo>
                  <a:cubicBezTo>
                    <a:pt x="3355474" y="2141601"/>
                    <a:pt x="3362603" y="2166555"/>
                    <a:pt x="3368842" y="2161208"/>
                  </a:cubicBezTo>
                  <a:cubicBezTo>
                    <a:pt x="3375081" y="2155861"/>
                    <a:pt x="3385775" y="2130906"/>
                    <a:pt x="3390231" y="2091692"/>
                  </a:cubicBezTo>
                  <a:cubicBezTo>
                    <a:pt x="3394687" y="2052478"/>
                    <a:pt x="3394688" y="1977614"/>
                    <a:pt x="3395579" y="1925923"/>
                  </a:cubicBezTo>
                  <a:cubicBezTo>
                    <a:pt x="3396470" y="1874232"/>
                    <a:pt x="3395579" y="1781544"/>
                    <a:pt x="3395579" y="1781544"/>
                  </a:cubicBezTo>
                  <a:cubicBezTo>
                    <a:pt x="3395579" y="1731635"/>
                    <a:pt x="3393797" y="1682618"/>
                    <a:pt x="3395579" y="1626471"/>
                  </a:cubicBezTo>
                  <a:cubicBezTo>
                    <a:pt x="3397361" y="1570324"/>
                    <a:pt x="3402708" y="1504372"/>
                    <a:pt x="3406273" y="1444660"/>
                  </a:cubicBezTo>
                  <a:cubicBezTo>
                    <a:pt x="3409838" y="1384948"/>
                    <a:pt x="3415186" y="1313650"/>
                    <a:pt x="3416968" y="1268197"/>
                  </a:cubicBezTo>
                  <a:cubicBezTo>
                    <a:pt x="3418750" y="1222744"/>
                    <a:pt x="3415186" y="1202246"/>
                    <a:pt x="3416968" y="1171944"/>
                  </a:cubicBezTo>
                  <a:cubicBezTo>
                    <a:pt x="3418751" y="1141642"/>
                    <a:pt x="3421424" y="1064105"/>
                    <a:pt x="3427663" y="1086386"/>
                  </a:cubicBezTo>
                  <a:cubicBezTo>
                    <a:pt x="3433902" y="1108667"/>
                    <a:pt x="3449944" y="1242352"/>
                    <a:pt x="3454400" y="1305629"/>
                  </a:cubicBezTo>
                  <a:cubicBezTo>
                    <a:pt x="3458856" y="1368906"/>
                    <a:pt x="3452618" y="1424162"/>
                    <a:pt x="3454400" y="1466050"/>
                  </a:cubicBezTo>
                  <a:cubicBezTo>
                    <a:pt x="3456182" y="1507938"/>
                    <a:pt x="3463312" y="1527545"/>
                    <a:pt x="3465094" y="1556955"/>
                  </a:cubicBezTo>
                  <a:cubicBezTo>
                    <a:pt x="3466876" y="1586365"/>
                    <a:pt x="3463312" y="1618450"/>
                    <a:pt x="3465094" y="1642513"/>
                  </a:cubicBezTo>
                  <a:cubicBezTo>
                    <a:pt x="3466876" y="1666576"/>
                    <a:pt x="3470442" y="1684401"/>
                    <a:pt x="3475789" y="1701334"/>
                  </a:cubicBezTo>
                  <a:cubicBezTo>
                    <a:pt x="3481136" y="1718267"/>
                    <a:pt x="3492723" y="1756590"/>
                    <a:pt x="3497179" y="1744113"/>
                  </a:cubicBezTo>
                  <a:cubicBezTo>
                    <a:pt x="3501635" y="1731636"/>
                    <a:pt x="3498961" y="1660338"/>
                    <a:pt x="3502526" y="1626471"/>
                  </a:cubicBezTo>
                  <a:cubicBezTo>
                    <a:pt x="3506091" y="1592604"/>
                    <a:pt x="3507873" y="1543587"/>
                    <a:pt x="3518568" y="1540913"/>
                  </a:cubicBezTo>
                  <a:cubicBezTo>
                    <a:pt x="3529263" y="1538239"/>
                    <a:pt x="3552434" y="1591713"/>
                    <a:pt x="3566694" y="1610429"/>
                  </a:cubicBezTo>
                  <a:cubicBezTo>
                    <a:pt x="3580954" y="1629145"/>
                    <a:pt x="3591649" y="1644296"/>
                    <a:pt x="3604126" y="1653208"/>
                  </a:cubicBezTo>
                  <a:cubicBezTo>
                    <a:pt x="3616603" y="1662120"/>
                    <a:pt x="3630863" y="1652316"/>
                    <a:pt x="3641558" y="1663902"/>
                  </a:cubicBezTo>
                  <a:cubicBezTo>
                    <a:pt x="3652253" y="1675488"/>
                    <a:pt x="3668294" y="1722723"/>
                    <a:pt x="3668294" y="1722723"/>
                  </a:cubicBezTo>
                  <a:cubicBezTo>
                    <a:pt x="3675424" y="1736091"/>
                    <a:pt x="3678098" y="1767285"/>
                    <a:pt x="3684337" y="1744113"/>
                  </a:cubicBezTo>
                  <a:cubicBezTo>
                    <a:pt x="3690576" y="1720941"/>
                    <a:pt x="3702161" y="1629145"/>
                    <a:pt x="3705726" y="1583692"/>
                  </a:cubicBezTo>
                  <a:cubicBezTo>
                    <a:pt x="3709291" y="1538239"/>
                    <a:pt x="3704835" y="1504372"/>
                    <a:pt x="3705726" y="1471397"/>
                  </a:cubicBezTo>
                  <a:cubicBezTo>
                    <a:pt x="3706617" y="1438422"/>
                    <a:pt x="3711073" y="1385839"/>
                    <a:pt x="3711073" y="1385839"/>
                  </a:cubicBezTo>
                  <a:cubicBezTo>
                    <a:pt x="3716420" y="1368906"/>
                    <a:pt x="3729789" y="1349299"/>
                    <a:pt x="3737810" y="1369797"/>
                  </a:cubicBezTo>
                  <a:cubicBezTo>
                    <a:pt x="3745831" y="1390295"/>
                    <a:pt x="3759200" y="1508829"/>
                    <a:pt x="3759200" y="1508829"/>
                  </a:cubicBezTo>
                  <a:cubicBezTo>
                    <a:pt x="3764547" y="1543587"/>
                    <a:pt x="3764547" y="1562302"/>
                    <a:pt x="3769894" y="1578344"/>
                  </a:cubicBezTo>
                  <a:cubicBezTo>
                    <a:pt x="3775241" y="1594386"/>
                    <a:pt x="3784154" y="1618449"/>
                    <a:pt x="3791284" y="1605081"/>
                  </a:cubicBezTo>
                  <a:cubicBezTo>
                    <a:pt x="3798414" y="1591713"/>
                    <a:pt x="3805543" y="1531109"/>
                    <a:pt x="3812673" y="1498134"/>
                  </a:cubicBezTo>
                  <a:cubicBezTo>
                    <a:pt x="3819803" y="1465159"/>
                    <a:pt x="3826933" y="1436639"/>
                    <a:pt x="3834063" y="1407229"/>
                  </a:cubicBezTo>
                  <a:cubicBezTo>
                    <a:pt x="3841193" y="1377819"/>
                    <a:pt x="3845649" y="1351973"/>
                    <a:pt x="3855452" y="1321671"/>
                  </a:cubicBezTo>
                  <a:cubicBezTo>
                    <a:pt x="3865255" y="1291369"/>
                    <a:pt x="3879516" y="1247699"/>
                    <a:pt x="3892884" y="1225418"/>
                  </a:cubicBezTo>
                  <a:cubicBezTo>
                    <a:pt x="3906252" y="1203137"/>
                    <a:pt x="3921403" y="1179074"/>
                    <a:pt x="3935663" y="1187986"/>
                  </a:cubicBezTo>
                  <a:cubicBezTo>
                    <a:pt x="3949923" y="1196898"/>
                    <a:pt x="3969530" y="1246808"/>
                    <a:pt x="3978442" y="1278892"/>
                  </a:cubicBezTo>
                  <a:cubicBezTo>
                    <a:pt x="3987354" y="1310976"/>
                    <a:pt x="3986463" y="1345734"/>
                    <a:pt x="3989137" y="1380492"/>
                  </a:cubicBezTo>
                  <a:cubicBezTo>
                    <a:pt x="3991811" y="1415250"/>
                    <a:pt x="3994484" y="1487439"/>
                    <a:pt x="3994484" y="1487439"/>
                  </a:cubicBezTo>
                  <a:cubicBezTo>
                    <a:pt x="3996266" y="1523088"/>
                    <a:pt x="3997157" y="1558737"/>
                    <a:pt x="3999831" y="1594386"/>
                  </a:cubicBezTo>
                  <a:cubicBezTo>
                    <a:pt x="4002505" y="1630035"/>
                    <a:pt x="4006070" y="1672815"/>
                    <a:pt x="4010526" y="1701334"/>
                  </a:cubicBezTo>
                  <a:cubicBezTo>
                    <a:pt x="4014982" y="1729853"/>
                    <a:pt x="4023003" y="1746786"/>
                    <a:pt x="4026568" y="1765502"/>
                  </a:cubicBezTo>
                  <a:cubicBezTo>
                    <a:pt x="4030133" y="1784218"/>
                    <a:pt x="4026568" y="1828780"/>
                    <a:pt x="4031915" y="1813629"/>
                  </a:cubicBezTo>
                  <a:cubicBezTo>
                    <a:pt x="4037262" y="1798478"/>
                    <a:pt x="4054196" y="1720050"/>
                    <a:pt x="4058652" y="1674597"/>
                  </a:cubicBezTo>
                  <a:cubicBezTo>
                    <a:pt x="4063108" y="1629144"/>
                    <a:pt x="4057761" y="1587257"/>
                    <a:pt x="4058652" y="1540913"/>
                  </a:cubicBezTo>
                  <a:cubicBezTo>
                    <a:pt x="4059543" y="1494569"/>
                    <a:pt x="4060435" y="1441987"/>
                    <a:pt x="4064000" y="1396534"/>
                  </a:cubicBezTo>
                  <a:cubicBezTo>
                    <a:pt x="4067565" y="1351081"/>
                    <a:pt x="4075586" y="1311867"/>
                    <a:pt x="4080042" y="1268197"/>
                  </a:cubicBezTo>
                  <a:cubicBezTo>
                    <a:pt x="4084498" y="1224527"/>
                    <a:pt x="4087172" y="1175509"/>
                    <a:pt x="4090737" y="1134513"/>
                  </a:cubicBezTo>
                  <a:cubicBezTo>
                    <a:pt x="4094302" y="1093517"/>
                    <a:pt x="4097866" y="1060541"/>
                    <a:pt x="4101431" y="1022218"/>
                  </a:cubicBezTo>
                  <a:cubicBezTo>
                    <a:pt x="4104996" y="983895"/>
                    <a:pt x="4110344" y="943790"/>
                    <a:pt x="4112126" y="904576"/>
                  </a:cubicBezTo>
                  <a:cubicBezTo>
                    <a:pt x="4113908" y="865362"/>
                    <a:pt x="4110344" y="823474"/>
                    <a:pt x="4112126" y="786934"/>
                  </a:cubicBezTo>
                  <a:cubicBezTo>
                    <a:pt x="4113908" y="750394"/>
                    <a:pt x="4117474" y="712962"/>
                    <a:pt x="4122821" y="685334"/>
                  </a:cubicBezTo>
                  <a:cubicBezTo>
                    <a:pt x="4128168" y="657706"/>
                    <a:pt x="4137972" y="605123"/>
                    <a:pt x="4144210" y="621165"/>
                  </a:cubicBezTo>
                  <a:cubicBezTo>
                    <a:pt x="4150449" y="637207"/>
                    <a:pt x="4157578" y="723656"/>
                    <a:pt x="4160252" y="781586"/>
                  </a:cubicBezTo>
                  <a:cubicBezTo>
                    <a:pt x="4162926" y="839516"/>
                    <a:pt x="4159361" y="917053"/>
                    <a:pt x="4160252" y="968744"/>
                  </a:cubicBezTo>
                  <a:cubicBezTo>
                    <a:pt x="4161143" y="1020435"/>
                    <a:pt x="4163818" y="1049846"/>
                    <a:pt x="4165600" y="1091734"/>
                  </a:cubicBezTo>
                  <a:cubicBezTo>
                    <a:pt x="4167382" y="1133622"/>
                    <a:pt x="4169165" y="1179075"/>
                    <a:pt x="4170947" y="1220071"/>
                  </a:cubicBezTo>
                  <a:cubicBezTo>
                    <a:pt x="4172729" y="1261067"/>
                    <a:pt x="4175403" y="1303846"/>
                    <a:pt x="4176294" y="1337713"/>
                  </a:cubicBezTo>
                  <a:cubicBezTo>
                    <a:pt x="4177185" y="1371580"/>
                    <a:pt x="4175403" y="1394752"/>
                    <a:pt x="4176294" y="1423271"/>
                  </a:cubicBezTo>
                  <a:cubicBezTo>
                    <a:pt x="4177185" y="1451790"/>
                    <a:pt x="4180751" y="1480310"/>
                    <a:pt x="4181642" y="1508829"/>
                  </a:cubicBezTo>
                  <a:cubicBezTo>
                    <a:pt x="4182533" y="1537348"/>
                    <a:pt x="4181642" y="1594386"/>
                    <a:pt x="4181642" y="1594386"/>
                  </a:cubicBezTo>
                  <a:cubicBezTo>
                    <a:pt x="4181642" y="1620231"/>
                    <a:pt x="4178077" y="1641621"/>
                    <a:pt x="4181642" y="1663902"/>
                  </a:cubicBezTo>
                  <a:cubicBezTo>
                    <a:pt x="4185207" y="1686183"/>
                    <a:pt x="4196793" y="1730745"/>
                    <a:pt x="4203031" y="1728071"/>
                  </a:cubicBezTo>
                  <a:cubicBezTo>
                    <a:pt x="4209269" y="1725397"/>
                    <a:pt x="4216399" y="1678162"/>
                    <a:pt x="4219073" y="1647860"/>
                  </a:cubicBezTo>
                  <a:cubicBezTo>
                    <a:pt x="4221747" y="1617558"/>
                    <a:pt x="4217291" y="1579235"/>
                    <a:pt x="4219073" y="1546260"/>
                  </a:cubicBezTo>
                  <a:cubicBezTo>
                    <a:pt x="4220855" y="1513285"/>
                    <a:pt x="4224421" y="1489222"/>
                    <a:pt x="4229768" y="1450008"/>
                  </a:cubicBezTo>
                  <a:cubicBezTo>
                    <a:pt x="4235115" y="1410794"/>
                    <a:pt x="4246702" y="1351081"/>
                    <a:pt x="4251158" y="1310976"/>
                  </a:cubicBezTo>
                  <a:cubicBezTo>
                    <a:pt x="4255614" y="1270871"/>
                    <a:pt x="4252049" y="1242351"/>
                    <a:pt x="4256505" y="1209376"/>
                  </a:cubicBezTo>
                  <a:cubicBezTo>
                    <a:pt x="4260961" y="1176400"/>
                    <a:pt x="4271655" y="1140751"/>
                    <a:pt x="4277894" y="1113123"/>
                  </a:cubicBezTo>
                  <a:cubicBezTo>
                    <a:pt x="4284133" y="1085495"/>
                    <a:pt x="4285025" y="1044499"/>
                    <a:pt x="4293937" y="1043608"/>
                  </a:cubicBezTo>
                  <a:cubicBezTo>
                    <a:pt x="4302849" y="1042717"/>
                    <a:pt x="4321565" y="1082822"/>
                    <a:pt x="4331368" y="1107776"/>
                  </a:cubicBezTo>
                  <a:cubicBezTo>
                    <a:pt x="4341172" y="1132730"/>
                    <a:pt x="4344737" y="1169271"/>
                    <a:pt x="4352758" y="1193334"/>
                  </a:cubicBezTo>
                  <a:cubicBezTo>
                    <a:pt x="4360779" y="1217397"/>
                    <a:pt x="4368799" y="1234330"/>
                    <a:pt x="4379494" y="1252155"/>
                  </a:cubicBezTo>
                  <a:cubicBezTo>
                    <a:pt x="4390189" y="1269979"/>
                    <a:pt x="4407123" y="1281565"/>
                    <a:pt x="4416926" y="1300281"/>
                  </a:cubicBezTo>
                  <a:cubicBezTo>
                    <a:pt x="4426729" y="1318997"/>
                    <a:pt x="4431185" y="1358211"/>
                    <a:pt x="4438315" y="1364450"/>
                  </a:cubicBezTo>
                  <a:cubicBezTo>
                    <a:pt x="4445445" y="1370689"/>
                    <a:pt x="4454358" y="1355538"/>
                    <a:pt x="4459705" y="1337713"/>
                  </a:cubicBezTo>
                  <a:cubicBezTo>
                    <a:pt x="4465052" y="1319888"/>
                    <a:pt x="4467726" y="1286021"/>
                    <a:pt x="4470400" y="1257502"/>
                  </a:cubicBezTo>
                  <a:cubicBezTo>
                    <a:pt x="4473074" y="1228983"/>
                    <a:pt x="4474856" y="1193334"/>
                    <a:pt x="4475747" y="1166597"/>
                  </a:cubicBezTo>
                  <a:cubicBezTo>
                    <a:pt x="4476638" y="1139860"/>
                    <a:pt x="4473073" y="1121144"/>
                    <a:pt x="4475747" y="1097081"/>
                  </a:cubicBezTo>
                  <a:cubicBezTo>
                    <a:pt x="4478421" y="1073018"/>
                    <a:pt x="4491789" y="1022218"/>
                    <a:pt x="4491789" y="1022218"/>
                  </a:cubicBezTo>
                  <a:cubicBezTo>
                    <a:pt x="4496245" y="1007067"/>
                    <a:pt x="4497137" y="999937"/>
                    <a:pt x="4502484" y="1006176"/>
                  </a:cubicBezTo>
                  <a:cubicBezTo>
                    <a:pt x="4507831" y="1012415"/>
                    <a:pt x="4517635" y="1034696"/>
                    <a:pt x="4523873" y="1059650"/>
                  </a:cubicBezTo>
                  <a:cubicBezTo>
                    <a:pt x="4530111" y="1084604"/>
                    <a:pt x="4539915" y="1155902"/>
                    <a:pt x="4539915" y="1155902"/>
                  </a:cubicBezTo>
                  <a:cubicBezTo>
                    <a:pt x="4547045" y="1173727"/>
                    <a:pt x="4556848" y="1175509"/>
                    <a:pt x="4566652" y="1166597"/>
                  </a:cubicBezTo>
                  <a:cubicBezTo>
                    <a:pt x="4576456" y="1157685"/>
                    <a:pt x="4591607" y="1126492"/>
                    <a:pt x="4598737" y="1102429"/>
                  </a:cubicBezTo>
                  <a:cubicBezTo>
                    <a:pt x="4605867" y="1078366"/>
                    <a:pt x="4605866" y="1053411"/>
                    <a:pt x="4609431" y="1022218"/>
                  </a:cubicBezTo>
                  <a:cubicBezTo>
                    <a:pt x="4612996" y="991025"/>
                    <a:pt x="4614779" y="948246"/>
                    <a:pt x="4620126" y="915271"/>
                  </a:cubicBezTo>
                  <a:cubicBezTo>
                    <a:pt x="4625473" y="882296"/>
                    <a:pt x="4641515" y="824365"/>
                    <a:pt x="4641515" y="824365"/>
                  </a:cubicBezTo>
                  <a:cubicBezTo>
                    <a:pt x="4647754" y="812779"/>
                    <a:pt x="4653102" y="817236"/>
                    <a:pt x="4657558" y="845755"/>
                  </a:cubicBezTo>
                  <a:cubicBezTo>
                    <a:pt x="4662014" y="874274"/>
                    <a:pt x="4665578" y="947355"/>
                    <a:pt x="4668252" y="995481"/>
                  </a:cubicBezTo>
                  <a:cubicBezTo>
                    <a:pt x="4670926" y="1043607"/>
                    <a:pt x="4673600" y="1134513"/>
                    <a:pt x="4673600" y="1134513"/>
                  </a:cubicBezTo>
                  <a:cubicBezTo>
                    <a:pt x="4675382" y="1180857"/>
                    <a:pt x="4676273" y="1229874"/>
                    <a:pt x="4678947" y="1273544"/>
                  </a:cubicBezTo>
                  <a:cubicBezTo>
                    <a:pt x="4681621" y="1317214"/>
                    <a:pt x="4685186" y="1364450"/>
                    <a:pt x="4689642" y="1396534"/>
                  </a:cubicBezTo>
                  <a:cubicBezTo>
                    <a:pt x="4694098" y="1428618"/>
                    <a:pt x="4700337" y="1480310"/>
                    <a:pt x="4705684" y="1466050"/>
                  </a:cubicBezTo>
                  <a:cubicBezTo>
                    <a:pt x="4711031" y="1451790"/>
                    <a:pt x="4718161" y="1361776"/>
                    <a:pt x="4721726" y="1310976"/>
                  </a:cubicBezTo>
                  <a:cubicBezTo>
                    <a:pt x="4725291" y="1260176"/>
                    <a:pt x="4725291" y="1204920"/>
                    <a:pt x="4727073" y="1161250"/>
                  </a:cubicBezTo>
                  <a:cubicBezTo>
                    <a:pt x="4728855" y="1117580"/>
                    <a:pt x="4730639" y="1089951"/>
                    <a:pt x="4732421" y="1048955"/>
                  </a:cubicBezTo>
                  <a:cubicBezTo>
                    <a:pt x="4734203" y="1007959"/>
                    <a:pt x="4735986" y="954485"/>
                    <a:pt x="4737768" y="915271"/>
                  </a:cubicBezTo>
                  <a:cubicBezTo>
                    <a:pt x="4739550" y="876057"/>
                    <a:pt x="4736876" y="806541"/>
                    <a:pt x="4743115" y="813671"/>
                  </a:cubicBezTo>
                  <a:cubicBezTo>
                    <a:pt x="4749354" y="820801"/>
                    <a:pt x="4768961" y="913489"/>
                    <a:pt x="4775200" y="958050"/>
                  </a:cubicBezTo>
                  <a:cubicBezTo>
                    <a:pt x="4781439" y="1002611"/>
                    <a:pt x="4777873" y="1044499"/>
                    <a:pt x="4780547" y="1081039"/>
                  </a:cubicBezTo>
                  <a:cubicBezTo>
                    <a:pt x="4783221" y="1117579"/>
                    <a:pt x="4787677" y="1152338"/>
                    <a:pt x="4791242" y="1177292"/>
                  </a:cubicBezTo>
                  <a:cubicBezTo>
                    <a:pt x="4794807" y="1202246"/>
                    <a:pt x="4801937" y="1230765"/>
                    <a:pt x="4801937" y="1230765"/>
                  </a:cubicBezTo>
                  <a:cubicBezTo>
                    <a:pt x="4805502" y="1242351"/>
                    <a:pt x="4809066" y="1270871"/>
                    <a:pt x="4812631" y="1246808"/>
                  </a:cubicBezTo>
                  <a:cubicBezTo>
                    <a:pt x="4816196" y="1222745"/>
                    <a:pt x="4819761" y="1131839"/>
                    <a:pt x="4823326" y="1086386"/>
                  </a:cubicBezTo>
                  <a:cubicBezTo>
                    <a:pt x="4826891" y="1040933"/>
                    <a:pt x="4833130" y="1015088"/>
                    <a:pt x="4834021" y="974092"/>
                  </a:cubicBezTo>
                  <a:cubicBezTo>
                    <a:pt x="4834912" y="933096"/>
                    <a:pt x="4828673" y="876948"/>
                    <a:pt x="4828673" y="840408"/>
                  </a:cubicBezTo>
                  <a:cubicBezTo>
                    <a:pt x="4828673" y="803868"/>
                    <a:pt x="4834021" y="754850"/>
                    <a:pt x="4834021" y="754850"/>
                  </a:cubicBezTo>
                  <a:cubicBezTo>
                    <a:pt x="4835803" y="726331"/>
                    <a:pt x="4836694" y="693355"/>
                    <a:pt x="4839368" y="669292"/>
                  </a:cubicBezTo>
                  <a:cubicBezTo>
                    <a:pt x="4842042" y="645229"/>
                    <a:pt x="4846498" y="624731"/>
                    <a:pt x="4850063" y="610471"/>
                  </a:cubicBezTo>
                  <a:cubicBezTo>
                    <a:pt x="4853628" y="596211"/>
                    <a:pt x="4856302" y="566801"/>
                    <a:pt x="4860758" y="583734"/>
                  </a:cubicBezTo>
                  <a:cubicBezTo>
                    <a:pt x="4865214" y="600667"/>
                    <a:pt x="4870562" y="666618"/>
                    <a:pt x="4876800" y="712071"/>
                  </a:cubicBezTo>
                  <a:cubicBezTo>
                    <a:pt x="4883039" y="757524"/>
                    <a:pt x="4894624" y="821692"/>
                    <a:pt x="4898189" y="856450"/>
                  </a:cubicBezTo>
                  <a:cubicBezTo>
                    <a:pt x="4901754" y="891208"/>
                    <a:pt x="4894624" y="901902"/>
                    <a:pt x="4898189" y="920618"/>
                  </a:cubicBezTo>
                  <a:cubicBezTo>
                    <a:pt x="4901754" y="939334"/>
                    <a:pt x="4914232" y="980330"/>
                    <a:pt x="4919579" y="968744"/>
                  </a:cubicBezTo>
                  <a:cubicBezTo>
                    <a:pt x="4924926" y="957158"/>
                    <a:pt x="4926708" y="882295"/>
                    <a:pt x="4930273" y="851102"/>
                  </a:cubicBezTo>
                  <a:cubicBezTo>
                    <a:pt x="4933838" y="819909"/>
                    <a:pt x="4936512" y="804758"/>
                    <a:pt x="4940968" y="781586"/>
                  </a:cubicBezTo>
                  <a:cubicBezTo>
                    <a:pt x="4945424" y="758414"/>
                    <a:pt x="4948989" y="704050"/>
                    <a:pt x="4957010" y="712071"/>
                  </a:cubicBezTo>
                  <a:cubicBezTo>
                    <a:pt x="4965031" y="720092"/>
                    <a:pt x="4981073" y="797629"/>
                    <a:pt x="4989094" y="829713"/>
                  </a:cubicBezTo>
                  <a:cubicBezTo>
                    <a:pt x="4997115" y="861797"/>
                    <a:pt x="4998898" y="878730"/>
                    <a:pt x="5005137" y="904576"/>
                  </a:cubicBezTo>
                  <a:cubicBezTo>
                    <a:pt x="5011376" y="930421"/>
                    <a:pt x="5019396" y="961614"/>
                    <a:pt x="5026526" y="984786"/>
                  </a:cubicBezTo>
                  <a:cubicBezTo>
                    <a:pt x="5033656" y="1007958"/>
                    <a:pt x="5047915" y="1043608"/>
                    <a:pt x="5047915" y="1043608"/>
                  </a:cubicBezTo>
                  <a:cubicBezTo>
                    <a:pt x="5053262" y="1055194"/>
                    <a:pt x="5053263" y="1073909"/>
                    <a:pt x="5058610" y="1054302"/>
                  </a:cubicBezTo>
                  <a:cubicBezTo>
                    <a:pt x="5063957" y="1034695"/>
                    <a:pt x="5073761" y="969635"/>
                    <a:pt x="5080000" y="925965"/>
                  </a:cubicBezTo>
                  <a:cubicBezTo>
                    <a:pt x="5086239" y="882295"/>
                    <a:pt x="5090695" y="830604"/>
                    <a:pt x="5096042" y="792281"/>
                  </a:cubicBezTo>
                  <a:cubicBezTo>
                    <a:pt x="5101389" y="753958"/>
                    <a:pt x="5105845" y="724548"/>
                    <a:pt x="5112084" y="696029"/>
                  </a:cubicBezTo>
                  <a:cubicBezTo>
                    <a:pt x="5118323" y="667510"/>
                    <a:pt x="5133473" y="621165"/>
                    <a:pt x="5133473" y="621165"/>
                  </a:cubicBezTo>
                  <a:cubicBezTo>
                    <a:pt x="5140603" y="609579"/>
                    <a:pt x="5143277" y="641664"/>
                    <a:pt x="5154863" y="626513"/>
                  </a:cubicBezTo>
                  <a:cubicBezTo>
                    <a:pt x="5166449" y="611362"/>
                    <a:pt x="5191403" y="562344"/>
                    <a:pt x="5202989" y="530260"/>
                  </a:cubicBezTo>
                  <a:cubicBezTo>
                    <a:pt x="5214575" y="498176"/>
                    <a:pt x="5217249" y="464310"/>
                    <a:pt x="5224379" y="434008"/>
                  </a:cubicBezTo>
                  <a:cubicBezTo>
                    <a:pt x="5231509" y="403706"/>
                    <a:pt x="5245768" y="348450"/>
                    <a:pt x="5245768" y="348450"/>
                  </a:cubicBezTo>
                  <a:cubicBezTo>
                    <a:pt x="5251115" y="332408"/>
                    <a:pt x="5251116" y="318148"/>
                    <a:pt x="5256463" y="337755"/>
                  </a:cubicBezTo>
                  <a:cubicBezTo>
                    <a:pt x="5261810" y="357362"/>
                    <a:pt x="5272505" y="416183"/>
                    <a:pt x="5277852" y="466092"/>
                  </a:cubicBezTo>
                  <a:cubicBezTo>
                    <a:pt x="5283199" y="516001"/>
                    <a:pt x="5284982" y="587299"/>
                    <a:pt x="5288547" y="637208"/>
                  </a:cubicBezTo>
                  <a:cubicBezTo>
                    <a:pt x="5292112" y="687117"/>
                    <a:pt x="5295677" y="732569"/>
                    <a:pt x="5299242" y="765544"/>
                  </a:cubicBezTo>
                  <a:cubicBezTo>
                    <a:pt x="5302807" y="798519"/>
                    <a:pt x="5307263" y="813670"/>
                    <a:pt x="5309937" y="835060"/>
                  </a:cubicBezTo>
                  <a:cubicBezTo>
                    <a:pt x="5312611" y="856450"/>
                    <a:pt x="5315284" y="893881"/>
                    <a:pt x="5315284" y="893881"/>
                  </a:cubicBezTo>
                  <a:cubicBezTo>
                    <a:pt x="5318849" y="905467"/>
                    <a:pt x="5328652" y="933095"/>
                    <a:pt x="5331326" y="904576"/>
                  </a:cubicBezTo>
                  <a:cubicBezTo>
                    <a:pt x="5334000" y="876057"/>
                    <a:pt x="5329544" y="778912"/>
                    <a:pt x="5331326" y="722765"/>
                  </a:cubicBezTo>
                  <a:cubicBezTo>
                    <a:pt x="5333109" y="666618"/>
                    <a:pt x="5339347" y="616710"/>
                    <a:pt x="5342021" y="567692"/>
                  </a:cubicBezTo>
                  <a:cubicBezTo>
                    <a:pt x="5344695" y="518674"/>
                    <a:pt x="5347368" y="428660"/>
                    <a:pt x="5347368" y="428660"/>
                  </a:cubicBezTo>
                  <a:cubicBezTo>
                    <a:pt x="5349150" y="382316"/>
                    <a:pt x="5350933" y="323496"/>
                    <a:pt x="5352715" y="289629"/>
                  </a:cubicBezTo>
                  <a:cubicBezTo>
                    <a:pt x="5354497" y="255762"/>
                    <a:pt x="5349844" y="247410"/>
                    <a:pt x="5358063" y="225460"/>
                  </a:cubicBezTo>
                  <a:cubicBezTo>
                    <a:pt x="5366282" y="203510"/>
                    <a:pt x="5348350" y="35639"/>
                    <a:pt x="5359605" y="2388"/>
                  </a:cubicBezTo>
                  <a:cubicBezTo>
                    <a:pt x="5370860" y="-30863"/>
                    <a:pt x="5395741" y="293833"/>
                    <a:pt x="5416166" y="313472"/>
                  </a:cubicBezTo>
                  <a:cubicBezTo>
                    <a:pt x="5436591" y="333111"/>
                    <a:pt x="5460158" y="12599"/>
                    <a:pt x="5482154" y="120222"/>
                  </a:cubicBezTo>
                  <a:cubicBezTo>
                    <a:pt x="5504150" y="227845"/>
                    <a:pt x="5523802" y="709403"/>
                    <a:pt x="5557568" y="671691"/>
                  </a:cubicBezTo>
                  <a:cubicBezTo>
                    <a:pt x="5603375" y="661216"/>
                    <a:pt x="5616420" y="159474"/>
                    <a:pt x="5632904" y="162611"/>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7" name="Прямая соединительная линия 16">
              <a:extLst>
                <a:ext uri="{FF2B5EF4-FFF2-40B4-BE49-F238E27FC236}">
                  <a16:creationId xmlns:a16="http://schemas.microsoft.com/office/drawing/2014/main" xmlns="" id="{1A5A890E-560B-014F-BCA7-2C61A683D4AC}"/>
                </a:ext>
              </a:extLst>
            </p:cNvPr>
            <p:cNvCxnSpPr>
              <a:cxnSpLocks/>
            </p:cNvCxnSpPr>
            <p:nvPr/>
          </p:nvCxnSpPr>
          <p:spPr>
            <a:xfrm>
              <a:off x="1979712" y="1241619"/>
              <a:ext cx="0" cy="2961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xmlns="" id="{D827595E-1B30-C047-8336-3D0B0C61AD44}"/>
                </a:ext>
              </a:extLst>
            </p:cNvPr>
            <p:cNvCxnSpPr>
              <a:cxnSpLocks/>
            </p:cNvCxnSpPr>
            <p:nvPr/>
          </p:nvCxnSpPr>
          <p:spPr>
            <a:xfrm>
              <a:off x="2502406" y="1241619"/>
              <a:ext cx="0" cy="2961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xmlns="" id="{F8BA5A3C-B5A3-2A41-8139-B84C4EB4ECA7}"/>
                </a:ext>
              </a:extLst>
            </p:cNvPr>
            <p:cNvCxnSpPr>
              <a:cxnSpLocks/>
            </p:cNvCxnSpPr>
            <p:nvPr/>
          </p:nvCxnSpPr>
          <p:spPr>
            <a:xfrm>
              <a:off x="3016284" y="1241619"/>
              <a:ext cx="0" cy="2961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a:extLst>
                <a:ext uri="{FF2B5EF4-FFF2-40B4-BE49-F238E27FC236}">
                  <a16:creationId xmlns:a16="http://schemas.microsoft.com/office/drawing/2014/main" xmlns="" id="{3968F7E6-9ECF-7043-9315-9411F49B0494}"/>
                </a:ext>
              </a:extLst>
            </p:cNvPr>
            <p:cNvCxnSpPr>
              <a:cxnSpLocks/>
            </p:cNvCxnSpPr>
            <p:nvPr/>
          </p:nvCxnSpPr>
          <p:spPr>
            <a:xfrm>
              <a:off x="3526103" y="1241619"/>
              <a:ext cx="0" cy="2961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xmlns="" id="{EB97A086-A81F-D141-A4B2-E470EC14901F}"/>
                </a:ext>
              </a:extLst>
            </p:cNvPr>
            <p:cNvCxnSpPr>
              <a:cxnSpLocks/>
            </p:cNvCxnSpPr>
            <p:nvPr/>
          </p:nvCxnSpPr>
          <p:spPr>
            <a:xfrm>
              <a:off x="4039980" y="1241619"/>
              <a:ext cx="0" cy="2961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a:extLst>
                <a:ext uri="{FF2B5EF4-FFF2-40B4-BE49-F238E27FC236}">
                  <a16:creationId xmlns:a16="http://schemas.microsoft.com/office/drawing/2014/main" xmlns="" id="{3BFE2AED-1700-3649-AD11-EBD6E50FF5CB}"/>
                </a:ext>
              </a:extLst>
            </p:cNvPr>
            <p:cNvCxnSpPr>
              <a:cxnSpLocks/>
            </p:cNvCxnSpPr>
            <p:nvPr/>
          </p:nvCxnSpPr>
          <p:spPr>
            <a:xfrm>
              <a:off x="4523630" y="1241619"/>
              <a:ext cx="0" cy="2961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a:extLst>
                <a:ext uri="{FF2B5EF4-FFF2-40B4-BE49-F238E27FC236}">
                  <a16:creationId xmlns:a16="http://schemas.microsoft.com/office/drawing/2014/main" xmlns="" id="{411406F9-08AD-A54F-96EC-F02455229DE5}"/>
                </a:ext>
              </a:extLst>
            </p:cNvPr>
            <p:cNvCxnSpPr>
              <a:cxnSpLocks/>
            </p:cNvCxnSpPr>
            <p:nvPr/>
          </p:nvCxnSpPr>
          <p:spPr>
            <a:xfrm>
              <a:off x="8113217" y="1241619"/>
              <a:ext cx="0" cy="2961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a:extLst>
                <a:ext uri="{FF2B5EF4-FFF2-40B4-BE49-F238E27FC236}">
                  <a16:creationId xmlns:a16="http://schemas.microsoft.com/office/drawing/2014/main" xmlns="" id="{F957CBBF-0A9D-7140-A7A8-0E9645C56195}"/>
                </a:ext>
              </a:extLst>
            </p:cNvPr>
            <p:cNvCxnSpPr>
              <a:cxnSpLocks/>
            </p:cNvCxnSpPr>
            <p:nvPr/>
          </p:nvCxnSpPr>
          <p:spPr>
            <a:xfrm>
              <a:off x="7600599" y="1241619"/>
              <a:ext cx="0" cy="2961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a:extLst>
                <a:ext uri="{FF2B5EF4-FFF2-40B4-BE49-F238E27FC236}">
                  <a16:creationId xmlns:a16="http://schemas.microsoft.com/office/drawing/2014/main" xmlns="" id="{D8468D6B-C163-C942-BF7B-32D9074B636E}"/>
                </a:ext>
              </a:extLst>
            </p:cNvPr>
            <p:cNvCxnSpPr>
              <a:cxnSpLocks/>
            </p:cNvCxnSpPr>
            <p:nvPr/>
          </p:nvCxnSpPr>
          <p:spPr>
            <a:xfrm>
              <a:off x="7094278" y="1241619"/>
              <a:ext cx="0" cy="2961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a:extLst>
                <a:ext uri="{FF2B5EF4-FFF2-40B4-BE49-F238E27FC236}">
                  <a16:creationId xmlns:a16="http://schemas.microsoft.com/office/drawing/2014/main" xmlns="" id="{0A2E4DCB-E20F-8A40-806E-6C6EC10E218A}"/>
                </a:ext>
              </a:extLst>
            </p:cNvPr>
            <p:cNvCxnSpPr>
              <a:cxnSpLocks/>
            </p:cNvCxnSpPr>
            <p:nvPr/>
          </p:nvCxnSpPr>
          <p:spPr>
            <a:xfrm>
              <a:off x="6587958" y="1241619"/>
              <a:ext cx="0" cy="2961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a:extLst>
                <a:ext uri="{FF2B5EF4-FFF2-40B4-BE49-F238E27FC236}">
                  <a16:creationId xmlns:a16="http://schemas.microsoft.com/office/drawing/2014/main" xmlns="" id="{ECFFBE9C-B181-AE4C-9190-06E346E3B9D6}"/>
                </a:ext>
              </a:extLst>
            </p:cNvPr>
            <p:cNvCxnSpPr>
              <a:cxnSpLocks/>
            </p:cNvCxnSpPr>
            <p:nvPr/>
          </p:nvCxnSpPr>
          <p:spPr>
            <a:xfrm>
              <a:off x="6074080" y="1241619"/>
              <a:ext cx="0" cy="2961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a:extLst>
                <a:ext uri="{FF2B5EF4-FFF2-40B4-BE49-F238E27FC236}">
                  <a16:creationId xmlns:a16="http://schemas.microsoft.com/office/drawing/2014/main" xmlns="" id="{5EAF8EEE-48E1-4B41-948B-DC9F128ABF8B}"/>
                </a:ext>
              </a:extLst>
            </p:cNvPr>
            <p:cNvCxnSpPr>
              <a:cxnSpLocks/>
            </p:cNvCxnSpPr>
            <p:nvPr/>
          </p:nvCxnSpPr>
          <p:spPr>
            <a:xfrm>
              <a:off x="5566499" y="1241619"/>
              <a:ext cx="0" cy="2961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a:extLst>
                <a:ext uri="{FF2B5EF4-FFF2-40B4-BE49-F238E27FC236}">
                  <a16:creationId xmlns:a16="http://schemas.microsoft.com/office/drawing/2014/main" xmlns="" id="{3D0AE758-EE59-F849-8794-FA48D875715F}"/>
                </a:ext>
              </a:extLst>
            </p:cNvPr>
            <p:cNvCxnSpPr>
              <a:cxnSpLocks/>
            </p:cNvCxnSpPr>
            <p:nvPr/>
          </p:nvCxnSpPr>
          <p:spPr>
            <a:xfrm>
              <a:off x="5052622" y="1241619"/>
              <a:ext cx="0" cy="2961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a:extLst>
                <a:ext uri="{FF2B5EF4-FFF2-40B4-BE49-F238E27FC236}">
                  <a16:creationId xmlns:a16="http://schemas.microsoft.com/office/drawing/2014/main" xmlns="" id="{5BD54E14-95AD-4242-BDAB-380FCC2B246A}"/>
                </a:ext>
              </a:extLst>
            </p:cNvPr>
            <p:cNvCxnSpPr>
              <a:cxnSpLocks/>
            </p:cNvCxnSpPr>
            <p:nvPr/>
          </p:nvCxnSpPr>
          <p:spPr>
            <a:xfrm flipH="1">
              <a:off x="1907704" y="4123638"/>
              <a:ext cx="6181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a:extLst>
                <a:ext uri="{FF2B5EF4-FFF2-40B4-BE49-F238E27FC236}">
                  <a16:creationId xmlns:a16="http://schemas.microsoft.com/office/drawing/2014/main" xmlns="" id="{75CC4F39-E92C-BC46-9E3C-D93922081883}"/>
                </a:ext>
              </a:extLst>
            </p:cNvPr>
            <p:cNvCxnSpPr>
              <a:cxnSpLocks/>
            </p:cNvCxnSpPr>
            <p:nvPr/>
          </p:nvCxnSpPr>
          <p:spPr>
            <a:xfrm flipH="1">
              <a:off x="1907704" y="1235961"/>
              <a:ext cx="6181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a:extLst>
                <a:ext uri="{FF2B5EF4-FFF2-40B4-BE49-F238E27FC236}">
                  <a16:creationId xmlns:a16="http://schemas.microsoft.com/office/drawing/2014/main" xmlns="" id="{57D6A5E4-4DA1-D74B-BA8D-254BB27190FC}"/>
                </a:ext>
              </a:extLst>
            </p:cNvPr>
            <p:cNvCxnSpPr>
              <a:cxnSpLocks/>
            </p:cNvCxnSpPr>
            <p:nvPr/>
          </p:nvCxnSpPr>
          <p:spPr>
            <a:xfrm flipH="1">
              <a:off x="1931938" y="3397249"/>
              <a:ext cx="6181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5715A008-33CD-F14D-B19C-99D8980FDC2D}"/>
                </a:ext>
              </a:extLst>
            </p:cNvPr>
            <p:cNvSpPr txBox="1"/>
            <p:nvPr/>
          </p:nvSpPr>
          <p:spPr>
            <a:xfrm>
              <a:off x="1721163" y="4221088"/>
              <a:ext cx="6654212" cy="346714"/>
            </a:xfrm>
            <a:prstGeom prst="rect">
              <a:avLst/>
            </a:prstGeom>
            <a:noFill/>
          </p:spPr>
          <p:txBody>
            <a:bodyPr wrap="square" rtlCol="0">
              <a:spAutoFit/>
            </a:bodyPr>
            <a:lstStyle/>
            <a:p>
              <a:r>
                <a:rPr lang="ru-RU" sz="1050" dirty="0">
                  <a:solidFill>
                    <a:schemeClr val="tx1"/>
                  </a:solidFill>
                </a:rPr>
                <a:t>1900      1910      1920      1930      1940      1950     1960      1970      1980     1990      2000      2010     2020</a:t>
              </a:r>
            </a:p>
          </p:txBody>
        </p:sp>
        <p:sp>
          <p:nvSpPr>
            <p:cNvPr id="34" name="TextBox 33">
              <a:extLst>
                <a:ext uri="{FF2B5EF4-FFF2-40B4-BE49-F238E27FC236}">
                  <a16:creationId xmlns:a16="http://schemas.microsoft.com/office/drawing/2014/main" xmlns="" id="{F87CC795-0C45-6645-A46B-F395D48A3235}"/>
                </a:ext>
              </a:extLst>
            </p:cNvPr>
            <p:cNvSpPr txBox="1"/>
            <p:nvPr/>
          </p:nvSpPr>
          <p:spPr>
            <a:xfrm>
              <a:off x="1575372" y="3995907"/>
              <a:ext cx="432048" cy="357220"/>
            </a:xfrm>
            <a:prstGeom prst="rect">
              <a:avLst/>
            </a:prstGeom>
            <a:noFill/>
          </p:spPr>
          <p:txBody>
            <a:bodyPr wrap="square" rtlCol="0">
              <a:spAutoFit/>
            </a:bodyPr>
            <a:lstStyle/>
            <a:p>
              <a:r>
                <a:rPr lang="ru-RU" sz="1100" dirty="0">
                  <a:solidFill>
                    <a:schemeClr val="tx1"/>
                  </a:solidFill>
                </a:rPr>
                <a:t>-1.5</a:t>
              </a:r>
            </a:p>
          </p:txBody>
        </p:sp>
        <p:sp>
          <p:nvSpPr>
            <p:cNvPr id="35" name="TextBox 34">
              <a:extLst>
                <a:ext uri="{FF2B5EF4-FFF2-40B4-BE49-F238E27FC236}">
                  <a16:creationId xmlns:a16="http://schemas.microsoft.com/office/drawing/2014/main" xmlns="" id="{39247BDE-ABC2-7D4D-B55E-213BB9E66C6A}"/>
                </a:ext>
              </a:extLst>
            </p:cNvPr>
            <p:cNvSpPr txBox="1"/>
            <p:nvPr/>
          </p:nvSpPr>
          <p:spPr>
            <a:xfrm>
              <a:off x="1575372" y="3622862"/>
              <a:ext cx="432048" cy="357220"/>
            </a:xfrm>
            <a:prstGeom prst="rect">
              <a:avLst/>
            </a:prstGeom>
            <a:noFill/>
          </p:spPr>
          <p:txBody>
            <a:bodyPr wrap="square" rtlCol="0">
              <a:spAutoFit/>
            </a:bodyPr>
            <a:lstStyle/>
            <a:p>
              <a:r>
                <a:rPr lang="ru-RU" sz="1100" dirty="0">
                  <a:solidFill>
                    <a:schemeClr val="tx1"/>
                  </a:solidFill>
                </a:rPr>
                <a:t>-1.0</a:t>
              </a:r>
            </a:p>
          </p:txBody>
        </p:sp>
        <p:sp>
          <p:nvSpPr>
            <p:cNvPr id="36" name="TextBox 35">
              <a:extLst>
                <a:ext uri="{FF2B5EF4-FFF2-40B4-BE49-F238E27FC236}">
                  <a16:creationId xmlns:a16="http://schemas.microsoft.com/office/drawing/2014/main" xmlns="" id="{3F6E02CE-9548-D147-8E42-7EAA848BB5BE}"/>
                </a:ext>
              </a:extLst>
            </p:cNvPr>
            <p:cNvSpPr txBox="1"/>
            <p:nvPr/>
          </p:nvSpPr>
          <p:spPr>
            <a:xfrm>
              <a:off x="1575372" y="3270661"/>
              <a:ext cx="432048" cy="357220"/>
            </a:xfrm>
            <a:prstGeom prst="rect">
              <a:avLst/>
            </a:prstGeom>
            <a:noFill/>
          </p:spPr>
          <p:txBody>
            <a:bodyPr wrap="square" rtlCol="0">
              <a:spAutoFit/>
            </a:bodyPr>
            <a:lstStyle/>
            <a:p>
              <a:r>
                <a:rPr lang="ru-RU" sz="1100" dirty="0">
                  <a:solidFill>
                    <a:schemeClr val="tx1"/>
                  </a:solidFill>
                </a:rPr>
                <a:t>-0.5</a:t>
              </a:r>
            </a:p>
          </p:txBody>
        </p:sp>
        <p:sp>
          <p:nvSpPr>
            <p:cNvPr id="37" name="TextBox 36">
              <a:extLst>
                <a:ext uri="{FF2B5EF4-FFF2-40B4-BE49-F238E27FC236}">
                  <a16:creationId xmlns:a16="http://schemas.microsoft.com/office/drawing/2014/main" xmlns="" id="{99ECD9B9-9F62-9942-9B32-BC4DAC62CA9D}"/>
                </a:ext>
              </a:extLst>
            </p:cNvPr>
            <p:cNvSpPr txBox="1"/>
            <p:nvPr/>
          </p:nvSpPr>
          <p:spPr>
            <a:xfrm>
              <a:off x="1575372" y="2904370"/>
              <a:ext cx="432048" cy="357220"/>
            </a:xfrm>
            <a:prstGeom prst="rect">
              <a:avLst/>
            </a:prstGeom>
            <a:noFill/>
          </p:spPr>
          <p:txBody>
            <a:bodyPr wrap="square" rtlCol="0">
              <a:spAutoFit/>
            </a:bodyPr>
            <a:lstStyle/>
            <a:p>
              <a:r>
                <a:rPr lang="ru-RU" sz="1100" dirty="0">
                  <a:solidFill>
                    <a:schemeClr val="tx1"/>
                  </a:solidFill>
                </a:rPr>
                <a:t>0.0</a:t>
              </a:r>
            </a:p>
          </p:txBody>
        </p:sp>
        <p:sp>
          <p:nvSpPr>
            <p:cNvPr id="38" name="TextBox 37">
              <a:extLst>
                <a:ext uri="{FF2B5EF4-FFF2-40B4-BE49-F238E27FC236}">
                  <a16:creationId xmlns:a16="http://schemas.microsoft.com/office/drawing/2014/main" xmlns="" id="{16B42D92-83B9-1648-9601-E4E68D42D434}"/>
                </a:ext>
              </a:extLst>
            </p:cNvPr>
            <p:cNvSpPr txBox="1"/>
            <p:nvPr/>
          </p:nvSpPr>
          <p:spPr>
            <a:xfrm>
              <a:off x="1575372" y="2539962"/>
              <a:ext cx="432048" cy="357220"/>
            </a:xfrm>
            <a:prstGeom prst="rect">
              <a:avLst/>
            </a:prstGeom>
            <a:noFill/>
          </p:spPr>
          <p:txBody>
            <a:bodyPr wrap="square" rtlCol="0">
              <a:spAutoFit/>
            </a:bodyPr>
            <a:lstStyle/>
            <a:p>
              <a:r>
                <a:rPr lang="ru-RU" sz="1100" dirty="0">
                  <a:solidFill>
                    <a:schemeClr val="tx1"/>
                  </a:solidFill>
                </a:rPr>
                <a:t>0.5</a:t>
              </a:r>
            </a:p>
          </p:txBody>
        </p:sp>
        <p:sp>
          <p:nvSpPr>
            <p:cNvPr id="39" name="TextBox 38">
              <a:extLst>
                <a:ext uri="{FF2B5EF4-FFF2-40B4-BE49-F238E27FC236}">
                  <a16:creationId xmlns:a16="http://schemas.microsoft.com/office/drawing/2014/main" xmlns="" id="{F837744C-8B53-5842-9EA8-0A324EF1ECED}"/>
                </a:ext>
              </a:extLst>
            </p:cNvPr>
            <p:cNvSpPr txBox="1"/>
            <p:nvPr/>
          </p:nvSpPr>
          <p:spPr>
            <a:xfrm>
              <a:off x="1575372" y="2175851"/>
              <a:ext cx="432048" cy="357220"/>
            </a:xfrm>
            <a:prstGeom prst="rect">
              <a:avLst/>
            </a:prstGeom>
            <a:noFill/>
          </p:spPr>
          <p:txBody>
            <a:bodyPr wrap="square" rtlCol="0">
              <a:spAutoFit/>
            </a:bodyPr>
            <a:lstStyle/>
            <a:p>
              <a:r>
                <a:rPr lang="ru-RU" sz="1100" dirty="0">
                  <a:solidFill>
                    <a:schemeClr val="tx1"/>
                  </a:solidFill>
                </a:rPr>
                <a:t>1.0</a:t>
              </a:r>
            </a:p>
          </p:txBody>
        </p:sp>
        <p:sp>
          <p:nvSpPr>
            <p:cNvPr id="40" name="TextBox 39">
              <a:extLst>
                <a:ext uri="{FF2B5EF4-FFF2-40B4-BE49-F238E27FC236}">
                  <a16:creationId xmlns:a16="http://schemas.microsoft.com/office/drawing/2014/main" xmlns="" id="{57967907-D558-DC41-B2E5-5A0CB43A9F51}"/>
                </a:ext>
              </a:extLst>
            </p:cNvPr>
            <p:cNvSpPr txBox="1"/>
            <p:nvPr/>
          </p:nvSpPr>
          <p:spPr>
            <a:xfrm>
              <a:off x="1575372" y="1819252"/>
              <a:ext cx="432048" cy="357220"/>
            </a:xfrm>
            <a:prstGeom prst="rect">
              <a:avLst/>
            </a:prstGeom>
            <a:noFill/>
          </p:spPr>
          <p:txBody>
            <a:bodyPr wrap="square" rtlCol="0">
              <a:spAutoFit/>
            </a:bodyPr>
            <a:lstStyle/>
            <a:p>
              <a:r>
                <a:rPr lang="ru-RU" sz="1100" dirty="0">
                  <a:solidFill>
                    <a:schemeClr val="tx1"/>
                  </a:solidFill>
                </a:rPr>
                <a:t>1.5</a:t>
              </a:r>
            </a:p>
          </p:txBody>
        </p:sp>
        <p:sp>
          <p:nvSpPr>
            <p:cNvPr id="41" name="TextBox 40">
              <a:extLst>
                <a:ext uri="{FF2B5EF4-FFF2-40B4-BE49-F238E27FC236}">
                  <a16:creationId xmlns:a16="http://schemas.microsoft.com/office/drawing/2014/main" xmlns="" id="{19FD63C7-CB6F-B944-B956-D8572000220A}"/>
                </a:ext>
              </a:extLst>
            </p:cNvPr>
            <p:cNvSpPr txBox="1"/>
            <p:nvPr/>
          </p:nvSpPr>
          <p:spPr>
            <a:xfrm>
              <a:off x="1575372" y="1505955"/>
              <a:ext cx="432048" cy="357220"/>
            </a:xfrm>
            <a:prstGeom prst="rect">
              <a:avLst/>
            </a:prstGeom>
            <a:noFill/>
          </p:spPr>
          <p:txBody>
            <a:bodyPr wrap="square" rtlCol="0">
              <a:spAutoFit/>
            </a:bodyPr>
            <a:lstStyle/>
            <a:p>
              <a:r>
                <a:rPr lang="ru-RU" sz="1100" dirty="0">
                  <a:solidFill>
                    <a:schemeClr val="tx1"/>
                  </a:solidFill>
                </a:rPr>
                <a:t>2.0</a:t>
              </a:r>
            </a:p>
          </p:txBody>
        </p:sp>
        <p:sp>
          <p:nvSpPr>
            <p:cNvPr id="42" name="TextBox 41">
              <a:extLst>
                <a:ext uri="{FF2B5EF4-FFF2-40B4-BE49-F238E27FC236}">
                  <a16:creationId xmlns:a16="http://schemas.microsoft.com/office/drawing/2014/main" xmlns="" id="{54F450C0-4879-D545-A57C-52CE44F007CF}"/>
                </a:ext>
              </a:extLst>
            </p:cNvPr>
            <p:cNvSpPr txBox="1"/>
            <p:nvPr/>
          </p:nvSpPr>
          <p:spPr>
            <a:xfrm>
              <a:off x="1575372" y="1083426"/>
              <a:ext cx="432048" cy="357220"/>
            </a:xfrm>
            <a:prstGeom prst="rect">
              <a:avLst/>
            </a:prstGeom>
            <a:noFill/>
          </p:spPr>
          <p:txBody>
            <a:bodyPr wrap="square" rtlCol="0">
              <a:spAutoFit/>
            </a:bodyPr>
            <a:lstStyle/>
            <a:p>
              <a:r>
                <a:rPr lang="ru-RU" sz="1100" dirty="0">
                  <a:solidFill>
                    <a:schemeClr val="tx1"/>
                  </a:solidFill>
                </a:rPr>
                <a:t>2.5</a:t>
              </a:r>
            </a:p>
          </p:txBody>
        </p:sp>
        <p:cxnSp>
          <p:nvCxnSpPr>
            <p:cNvPr id="43" name="Прямая соединительная линия 42">
              <a:extLst>
                <a:ext uri="{FF2B5EF4-FFF2-40B4-BE49-F238E27FC236}">
                  <a16:creationId xmlns:a16="http://schemas.microsoft.com/office/drawing/2014/main" xmlns="" id="{AA669B7A-DBA8-8842-A04B-BF505AE6A906}"/>
                </a:ext>
              </a:extLst>
            </p:cNvPr>
            <p:cNvCxnSpPr>
              <a:cxnSpLocks/>
            </p:cNvCxnSpPr>
            <p:nvPr/>
          </p:nvCxnSpPr>
          <p:spPr>
            <a:xfrm flipH="1">
              <a:off x="1907704" y="1957751"/>
              <a:ext cx="6181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a:extLst>
                <a:ext uri="{FF2B5EF4-FFF2-40B4-BE49-F238E27FC236}">
                  <a16:creationId xmlns:a16="http://schemas.microsoft.com/office/drawing/2014/main" xmlns="" id="{D18ECBEA-F594-E641-AB0E-575A30E0F03D}"/>
                </a:ext>
              </a:extLst>
            </p:cNvPr>
            <p:cNvCxnSpPr>
              <a:cxnSpLocks/>
            </p:cNvCxnSpPr>
            <p:nvPr/>
          </p:nvCxnSpPr>
          <p:spPr>
            <a:xfrm flipH="1">
              <a:off x="1931938" y="2314350"/>
              <a:ext cx="6181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a:extLst>
                <a:ext uri="{FF2B5EF4-FFF2-40B4-BE49-F238E27FC236}">
                  <a16:creationId xmlns:a16="http://schemas.microsoft.com/office/drawing/2014/main" xmlns="" id="{6063A8F9-3475-3D47-B652-76E115E78103}"/>
                </a:ext>
              </a:extLst>
            </p:cNvPr>
            <p:cNvCxnSpPr>
              <a:cxnSpLocks/>
            </p:cNvCxnSpPr>
            <p:nvPr/>
          </p:nvCxnSpPr>
          <p:spPr>
            <a:xfrm flipH="1">
              <a:off x="1931938" y="2678290"/>
              <a:ext cx="6181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a:extLst>
                <a:ext uri="{FF2B5EF4-FFF2-40B4-BE49-F238E27FC236}">
                  <a16:creationId xmlns:a16="http://schemas.microsoft.com/office/drawing/2014/main" xmlns="" id="{98115CFC-590F-3E4C-9EA3-210E6F680F1A}"/>
                </a:ext>
              </a:extLst>
            </p:cNvPr>
            <p:cNvCxnSpPr>
              <a:cxnSpLocks/>
            </p:cNvCxnSpPr>
            <p:nvPr/>
          </p:nvCxnSpPr>
          <p:spPr>
            <a:xfrm flipH="1">
              <a:off x="1931938" y="3042869"/>
              <a:ext cx="6181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a:extLst>
                <a:ext uri="{FF2B5EF4-FFF2-40B4-BE49-F238E27FC236}">
                  <a16:creationId xmlns:a16="http://schemas.microsoft.com/office/drawing/2014/main" xmlns="" id="{AC31B771-D830-F74C-979E-9CCBDA78AEF3}"/>
                </a:ext>
              </a:extLst>
            </p:cNvPr>
            <p:cNvCxnSpPr>
              <a:cxnSpLocks/>
            </p:cNvCxnSpPr>
            <p:nvPr/>
          </p:nvCxnSpPr>
          <p:spPr>
            <a:xfrm flipH="1">
              <a:off x="1931938" y="4123638"/>
              <a:ext cx="6181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a:extLst>
                <a:ext uri="{FF2B5EF4-FFF2-40B4-BE49-F238E27FC236}">
                  <a16:creationId xmlns:a16="http://schemas.microsoft.com/office/drawing/2014/main" xmlns="" id="{B32A6102-7546-834E-B3CA-F9860F24E907}"/>
                </a:ext>
              </a:extLst>
            </p:cNvPr>
            <p:cNvCxnSpPr>
              <a:cxnSpLocks/>
            </p:cNvCxnSpPr>
            <p:nvPr/>
          </p:nvCxnSpPr>
          <p:spPr>
            <a:xfrm flipH="1">
              <a:off x="1931938" y="3762681"/>
              <a:ext cx="6181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a:extLst>
                <a:ext uri="{FF2B5EF4-FFF2-40B4-BE49-F238E27FC236}">
                  <a16:creationId xmlns:a16="http://schemas.microsoft.com/office/drawing/2014/main" xmlns="" id="{78F0A006-AC24-E94D-96AC-2297B16A6959}"/>
                </a:ext>
              </a:extLst>
            </p:cNvPr>
            <p:cNvCxnSpPr>
              <a:cxnSpLocks/>
            </p:cNvCxnSpPr>
            <p:nvPr/>
          </p:nvCxnSpPr>
          <p:spPr>
            <a:xfrm flipH="1">
              <a:off x="1931938" y="1235961"/>
              <a:ext cx="6181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a:extLst>
                <a:ext uri="{FF2B5EF4-FFF2-40B4-BE49-F238E27FC236}">
                  <a16:creationId xmlns:a16="http://schemas.microsoft.com/office/drawing/2014/main" xmlns="" id="{A920D060-45CB-4D47-9435-C19A4AB72F28}"/>
                </a:ext>
              </a:extLst>
            </p:cNvPr>
            <p:cNvCxnSpPr>
              <a:cxnSpLocks/>
            </p:cNvCxnSpPr>
            <p:nvPr/>
          </p:nvCxnSpPr>
          <p:spPr>
            <a:xfrm flipH="1">
              <a:off x="1931938" y="1596921"/>
              <a:ext cx="6181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a:extLst>
                <a:ext uri="{FF2B5EF4-FFF2-40B4-BE49-F238E27FC236}">
                  <a16:creationId xmlns:a16="http://schemas.microsoft.com/office/drawing/2014/main" xmlns="" id="{F356565C-1197-5641-83D8-1FB13B214375}"/>
                </a:ext>
              </a:extLst>
            </p:cNvPr>
            <p:cNvCxnSpPr>
              <a:cxnSpLocks/>
            </p:cNvCxnSpPr>
            <p:nvPr/>
          </p:nvCxnSpPr>
          <p:spPr>
            <a:xfrm flipH="1">
              <a:off x="1931938" y="1957881"/>
              <a:ext cx="6181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a:extLst>
                <a:ext uri="{FF2B5EF4-FFF2-40B4-BE49-F238E27FC236}">
                  <a16:creationId xmlns:a16="http://schemas.microsoft.com/office/drawing/2014/main" xmlns="" id="{1C77749D-7BA9-0841-9234-DF291E407FE7}"/>
                </a:ext>
              </a:extLst>
            </p:cNvPr>
            <p:cNvCxnSpPr>
              <a:cxnSpLocks/>
            </p:cNvCxnSpPr>
            <p:nvPr/>
          </p:nvCxnSpPr>
          <p:spPr>
            <a:xfrm flipV="1">
              <a:off x="2949879" y="2424701"/>
              <a:ext cx="1118687" cy="7193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a:extLst>
                <a:ext uri="{FF2B5EF4-FFF2-40B4-BE49-F238E27FC236}">
                  <a16:creationId xmlns:a16="http://schemas.microsoft.com/office/drawing/2014/main" xmlns="" id="{130EF215-F38C-594F-B975-907996DAC8EF}"/>
                </a:ext>
              </a:extLst>
            </p:cNvPr>
            <p:cNvCxnSpPr>
              <a:cxnSpLocks/>
            </p:cNvCxnSpPr>
            <p:nvPr/>
          </p:nvCxnSpPr>
          <p:spPr>
            <a:xfrm flipV="1">
              <a:off x="6012160" y="1844824"/>
              <a:ext cx="1656184" cy="122413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Прямоугольник 2">
            <a:extLst>
              <a:ext uri="{FF2B5EF4-FFF2-40B4-BE49-F238E27FC236}">
                <a16:creationId xmlns:a16="http://schemas.microsoft.com/office/drawing/2014/main" xmlns="" id="{B34D8B6A-A5C7-E64D-9E1A-6472E2816C17}"/>
              </a:ext>
            </a:extLst>
          </p:cNvPr>
          <p:cNvSpPr/>
          <p:nvPr/>
        </p:nvSpPr>
        <p:spPr>
          <a:xfrm>
            <a:off x="322243" y="3182387"/>
            <a:ext cx="8499513" cy="523220"/>
          </a:xfrm>
          <a:prstGeom prst="rect">
            <a:avLst/>
          </a:prstGeom>
        </p:spPr>
        <p:txBody>
          <a:bodyPr wrap="square">
            <a:spAutoFit/>
          </a:bodyPr>
          <a:lstStyle/>
          <a:p>
            <a:r>
              <a:rPr lang="ru-RU" sz="1400" dirty="0">
                <a:solidFill>
                  <a:schemeClr val="tx1"/>
                </a:solidFill>
                <a:latin typeface="PTSans" panose="020B0503020203020204" pitchFamily="34" charset="0"/>
              </a:rPr>
              <a:t>Изменения температуры воздуха в Арктике с начала </a:t>
            </a:r>
            <a:r>
              <a:rPr lang="en" sz="1400" dirty="0">
                <a:solidFill>
                  <a:schemeClr val="tx1"/>
                </a:solidFill>
                <a:latin typeface="PTSans" panose="020B0503020203020204" pitchFamily="34" charset="0"/>
              </a:rPr>
              <a:t>XX </a:t>
            </a:r>
            <a:r>
              <a:rPr lang="ru-RU" sz="1400" dirty="0">
                <a:solidFill>
                  <a:schemeClr val="tx1"/>
                </a:solidFill>
                <a:latin typeface="PTSans" panose="020B0503020203020204" pitchFamily="34" charset="0"/>
              </a:rPr>
              <a:t>в. </a:t>
            </a:r>
            <a:r>
              <a:rPr lang="en-US" sz="1400" dirty="0">
                <a:solidFill>
                  <a:schemeClr val="tx1"/>
                </a:solidFill>
                <a:latin typeface="PTSans" panose="020B0503020203020204" pitchFamily="34" charset="0"/>
              </a:rPr>
              <a:t> </a:t>
            </a:r>
            <a:r>
              <a:rPr lang="ru-RU" sz="1400" dirty="0">
                <a:solidFill>
                  <a:schemeClr val="tx1"/>
                </a:solidFill>
                <a:latin typeface="PTSans" panose="020B0503020203020204" pitchFamily="34" charset="0"/>
              </a:rPr>
              <a:t>по данным Арктического и антарктического научно-исследовательского института. </a:t>
            </a:r>
            <a:r>
              <a:rPr lang="ru-RU" sz="1400" dirty="0">
                <a:solidFill>
                  <a:srgbClr val="FF0000"/>
                </a:solidFill>
                <a:latin typeface="PTSans" panose="020B0503020203020204" pitchFamily="34" charset="0"/>
              </a:rPr>
              <a:t>Красными жирными линиями показаны фазы потепления</a:t>
            </a:r>
            <a:endParaRPr lang="ru-RU" sz="1400" dirty="0">
              <a:solidFill>
                <a:srgbClr val="FF0000"/>
              </a:solidFill>
            </a:endParaRPr>
          </a:p>
        </p:txBody>
      </p:sp>
      <p:pic>
        <p:nvPicPr>
          <p:cNvPr id="7170" name="Picture 2">
            <a:extLst>
              <a:ext uri="{FF2B5EF4-FFF2-40B4-BE49-F238E27FC236}">
                <a16:creationId xmlns:a16="http://schemas.microsoft.com/office/drawing/2014/main" xmlns="" id="{4F7E3801-F47D-3543-AE80-684B36DE03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054"/>
          <a:stretch/>
        </p:blipFill>
        <p:spPr bwMode="auto">
          <a:xfrm>
            <a:off x="1435952" y="3741686"/>
            <a:ext cx="7188218" cy="290299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xmlns="" id="{C04C2B10-DB81-414A-8814-860431EA81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41" t="16982" r="47904" b="54377"/>
          <a:stretch/>
        </p:blipFill>
        <p:spPr bwMode="auto">
          <a:xfrm>
            <a:off x="1431498" y="4723029"/>
            <a:ext cx="3140501" cy="891140"/>
          </a:xfrm>
          <a:prstGeom prst="rect">
            <a:avLst/>
          </a:prstGeom>
          <a:noFill/>
          <a:extLst>
            <a:ext uri="{909E8E84-426E-40DD-AFC4-6F175D3DCCD1}">
              <a14:hiddenFill xmlns:a14="http://schemas.microsoft.com/office/drawing/2010/main">
                <a:solidFill>
                  <a:srgbClr val="FFFFFF"/>
                </a:solidFill>
              </a14:hiddenFill>
            </a:ext>
          </a:extLst>
        </p:spPr>
      </p:pic>
      <p:sp>
        <p:nvSpPr>
          <p:cNvPr id="56" name="Прямоугольник 55">
            <a:extLst>
              <a:ext uri="{FF2B5EF4-FFF2-40B4-BE49-F238E27FC236}">
                <a16:creationId xmlns:a16="http://schemas.microsoft.com/office/drawing/2014/main" xmlns="" id="{2229DA5E-3261-464F-8AC2-0F7EF8A4C5B8}"/>
              </a:ext>
            </a:extLst>
          </p:cNvPr>
          <p:cNvSpPr/>
          <p:nvPr/>
        </p:nvSpPr>
        <p:spPr>
          <a:xfrm>
            <a:off x="1346994" y="3881212"/>
            <a:ext cx="5309605" cy="307777"/>
          </a:xfrm>
          <a:prstGeom prst="rect">
            <a:avLst/>
          </a:prstGeom>
          <a:solidFill>
            <a:schemeClr val="bg1"/>
          </a:solidFill>
        </p:spPr>
        <p:txBody>
          <a:bodyPr wrap="square">
            <a:spAutoFit/>
          </a:bodyPr>
          <a:lstStyle/>
          <a:p>
            <a:r>
              <a:rPr lang="ru-RU" sz="1400" dirty="0">
                <a:latin typeface="PTSans" panose="020B0503020203020204" pitchFamily="34" charset="0"/>
              </a:rPr>
              <a:t>Выбросы в атмосферу продуктов ископаемого топлива</a:t>
            </a:r>
            <a:endParaRPr lang="ru-RU" sz="1400" dirty="0"/>
          </a:p>
        </p:txBody>
      </p:sp>
    </p:spTree>
    <p:extLst>
      <p:ext uri="{BB962C8B-B14F-4D97-AF65-F5344CB8AC3E}">
        <p14:creationId xmlns:p14="http://schemas.microsoft.com/office/powerpoint/2010/main" val="25471783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D482B73-5460-6B41-9557-6A28B7C5C061}"/>
              </a:ext>
            </a:extLst>
          </p:cNvPr>
          <p:cNvSpPr txBox="1"/>
          <p:nvPr/>
        </p:nvSpPr>
        <p:spPr>
          <a:xfrm>
            <a:off x="537320" y="-76438"/>
            <a:ext cx="7920880" cy="646331"/>
          </a:xfrm>
          <a:prstGeom prst="rect">
            <a:avLst/>
          </a:prstGeom>
          <a:noFill/>
        </p:spPr>
        <p:txBody>
          <a:bodyPr wrap="square" rtlCol="0">
            <a:spAutoFit/>
          </a:bodyPr>
          <a:lstStyle/>
          <a:p>
            <a:r>
              <a:rPr lang="ru-RU" b="1" dirty="0">
                <a:solidFill>
                  <a:schemeClr val="tx1"/>
                </a:solidFill>
              </a:rPr>
              <a:t>Схема различных стадий и режимов движения покровно-шельфовых ледников в западной Антарктиде</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723662"/>
            <a:ext cx="8124825" cy="5895975"/>
          </a:xfrm>
          <a:prstGeom prst="rect">
            <a:avLst/>
          </a:prstGeom>
        </p:spPr>
      </p:pic>
    </p:spTree>
    <p:extLst>
      <p:ext uri="{BB962C8B-B14F-4D97-AF65-F5344CB8AC3E}">
        <p14:creationId xmlns:p14="http://schemas.microsoft.com/office/powerpoint/2010/main" val="2172715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0F5EE19-671A-EF49-83F0-3D6B51968EB3}"/>
              </a:ext>
            </a:extLst>
          </p:cNvPr>
          <p:cNvSpPr>
            <a:spLocks noGrp="1"/>
          </p:cNvSpPr>
          <p:nvPr>
            <p:ph type="title"/>
          </p:nvPr>
        </p:nvSpPr>
        <p:spPr>
          <a:xfrm>
            <a:off x="-7381328" y="1412775"/>
            <a:ext cx="4896544" cy="177085"/>
          </a:xfrm>
        </p:spPr>
        <p:txBody>
          <a:bodyPr/>
          <a:lstStyle/>
          <a:p>
            <a:endParaRPr lang="ru-RU" sz="2000" dirty="0"/>
          </a:p>
        </p:txBody>
      </p:sp>
      <p:sp>
        <p:nvSpPr>
          <p:cNvPr id="3" name="Объект 2">
            <a:extLst>
              <a:ext uri="{FF2B5EF4-FFF2-40B4-BE49-F238E27FC236}">
                <a16:creationId xmlns:a16="http://schemas.microsoft.com/office/drawing/2014/main" xmlns="" id="{0F30667B-9412-8D43-B05E-33BA78C1092D}"/>
              </a:ext>
            </a:extLst>
          </p:cNvPr>
          <p:cNvSpPr>
            <a:spLocks noGrp="1"/>
          </p:cNvSpPr>
          <p:nvPr>
            <p:ph idx="1"/>
          </p:nvPr>
        </p:nvSpPr>
        <p:spPr>
          <a:xfrm>
            <a:off x="422880" y="188640"/>
            <a:ext cx="8215313" cy="716582"/>
          </a:xfrm>
        </p:spPr>
        <p:txBody>
          <a:bodyPr/>
          <a:lstStyle/>
          <a:p>
            <a:r>
              <a:rPr lang="ru-RU" dirty="0"/>
              <a:t>     </a:t>
            </a:r>
            <a:r>
              <a:rPr lang="ru-RU" sz="2000" b="1" dirty="0" smtClean="0"/>
              <a:t>Карта </a:t>
            </a:r>
            <a:r>
              <a:rPr lang="ru-RU" sz="2000" b="1" dirty="0"/>
              <a:t>теплового потока </a:t>
            </a:r>
            <a:r>
              <a:rPr lang="ru-RU" sz="2000" b="1" dirty="0" smtClean="0"/>
              <a:t>Антарктиды (</a:t>
            </a:r>
            <a:r>
              <a:rPr lang="en-US" sz="2000" b="1" dirty="0" smtClean="0"/>
              <a:t>Losing et al.,</a:t>
            </a:r>
            <a:r>
              <a:rPr lang="ru-RU" sz="2000" b="1" dirty="0" smtClean="0"/>
              <a:t> 2020)</a:t>
            </a:r>
            <a:endParaRPr lang="ru-RU" b="1"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73" y="836712"/>
            <a:ext cx="8569507" cy="5878164"/>
          </a:xfrm>
          <a:prstGeom prst="rect">
            <a:avLst/>
          </a:prstGeom>
        </p:spPr>
      </p:pic>
    </p:spTree>
    <p:extLst>
      <p:ext uri="{BB962C8B-B14F-4D97-AF65-F5344CB8AC3E}">
        <p14:creationId xmlns:p14="http://schemas.microsoft.com/office/powerpoint/2010/main" val="3061831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A6DA993-5744-414E-9493-78FCABDB6F0B}"/>
              </a:ext>
            </a:extLst>
          </p:cNvPr>
          <p:cNvSpPr txBox="1"/>
          <p:nvPr/>
        </p:nvSpPr>
        <p:spPr>
          <a:xfrm>
            <a:off x="251520" y="388742"/>
            <a:ext cx="8784976" cy="646331"/>
          </a:xfrm>
          <a:prstGeom prst="rect">
            <a:avLst/>
          </a:prstGeom>
          <a:noFill/>
        </p:spPr>
        <p:txBody>
          <a:bodyPr wrap="square" rtlCol="0">
            <a:spAutoFit/>
          </a:bodyPr>
          <a:lstStyle/>
          <a:p>
            <a:r>
              <a:rPr lang="ru-RU" b="1" dirty="0">
                <a:solidFill>
                  <a:schemeClr val="tx1"/>
                </a:solidFill>
              </a:rPr>
              <a:t>Сильнейшие землетрясения (М&gt;8) вокруг Антарктиды, указывающие на продолжение разрушения ледников и потепления климата в 21 веке.</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662" y="1132284"/>
            <a:ext cx="5400675" cy="5753100"/>
          </a:xfrm>
          <a:prstGeom prst="rect">
            <a:avLst/>
          </a:prstGeom>
        </p:spPr>
      </p:pic>
    </p:spTree>
    <p:extLst>
      <p:ext uri="{BB962C8B-B14F-4D97-AF65-F5344CB8AC3E}">
        <p14:creationId xmlns:p14="http://schemas.microsoft.com/office/powerpoint/2010/main" val="408485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Text Box 2"/>
          <p:cNvSpPr txBox="1">
            <a:spLocks noChangeArrowheads="1"/>
          </p:cNvSpPr>
          <p:nvPr/>
        </p:nvSpPr>
        <p:spPr bwMode="auto">
          <a:xfrm>
            <a:off x="401638" y="2117725"/>
            <a:ext cx="8382000" cy="336550"/>
          </a:xfrm>
          <a:prstGeom prst="rect">
            <a:avLst/>
          </a:prstGeom>
          <a:noFill/>
          <a:ln w="9525">
            <a:noFill/>
            <a:miter lim="800000"/>
            <a:headEnd/>
            <a:tailEnd/>
          </a:ln>
          <a:effectLst/>
        </p:spPr>
        <p:txBody>
          <a:bodyPr>
            <a:spAutoFit/>
          </a:bodyPr>
          <a:lstStyle/>
          <a:p>
            <a:pPr marL="457200" indent="-457200">
              <a:spcBef>
                <a:spcPct val="20000"/>
              </a:spcBef>
              <a:spcAft>
                <a:spcPct val="20000"/>
              </a:spcAft>
              <a:defRPr/>
            </a:pPr>
            <a:r>
              <a:rPr lang="en-GB" sz="1600" b="1">
                <a:effectLst>
                  <a:outerShdw blurRad="38100" dist="38100" dir="2700000" algn="tl">
                    <a:srgbClr val="000000"/>
                  </a:outerShdw>
                </a:effectLst>
              </a:rPr>
              <a:t> </a:t>
            </a:r>
            <a:r>
              <a:rPr lang="en-US" sz="1600">
                <a:effectLst>
                  <a:outerShdw blurRad="38100" dist="38100" dir="2700000" algn="tl">
                    <a:srgbClr val="000000"/>
                  </a:outerShdw>
                </a:effectLst>
              </a:rPr>
              <a:t>    </a:t>
            </a:r>
            <a:endParaRPr lang="en-US" b="1">
              <a:effectLst>
                <a:outerShdw blurRad="38100" dist="38100" dir="2700000" algn="tl">
                  <a:srgbClr val="000000"/>
                </a:outerShdw>
              </a:effectLst>
            </a:endParaRPr>
          </a:p>
        </p:txBody>
      </p:sp>
      <p:sp>
        <p:nvSpPr>
          <p:cNvPr id="3075" name="Rectangle 4"/>
          <p:cNvSpPr>
            <a:spLocks noGrp="1" noChangeArrowheads="1"/>
          </p:cNvSpPr>
          <p:nvPr>
            <p:ph type="title" idx="4294967295"/>
          </p:nvPr>
        </p:nvSpPr>
        <p:spPr bwMode="auto">
          <a:xfrm>
            <a:off x="1084263" y="0"/>
            <a:ext cx="6745287" cy="568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2200" b="1" dirty="0"/>
              <a:t>Выводы</a:t>
            </a:r>
            <a:r>
              <a:rPr lang="ru-RU" b="1" dirty="0"/>
              <a:t>	</a:t>
            </a:r>
          </a:p>
        </p:txBody>
      </p:sp>
      <p:sp>
        <p:nvSpPr>
          <p:cNvPr id="28758" name="Text Box 1110"/>
          <p:cNvSpPr txBox="1">
            <a:spLocks noChangeArrowheads="1"/>
          </p:cNvSpPr>
          <p:nvPr/>
        </p:nvSpPr>
        <p:spPr bwMode="auto">
          <a:xfrm>
            <a:off x="363538" y="655440"/>
            <a:ext cx="8382000" cy="5262979"/>
          </a:xfrm>
          <a:prstGeom prst="rect">
            <a:avLst/>
          </a:prstGeom>
          <a:noFill/>
          <a:ln w="9525">
            <a:noFill/>
            <a:miter lim="800000"/>
            <a:headEnd/>
            <a:tailEnd/>
          </a:ln>
          <a:effectLst/>
        </p:spPr>
        <p:txBody>
          <a:bodyPr>
            <a:spAutoFit/>
          </a:bodyPr>
          <a:lstStyle>
            <a:lvl1pPr marL="457200" indent="-457200" eaLnBrk="0" hangingPunct="0">
              <a:defRPr sz="1700">
                <a:solidFill>
                  <a:schemeClr val="bg1"/>
                </a:solidFill>
                <a:latin typeface="Arial" charset="0"/>
              </a:defRPr>
            </a:lvl1pPr>
            <a:lvl2pPr marL="742950" indent="-285750" eaLnBrk="0" hangingPunct="0">
              <a:defRPr sz="1700">
                <a:solidFill>
                  <a:schemeClr val="bg1"/>
                </a:solidFill>
                <a:latin typeface="Arial" charset="0"/>
              </a:defRPr>
            </a:lvl2pPr>
            <a:lvl3pPr marL="1143000" indent="-228600" eaLnBrk="0" hangingPunct="0">
              <a:defRPr sz="1700">
                <a:solidFill>
                  <a:schemeClr val="bg1"/>
                </a:solidFill>
                <a:latin typeface="Arial" charset="0"/>
              </a:defRPr>
            </a:lvl3pPr>
            <a:lvl4pPr marL="1600200" indent="-228600" eaLnBrk="0" hangingPunct="0">
              <a:defRPr sz="1700">
                <a:solidFill>
                  <a:schemeClr val="bg1"/>
                </a:solidFill>
                <a:latin typeface="Arial" charset="0"/>
              </a:defRPr>
            </a:lvl4pPr>
            <a:lvl5pPr marL="2057400" indent="-228600" eaLnBrk="0" hangingPunct="0">
              <a:defRPr sz="1700">
                <a:solidFill>
                  <a:schemeClr val="bg1"/>
                </a:solidFill>
                <a:latin typeface="Arial" charset="0"/>
              </a:defRPr>
            </a:lvl5pPr>
            <a:lvl6pPr marL="2514600" indent="-228600" eaLnBrk="0" fontAlgn="base" hangingPunct="0">
              <a:spcBef>
                <a:spcPct val="0"/>
              </a:spcBef>
              <a:spcAft>
                <a:spcPct val="0"/>
              </a:spcAft>
              <a:defRPr sz="1700">
                <a:solidFill>
                  <a:schemeClr val="bg1"/>
                </a:solidFill>
                <a:latin typeface="Arial" charset="0"/>
              </a:defRPr>
            </a:lvl6pPr>
            <a:lvl7pPr marL="2971800" indent="-228600" eaLnBrk="0" fontAlgn="base" hangingPunct="0">
              <a:spcBef>
                <a:spcPct val="0"/>
              </a:spcBef>
              <a:spcAft>
                <a:spcPct val="0"/>
              </a:spcAft>
              <a:defRPr sz="1700">
                <a:solidFill>
                  <a:schemeClr val="bg1"/>
                </a:solidFill>
                <a:latin typeface="Arial" charset="0"/>
              </a:defRPr>
            </a:lvl7pPr>
            <a:lvl8pPr marL="3429000" indent="-228600" eaLnBrk="0" fontAlgn="base" hangingPunct="0">
              <a:spcBef>
                <a:spcPct val="0"/>
              </a:spcBef>
              <a:spcAft>
                <a:spcPct val="0"/>
              </a:spcAft>
              <a:defRPr sz="1700">
                <a:solidFill>
                  <a:schemeClr val="bg1"/>
                </a:solidFill>
                <a:latin typeface="Arial" charset="0"/>
              </a:defRPr>
            </a:lvl8pPr>
            <a:lvl9pPr marL="3886200" indent="-228600" eaLnBrk="0" fontAlgn="base" hangingPunct="0">
              <a:spcBef>
                <a:spcPct val="0"/>
              </a:spcBef>
              <a:spcAft>
                <a:spcPct val="0"/>
              </a:spcAft>
              <a:defRPr sz="1700">
                <a:solidFill>
                  <a:schemeClr val="bg1"/>
                </a:solidFill>
                <a:latin typeface="Arial" charset="0"/>
              </a:defRPr>
            </a:lvl9pPr>
          </a:lstStyle>
          <a:p>
            <a:pPr marL="0" indent="0" defTabSz="449263">
              <a:spcAft>
                <a:spcPts val="0"/>
              </a:spcAft>
              <a:buClr>
                <a:srgbClr val="FFFFFF"/>
              </a:buClr>
              <a:buSzPct val="1000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en-GB" sz="1600" dirty="0"/>
          </a:p>
          <a:p>
            <a:pPr marL="0" indent="0" defTabSz="449263">
              <a:spcAft>
                <a:spcPts val="0"/>
              </a:spcAft>
              <a:buClr>
                <a:srgbClr val="FFFFFF"/>
              </a:buClr>
              <a:buSzPct val="1000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sz="1600" dirty="0">
                <a:solidFill>
                  <a:schemeClr val="tx1"/>
                </a:solidFill>
              </a:rPr>
              <a:t>1. </a:t>
            </a:r>
            <a:r>
              <a:rPr lang="ru-RU" sz="1600" dirty="0">
                <a:solidFill>
                  <a:schemeClr val="tx1"/>
                </a:solidFill>
              </a:rPr>
              <a:t>В последние десятилетия происходит резкое потепление полярных областей</a:t>
            </a:r>
            <a:r>
              <a:rPr lang="en-US" sz="1600" dirty="0">
                <a:solidFill>
                  <a:schemeClr val="tx1"/>
                </a:solidFill>
              </a:rPr>
              <a:t>: </a:t>
            </a:r>
            <a:r>
              <a:rPr lang="ru-RU" sz="1600" dirty="0">
                <a:solidFill>
                  <a:schemeClr val="tx1"/>
                </a:solidFill>
              </a:rPr>
              <a:t>Арктики (с 1980 г.) и Антарктики (с конца 1970-х годов).</a:t>
            </a:r>
          </a:p>
          <a:p>
            <a:pPr marL="0" indent="0">
              <a:spcAft>
                <a:spcPts val="0"/>
              </a:spcAft>
              <a:buClr>
                <a:srgbClr val="FFFFFF"/>
              </a:buCl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ru-RU" altLang="ru-RU" sz="1600" dirty="0">
                <a:solidFill>
                  <a:schemeClr val="tx1"/>
                </a:solidFill>
              </a:rPr>
              <a:t>2.</a:t>
            </a:r>
            <a:r>
              <a:rPr lang="en-US" sz="1600" dirty="0">
                <a:solidFill>
                  <a:schemeClr val="tx1"/>
                </a:solidFill>
              </a:rPr>
              <a:t> </a:t>
            </a:r>
            <a:r>
              <a:rPr lang="en-US" sz="1600" dirty="0" err="1">
                <a:solidFill>
                  <a:schemeClr val="tx1"/>
                </a:solidFill>
              </a:rPr>
              <a:t>Предложен</a:t>
            </a:r>
            <a:r>
              <a:rPr lang="en-US" sz="1600" dirty="0">
                <a:solidFill>
                  <a:schemeClr val="tx1"/>
                </a:solidFill>
              </a:rPr>
              <a:t> </a:t>
            </a:r>
            <a:r>
              <a:rPr lang="en-US" sz="1600" dirty="0" err="1">
                <a:solidFill>
                  <a:schemeClr val="tx1"/>
                </a:solidFill>
              </a:rPr>
              <a:t>механизм</a:t>
            </a:r>
            <a:r>
              <a:rPr lang="en-US" sz="1600" dirty="0">
                <a:solidFill>
                  <a:schemeClr val="tx1"/>
                </a:solidFill>
              </a:rPr>
              <a:t> </a:t>
            </a:r>
            <a:r>
              <a:rPr lang="en-US" sz="1600" dirty="0" err="1">
                <a:solidFill>
                  <a:schemeClr val="tx1"/>
                </a:solidFill>
              </a:rPr>
              <a:t>освобождения</a:t>
            </a:r>
            <a:r>
              <a:rPr lang="en-US" sz="1600" dirty="0">
                <a:solidFill>
                  <a:schemeClr val="tx1"/>
                </a:solidFill>
              </a:rPr>
              <a:t> </a:t>
            </a:r>
            <a:r>
              <a:rPr lang="en-US" sz="1600" dirty="0" err="1">
                <a:solidFill>
                  <a:schemeClr val="tx1"/>
                </a:solidFill>
              </a:rPr>
              <a:t>метана</a:t>
            </a:r>
            <a:r>
              <a:rPr lang="en-US" sz="1600" dirty="0">
                <a:solidFill>
                  <a:schemeClr val="tx1"/>
                </a:solidFill>
              </a:rPr>
              <a:t> </a:t>
            </a:r>
            <a:r>
              <a:rPr lang="en-US" sz="1600" dirty="0" err="1">
                <a:solidFill>
                  <a:schemeClr val="tx1"/>
                </a:solidFill>
              </a:rPr>
              <a:t>из</a:t>
            </a:r>
            <a:r>
              <a:rPr lang="en-US" sz="1600" dirty="0">
                <a:solidFill>
                  <a:schemeClr val="tx1"/>
                </a:solidFill>
              </a:rPr>
              <a:t> </a:t>
            </a:r>
            <a:r>
              <a:rPr lang="ru-RU" sz="1600" dirty="0">
                <a:solidFill>
                  <a:schemeClr val="tx1"/>
                </a:solidFill>
              </a:rPr>
              <a:t>мета</a:t>
            </a:r>
            <a:r>
              <a:rPr lang="en-US" sz="1600" dirty="0" err="1">
                <a:solidFill>
                  <a:schemeClr val="tx1"/>
                </a:solidFill>
              </a:rPr>
              <a:t>стабильных</a:t>
            </a:r>
            <a:r>
              <a:rPr lang="en-US" sz="1600" dirty="0">
                <a:solidFill>
                  <a:schemeClr val="tx1"/>
                </a:solidFill>
              </a:rPr>
              <a:t> </a:t>
            </a:r>
            <a:r>
              <a:rPr lang="en-US" sz="1600" dirty="0" err="1">
                <a:solidFill>
                  <a:schemeClr val="tx1"/>
                </a:solidFill>
              </a:rPr>
              <a:t>газогидратов</a:t>
            </a:r>
            <a:r>
              <a:rPr lang="en-US" sz="1600" dirty="0">
                <a:solidFill>
                  <a:schemeClr val="tx1"/>
                </a:solidFill>
              </a:rPr>
              <a:t> </a:t>
            </a:r>
            <a:r>
              <a:rPr lang="ru-RU" sz="1600" dirty="0">
                <a:solidFill>
                  <a:schemeClr val="tx1"/>
                </a:solidFill>
              </a:rPr>
              <a:t>в результате </a:t>
            </a:r>
            <a:r>
              <a:rPr lang="en-US" sz="1600" dirty="0">
                <a:solidFill>
                  <a:schemeClr val="tx1"/>
                </a:solidFill>
              </a:rPr>
              <a:t> </a:t>
            </a:r>
            <a:r>
              <a:rPr lang="en-US" sz="1600" dirty="0" err="1">
                <a:solidFill>
                  <a:schemeClr val="tx1"/>
                </a:solidFill>
              </a:rPr>
              <a:t>приход</a:t>
            </a:r>
            <a:r>
              <a:rPr lang="ru-RU" sz="1600" dirty="0">
                <a:solidFill>
                  <a:schemeClr val="tx1"/>
                </a:solidFill>
              </a:rPr>
              <a:t>а</a:t>
            </a:r>
            <a:r>
              <a:rPr lang="en-US" sz="1600" dirty="0">
                <a:solidFill>
                  <a:schemeClr val="tx1"/>
                </a:solidFill>
              </a:rPr>
              <a:t> </a:t>
            </a:r>
            <a:r>
              <a:rPr lang="en-US" sz="1600" dirty="0" err="1">
                <a:solidFill>
                  <a:schemeClr val="tx1"/>
                </a:solidFill>
              </a:rPr>
              <a:t>тектоническ</a:t>
            </a:r>
            <a:r>
              <a:rPr lang="ru-RU" sz="1600" dirty="0">
                <a:solidFill>
                  <a:schemeClr val="tx1"/>
                </a:solidFill>
              </a:rPr>
              <a:t>их</a:t>
            </a:r>
            <a:r>
              <a:rPr lang="en-US" sz="1600" dirty="0">
                <a:solidFill>
                  <a:schemeClr val="tx1"/>
                </a:solidFill>
              </a:rPr>
              <a:t> </a:t>
            </a:r>
            <a:r>
              <a:rPr lang="en-US" sz="1600" dirty="0" err="1">
                <a:solidFill>
                  <a:schemeClr val="tx1"/>
                </a:solidFill>
              </a:rPr>
              <a:t>волн</a:t>
            </a:r>
            <a:r>
              <a:rPr lang="en-US" sz="1600" dirty="0">
                <a:solidFill>
                  <a:schemeClr val="tx1"/>
                </a:solidFill>
              </a:rPr>
              <a:t> </a:t>
            </a:r>
            <a:r>
              <a:rPr lang="en-US" sz="1600" dirty="0" err="1">
                <a:solidFill>
                  <a:schemeClr val="tx1"/>
                </a:solidFill>
              </a:rPr>
              <a:t>от</a:t>
            </a:r>
            <a:r>
              <a:rPr lang="en-US" sz="1600" dirty="0">
                <a:solidFill>
                  <a:schemeClr val="tx1"/>
                </a:solidFill>
              </a:rPr>
              <a:t> </a:t>
            </a:r>
            <a:r>
              <a:rPr lang="ru-RU" sz="1600" dirty="0">
                <a:solidFill>
                  <a:schemeClr val="tx1"/>
                </a:solidFill>
              </a:rPr>
              <a:t>сильнейших  </a:t>
            </a:r>
            <a:r>
              <a:rPr lang="en-US" sz="1600" dirty="0" err="1">
                <a:solidFill>
                  <a:schemeClr val="tx1"/>
                </a:solidFill>
              </a:rPr>
              <a:t>землетрясений</a:t>
            </a:r>
            <a:r>
              <a:rPr lang="en-US" sz="1600" dirty="0">
                <a:solidFill>
                  <a:schemeClr val="tx1"/>
                </a:solidFill>
              </a:rPr>
              <a:t>, </a:t>
            </a:r>
            <a:r>
              <a:rPr lang="ru-RU" sz="1600" dirty="0">
                <a:solidFill>
                  <a:schemeClr val="tx1"/>
                </a:solidFill>
              </a:rPr>
              <a:t>который  </a:t>
            </a:r>
            <a:r>
              <a:rPr lang="en-US" sz="1600" dirty="0">
                <a:solidFill>
                  <a:schemeClr val="tx1"/>
                </a:solidFill>
              </a:rPr>
              <a:t> </a:t>
            </a:r>
            <a:r>
              <a:rPr lang="ru-RU" sz="1600" dirty="0">
                <a:solidFill>
                  <a:schemeClr val="tx1"/>
                </a:solidFill>
              </a:rPr>
              <a:t>предлагается для </a:t>
            </a:r>
            <a:r>
              <a:rPr lang="en-US" sz="1600" dirty="0" err="1">
                <a:solidFill>
                  <a:schemeClr val="tx1"/>
                </a:solidFill>
              </a:rPr>
              <a:t>объясн</a:t>
            </a:r>
            <a:r>
              <a:rPr lang="ru-RU" sz="1600" dirty="0" err="1">
                <a:solidFill>
                  <a:schemeClr val="tx1"/>
                </a:solidFill>
              </a:rPr>
              <a:t>ения</a:t>
            </a:r>
            <a:r>
              <a:rPr lang="ru-RU" sz="1600" dirty="0">
                <a:solidFill>
                  <a:schemeClr val="tx1"/>
                </a:solidFill>
              </a:rPr>
              <a:t> </a:t>
            </a:r>
            <a:r>
              <a:rPr lang="en-US" sz="1600" dirty="0">
                <a:solidFill>
                  <a:schemeClr val="tx1"/>
                </a:solidFill>
              </a:rPr>
              <a:t> </a:t>
            </a:r>
            <a:r>
              <a:rPr lang="en-US" sz="1600" dirty="0" err="1">
                <a:solidFill>
                  <a:schemeClr val="tx1"/>
                </a:solidFill>
              </a:rPr>
              <a:t>начавш</a:t>
            </a:r>
            <a:r>
              <a:rPr lang="ru-RU" sz="1600" dirty="0" err="1">
                <a:solidFill>
                  <a:schemeClr val="tx1"/>
                </a:solidFill>
              </a:rPr>
              <a:t>ихся</a:t>
            </a:r>
            <a:r>
              <a:rPr lang="ru-RU" sz="1600" dirty="0">
                <a:solidFill>
                  <a:schemeClr val="tx1"/>
                </a:solidFill>
              </a:rPr>
              <a:t> процессов</a:t>
            </a:r>
            <a:r>
              <a:rPr lang="en-US" sz="1600" dirty="0">
                <a:solidFill>
                  <a:schemeClr val="tx1"/>
                </a:solidFill>
              </a:rPr>
              <a:t> </a:t>
            </a:r>
            <a:r>
              <a:rPr lang="en-US" sz="1600" dirty="0" err="1">
                <a:solidFill>
                  <a:schemeClr val="tx1"/>
                </a:solidFill>
              </a:rPr>
              <a:t>резко</a:t>
            </a:r>
            <a:r>
              <a:rPr lang="ru-RU" sz="1600" dirty="0" err="1">
                <a:solidFill>
                  <a:schemeClr val="tx1"/>
                </a:solidFill>
              </a:rPr>
              <a:t>го</a:t>
            </a:r>
            <a:r>
              <a:rPr lang="en-US" sz="1600" dirty="0">
                <a:solidFill>
                  <a:schemeClr val="tx1"/>
                </a:solidFill>
              </a:rPr>
              <a:t> </a:t>
            </a:r>
            <a:r>
              <a:rPr lang="en-US" sz="1600" dirty="0" err="1">
                <a:solidFill>
                  <a:schemeClr val="tx1"/>
                </a:solidFill>
              </a:rPr>
              <a:t>потепление</a:t>
            </a:r>
            <a:r>
              <a:rPr lang="ru-RU" sz="1600" dirty="0">
                <a:solidFill>
                  <a:schemeClr val="tx1"/>
                </a:solidFill>
              </a:rPr>
              <a:t> в Арктике</a:t>
            </a:r>
            <a:r>
              <a:rPr lang="en-US" sz="1600" dirty="0">
                <a:solidFill>
                  <a:schemeClr val="tx1"/>
                </a:solidFill>
              </a:rPr>
              <a:t> </a:t>
            </a:r>
            <a:r>
              <a:rPr lang="en-US" sz="1600" dirty="0" err="1">
                <a:solidFill>
                  <a:schemeClr val="tx1"/>
                </a:solidFill>
              </a:rPr>
              <a:t>и</a:t>
            </a:r>
            <a:r>
              <a:rPr lang="en-US" sz="1600" dirty="0">
                <a:solidFill>
                  <a:schemeClr val="tx1"/>
                </a:solidFill>
              </a:rPr>
              <a:t> </a:t>
            </a:r>
            <a:r>
              <a:rPr lang="en-US" sz="1600" dirty="0" err="1">
                <a:solidFill>
                  <a:schemeClr val="tx1"/>
                </a:solidFill>
              </a:rPr>
              <a:t>разрушени</a:t>
            </a:r>
            <a:r>
              <a:rPr lang="ru-RU" sz="1600" dirty="0">
                <a:solidFill>
                  <a:schemeClr val="tx1"/>
                </a:solidFill>
              </a:rPr>
              <a:t>я</a:t>
            </a:r>
            <a:r>
              <a:rPr lang="en-US" sz="1600" dirty="0">
                <a:solidFill>
                  <a:schemeClr val="tx1"/>
                </a:solidFill>
              </a:rPr>
              <a:t> </a:t>
            </a:r>
            <a:r>
              <a:rPr lang="en-US" sz="1600" dirty="0" err="1">
                <a:solidFill>
                  <a:schemeClr val="tx1"/>
                </a:solidFill>
              </a:rPr>
              <a:t>шельфовых</a:t>
            </a:r>
            <a:r>
              <a:rPr lang="en-US" sz="1600" dirty="0">
                <a:solidFill>
                  <a:schemeClr val="tx1"/>
                </a:solidFill>
              </a:rPr>
              <a:t> </a:t>
            </a:r>
            <a:r>
              <a:rPr lang="en-US" sz="1600" dirty="0" err="1">
                <a:solidFill>
                  <a:schemeClr val="tx1"/>
                </a:solidFill>
              </a:rPr>
              <a:t>ледников</a:t>
            </a:r>
            <a:r>
              <a:rPr lang="en-US" sz="1600" dirty="0">
                <a:solidFill>
                  <a:schemeClr val="tx1"/>
                </a:solidFill>
              </a:rPr>
              <a:t> </a:t>
            </a:r>
            <a:r>
              <a:rPr lang="ru-RU" sz="1600" dirty="0">
                <a:solidFill>
                  <a:schemeClr val="tx1"/>
                </a:solidFill>
              </a:rPr>
              <a:t>с потеплением</a:t>
            </a:r>
            <a:r>
              <a:rPr lang="en-US" sz="1600" dirty="0">
                <a:solidFill>
                  <a:schemeClr val="tx1"/>
                </a:solidFill>
              </a:rPr>
              <a:t> в </a:t>
            </a:r>
            <a:r>
              <a:rPr lang="en-US" sz="1600" dirty="0" err="1">
                <a:solidFill>
                  <a:schemeClr val="tx1"/>
                </a:solidFill>
              </a:rPr>
              <a:t>районе</a:t>
            </a:r>
            <a:r>
              <a:rPr lang="en-US" sz="1600" dirty="0">
                <a:solidFill>
                  <a:schemeClr val="tx1"/>
                </a:solidFill>
              </a:rPr>
              <a:t> </a:t>
            </a:r>
            <a:r>
              <a:rPr lang="en-US" sz="1600" dirty="0" err="1">
                <a:solidFill>
                  <a:schemeClr val="tx1"/>
                </a:solidFill>
              </a:rPr>
              <a:t>Антарктического</a:t>
            </a:r>
            <a:r>
              <a:rPr lang="en-US" sz="1600" dirty="0">
                <a:solidFill>
                  <a:schemeClr val="tx1"/>
                </a:solidFill>
              </a:rPr>
              <a:t> </a:t>
            </a:r>
            <a:r>
              <a:rPr lang="en-US" sz="1600" dirty="0" err="1">
                <a:solidFill>
                  <a:schemeClr val="tx1"/>
                </a:solidFill>
              </a:rPr>
              <a:t>полуострова</a:t>
            </a:r>
            <a:r>
              <a:rPr lang="ru-RU" altLang="ru-RU" sz="1600" dirty="0">
                <a:solidFill>
                  <a:schemeClr val="tx1"/>
                </a:solidFill>
                <a:ea typeface="Arial Unicode MS" pitchFamily="34" charset="-128"/>
                <a:cs typeface="Arial Unicode MS" pitchFamily="34" charset="-128"/>
              </a:rPr>
              <a:t>.</a:t>
            </a:r>
          </a:p>
          <a:p>
            <a:pPr marL="0" indent="0">
              <a:spcAft>
                <a:spcPts val="0"/>
              </a:spcAft>
              <a:buClr>
                <a:srgbClr val="FFFFFF"/>
              </a:buCl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ru-RU" sz="1600" dirty="0">
                <a:solidFill>
                  <a:schemeClr val="tx1"/>
                </a:solidFill>
                <a:ea typeface="Arial Unicode MS" pitchFamily="34" charset="-128"/>
                <a:cs typeface="Arial Unicode MS" pitchFamily="34" charset="-128"/>
              </a:rPr>
              <a:t>3.</a:t>
            </a:r>
            <a:r>
              <a:rPr lang="en-US" sz="1600" dirty="0">
                <a:solidFill>
                  <a:schemeClr val="tx1"/>
                </a:solidFill>
              </a:rPr>
              <a:t> </a:t>
            </a:r>
            <a:r>
              <a:rPr lang="ru-RU" sz="1600" dirty="0" err="1">
                <a:solidFill>
                  <a:schemeClr val="tx1"/>
                </a:solidFill>
              </a:rPr>
              <a:t>П</a:t>
            </a:r>
            <a:r>
              <a:rPr lang="en-US" sz="1600" dirty="0" err="1">
                <a:solidFill>
                  <a:schemeClr val="tx1"/>
                </a:solidFill>
              </a:rPr>
              <a:t>роцессы</a:t>
            </a:r>
            <a:r>
              <a:rPr lang="en-US" sz="1600" dirty="0">
                <a:solidFill>
                  <a:schemeClr val="tx1"/>
                </a:solidFill>
              </a:rPr>
              <a:t> </a:t>
            </a:r>
            <a:r>
              <a:rPr lang="en-US" sz="1600" dirty="0" err="1">
                <a:solidFill>
                  <a:schemeClr val="tx1"/>
                </a:solidFill>
              </a:rPr>
              <a:t>разрушения</a:t>
            </a:r>
            <a:r>
              <a:rPr lang="en-US" sz="1600" dirty="0">
                <a:solidFill>
                  <a:schemeClr val="tx1"/>
                </a:solidFill>
              </a:rPr>
              <a:t> </a:t>
            </a:r>
            <a:r>
              <a:rPr lang="ru-RU" sz="1600" dirty="0">
                <a:solidFill>
                  <a:schemeClr val="tx1"/>
                </a:solidFill>
              </a:rPr>
              <a:t>Антарктических </a:t>
            </a:r>
            <a:r>
              <a:rPr lang="en-US" sz="1600" dirty="0" err="1">
                <a:solidFill>
                  <a:schemeClr val="tx1"/>
                </a:solidFill>
              </a:rPr>
              <a:t>ледник</a:t>
            </a:r>
            <a:r>
              <a:rPr lang="ru-RU" sz="1600" dirty="0" err="1">
                <a:solidFill>
                  <a:schemeClr val="tx1"/>
                </a:solidFill>
              </a:rPr>
              <a:t>ов</a:t>
            </a:r>
            <a:r>
              <a:rPr lang="en-US" sz="1600" dirty="0">
                <a:solidFill>
                  <a:schemeClr val="tx1"/>
                </a:solidFill>
              </a:rPr>
              <a:t> и </a:t>
            </a:r>
            <a:r>
              <a:rPr lang="en-US" sz="1600" dirty="0" err="1">
                <a:solidFill>
                  <a:schemeClr val="tx1"/>
                </a:solidFill>
              </a:rPr>
              <a:t>резкого</a:t>
            </a:r>
            <a:r>
              <a:rPr lang="en-US" sz="1600" dirty="0">
                <a:solidFill>
                  <a:schemeClr val="tx1"/>
                </a:solidFill>
              </a:rPr>
              <a:t> </a:t>
            </a:r>
            <a:r>
              <a:rPr lang="en-US" sz="1600" dirty="0" err="1">
                <a:solidFill>
                  <a:schemeClr val="tx1"/>
                </a:solidFill>
              </a:rPr>
              <a:t>потепления</a:t>
            </a:r>
            <a:r>
              <a:rPr lang="en-US" sz="1600" dirty="0">
                <a:solidFill>
                  <a:schemeClr val="tx1"/>
                </a:solidFill>
              </a:rPr>
              <a:t> </a:t>
            </a:r>
            <a:r>
              <a:rPr lang="en-US" sz="1600" dirty="0" err="1">
                <a:solidFill>
                  <a:schemeClr val="tx1"/>
                </a:solidFill>
              </a:rPr>
              <a:t>среды</a:t>
            </a:r>
            <a:r>
              <a:rPr lang="en-US" sz="1600" dirty="0">
                <a:solidFill>
                  <a:schemeClr val="tx1"/>
                </a:solidFill>
              </a:rPr>
              <a:t> </a:t>
            </a:r>
            <a:r>
              <a:rPr lang="en-US" sz="1600" dirty="0" err="1">
                <a:solidFill>
                  <a:schemeClr val="tx1"/>
                </a:solidFill>
              </a:rPr>
              <a:t>скоррелированы</a:t>
            </a:r>
            <a:r>
              <a:rPr lang="ru-RU" sz="1600" dirty="0">
                <a:solidFill>
                  <a:schemeClr val="tx1"/>
                </a:solidFill>
              </a:rPr>
              <a:t> в рамках  </a:t>
            </a:r>
            <a:r>
              <a:rPr lang="en-US" sz="1600" dirty="0" err="1">
                <a:solidFill>
                  <a:schemeClr val="tx1"/>
                </a:solidFill>
              </a:rPr>
              <a:t>сейсмогенно-триггерного</a:t>
            </a:r>
            <a:r>
              <a:rPr lang="en-US" sz="1600" dirty="0">
                <a:solidFill>
                  <a:schemeClr val="tx1"/>
                </a:solidFill>
              </a:rPr>
              <a:t> </a:t>
            </a:r>
            <a:r>
              <a:rPr lang="en-US" sz="1600" dirty="0" err="1">
                <a:solidFill>
                  <a:schemeClr val="tx1"/>
                </a:solidFill>
              </a:rPr>
              <a:t>механизма</a:t>
            </a:r>
            <a:r>
              <a:rPr lang="en-US" sz="1600" dirty="0">
                <a:solidFill>
                  <a:schemeClr val="tx1"/>
                </a:solidFill>
              </a:rPr>
              <a:t> с </a:t>
            </a:r>
            <a:r>
              <a:rPr lang="en-US" sz="1600" dirty="0" err="1">
                <a:solidFill>
                  <a:schemeClr val="tx1"/>
                </a:solidFill>
              </a:rPr>
              <a:t>сильнейшими</a:t>
            </a:r>
            <a:r>
              <a:rPr lang="en-US" sz="1600" dirty="0">
                <a:solidFill>
                  <a:schemeClr val="tx1"/>
                </a:solidFill>
              </a:rPr>
              <a:t> </a:t>
            </a:r>
            <a:r>
              <a:rPr lang="en-US" sz="1600" dirty="0" err="1">
                <a:solidFill>
                  <a:schemeClr val="tx1"/>
                </a:solidFill>
              </a:rPr>
              <a:t>землетрясениями</a:t>
            </a:r>
            <a:r>
              <a:rPr lang="en-US" sz="1600" dirty="0">
                <a:solidFill>
                  <a:schemeClr val="tx1"/>
                </a:solidFill>
              </a:rPr>
              <a:t> в </a:t>
            </a:r>
            <a:r>
              <a:rPr lang="en-US" sz="1600" dirty="0" err="1">
                <a:solidFill>
                  <a:schemeClr val="tx1"/>
                </a:solidFill>
              </a:rPr>
              <a:t>зонах</a:t>
            </a:r>
            <a:r>
              <a:rPr lang="en-US" sz="1600" dirty="0">
                <a:solidFill>
                  <a:schemeClr val="tx1"/>
                </a:solidFill>
              </a:rPr>
              <a:t> </a:t>
            </a:r>
            <a:r>
              <a:rPr lang="en-US" sz="1600" dirty="0" err="1">
                <a:solidFill>
                  <a:schemeClr val="tx1"/>
                </a:solidFill>
              </a:rPr>
              <a:t>субдукции</a:t>
            </a:r>
            <a:r>
              <a:rPr lang="en-US" sz="1600" dirty="0">
                <a:solidFill>
                  <a:schemeClr val="tx1"/>
                </a:solidFill>
              </a:rPr>
              <a:t> с </a:t>
            </a:r>
            <a:r>
              <a:rPr lang="en-US" sz="1600" dirty="0" err="1">
                <a:solidFill>
                  <a:schemeClr val="tx1"/>
                </a:solidFill>
              </a:rPr>
              <a:t>разной</a:t>
            </a:r>
            <a:r>
              <a:rPr lang="en-US" sz="1600" dirty="0">
                <a:solidFill>
                  <a:schemeClr val="tx1"/>
                </a:solidFill>
              </a:rPr>
              <a:t> </a:t>
            </a:r>
            <a:r>
              <a:rPr lang="en-US" sz="1600" dirty="0" err="1">
                <a:solidFill>
                  <a:schemeClr val="tx1"/>
                </a:solidFill>
              </a:rPr>
              <a:t>для</a:t>
            </a:r>
            <a:r>
              <a:rPr lang="en-US" sz="1600" dirty="0">
                <a:solidFill>
                  <a:schemeClr val="tx1"/>
                </a:solidFill>
              </a:rPr>
              <a:t> </a:t>
            </a:r>
            <a:r>
              <a:rPr lang="en-US" sz="1600" dirty="0" err="1">
                <a:solidFill>
                  <a:schemeClr val="tx1"/>
                </a:solidFill>
              </a:rPr>
              <a:t>этих</a:t>
            </a:r>
            <a:r>
              <a:rPr lang="en-US" sz="1600" dirty="0">
                <a:solidFill>
                  <a:schemeClr val="tx1"/>
                </a:solidFill>
              </a:rPr>
              <a:t> </a:t>
            </a:r>
            <a:r>
              <a:rPr lang="en-US" sz="1600" dirty="0" err="1">
                <a:solidFill>
                  <a:schemeClr val="tx1"/>
                </a:solidFill>
              </a:rPr>
              <a:t>зон</a:t>
            </a:r>
            <a:r>
              <a:rPr lang="en-US" sz="1600" dirty="0">
                <a:solidFill>
                  <a:schemeClr val="tx1"/>
                </a:solidFill>
              </a:rPr>
              <a:t> </a:t>
            </a:r>
            <a:r>
              <a:rPr lang="en-US" sz="1600" dirty="0" err="1">
                <a:solidFill>
                  <a:schemeClr val="tx1"/>
                </a:solidFill>
              </a:rPr>
              <a:t>временной</a:t>
            </a:r>
            <a:r>
              <a:rPr lang="en-US" sz="1600" dirty="0">
                <a:solidFill>
                  <a:schemeClr val="tx1"/>
                </a:solidFill>
              </a:rPr>
              <a:t> </a:t>
            </a:r>
            <a:r>
              <a:rPr lang="en-US" sz="1600" dirty="0" err="1">
                <a:solidFill>
                  <a:schemeClr val="tx1"/>
                </a:solidFill>
              </a:rPr>
              <a:t>задержкой</a:t>
            </a:r>
            <a:r>
              <a:rPr lang="en-GB" altLang="ru-RU" sz="1600" dirty="0">
                <a:solidFill>
                  <a:schemeClr val="tx1"/>
                </a:solidFill>
                <a:ea typeface="Arial Unicode MS" pitchFamily="34" charset="-128"/>
                <a:cs typeface="Arial Unicode MS" pitchFamily="34" charset="-128"/>
              </a:rPr>
              <a:t>.</a:t>
            </a:r>
            <a:r>
              <a:rPr lang="ru-RU" altLang="ru-RU" sz="1600" dirty="0">
                <a:solidFill>
                  <a:schemeClr val="tx1"/>
                </a:solidFill>
                <a:ea typeface="Arial Unicode MS" pitchFamily="34" charset="-128"/>
                <a:cs typeface="Arial Unicode MS" pitchFamily="34" charset="-128"/>
              </a:rPr>
              <a:t>  </a:t>
            </a:r>
          </a:p>
          <a:p>
            <a:pPr marL="0" indent="0">
              <a:spcAft>
                <a:spcPts val="0"/>
              </a:spcAft>
              <a:buClr>
                <a:srgbClr val="FFFFFF"/>
              </a:buCl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ru-RU" altLang="ru-RU" sz="1600" dirty="0">
                <a:solidFill>
                  <a:schemeClr val="tx1"/>
                </a:solidFill>
                <a:ea typeface="Arial Unicode MS" pitchFamily="34" charset="-128"/>
                <a:cs typeface="Arial Unicode MS" pitchFamily="34" charset="-128"/>
              </a:rPr>
              <a:t>Временная задержка для Арктики составляет около 20 лет от Алеутской зоны </a:t>
            </a:r>
            <a:r>
              <a:rPr lang="ru-RU" altLang="ru-RU" sz="1600" dirty="0" err="1">
                <a:solidFill>
                  <a:schemeClr val="tx1"/>
                </a:solidFill>
                <a:ea typeface="Arial Unicode MS" pitchFamily="34" charset="-128"/>
                <a:cs typeface="Arial Unicode MS" pitchFamily="34" charset="-128"/>
              </a:rPr>
              <a:t>субдукции</a:t>
            </a:r>
            <a:r>
              <a:rPr lang="ru-RU" altLang="ru-RU" sz="1600" dirty="0">
                <a:solidFill>
                  <a:schemeClr val="tx1"/>
                </a:solidFill>
                <a:ea typeface="Arial Unicode MS" pitchFamily="34" charset="-128"/>
                <a:cs typeface="Arial Unicode MS" pitchFamily="34" charset="-128"/>
              </a:rPr>
              <a:t>. Для Антарктического полуострова временная задержка между сильными землетрясениями и разрушением шельфовых ледников составляет около 30 лет</a:t>
            </a:r>
            <a:r>
              <a:rPr lang="en-US" altLang="ru-RU" sz="1600" dirty="0">
                <a:solidFill>
                  <a:schemeClr val="tx1"/>
                </a:solidFill>
                <a:ea typeface="Arial Unicode MS" pitchFamily="34" charset="-128"/>
                <a:cs typeface="Arial Unicode MS" pitchFamily="34" charset="-128"/>
              </a:rPr>
              <a:t>.</a:t>
            </a:r>
            <a:r>
              <a:rPr lang="ru-RU" altLang="ru-RU" sz="1600" dirty="0">
                <a:solidFill>
                  <a:schemeClr val="tx1"/>
                </a:solidFill>
                <a:ea typeface="Arial Unicode MS" pitchFamily="34" charset="-128"/>
                <a:cs typeface="Arial Unicode MS" pitchFamily="34" charset="-128"/>
              </a:rPr>
              <a:t> </a:t>
            </a:r>
          </a:p>
          <a:p>
            <a:pPr eaLnBrk="1" hangingPunct="1"/>
            <a:r>
              <a:rPr lang="ru-RU" altLang="ru-RU" sz="1600" dirty="0">
                <a:solidFill>
                  <a:schemeClr val="tx1"/>
                </a:solidFill>
              </a:rPr>
              <a:t>4. П</a:t>
            </a:r>
            <a:r>
              <a:rPr lang="ru-RU" sz="1600" dirty="0">
                <a:solidFill>
                  <a:schemeClr val="tx1"/>
                </a:solidFill>
              </a:rPr>
              <a:t>редложенный механизм также объясняет почему полярные регионы нагреваются</a:t>
            </a:r>
          </a:p>
          <a:p>
            <a:pPr eaLnBrk="1" hangingPunct="1"/>
            <a:r>
              <a:rPr lang="ru-RU" sz="1600" dirty="0">
                <a:solidFill>
                  <a:schemeClr val="tx1"/>
                </a:solidFill>
              </a:rPr>
              <a:t>существенно быстрее чем в среднем по миру.</a:t>
            </a:r>
            <a:r>
              <a:rPr lang="en-US" sz="1600" dirty="0">
                <a:solidFill>
                  <a:schemeClr val="tx1"/>
                </a:solidFill>
              </a:rPr>
              <a:t> </a:t>
            </a:r>
            <a:r>
              <a:rPr lang="ru-RU" sz="1600" dirty="0">
                <a:solidFill>
                  <a:schemeClr val="tx1"/>
                </a:solidFill>
              </a:rPr>
              <a:t>Причина заключается в больших</a:t>
            </a:r>
            <a:endParaRPr lang="en-US" sz="1600" dirty="0">
              <a:solidFill>
                <a:schemeClr val="tx1"/>
              </a:solidFill>
            </a:endParaRPr>
          </a:p>
          <a:p>
            <a:pPr eaLnBrk="1" hangingPunct="1"/>
            <a:r>
              <a:rPr lang="ru-RU" sz="1600" dirty="0">
                <a:solidFill>
                  <a:schemeClr val="tx1"/>
                </a:solidFill>
              </a:rPr>
              <a:t>выбросах парниковых газов в атмосферу в полярных областях</a:t>
            </a:r>
            <a:r>
              <a:rPr lang="en-US" sz="1600" dirty="0">
                <a:solidFill>
                  <a:schemeClr val="tx1"/>
                </a:solidFill>
              </a:rPr>
              <a:t>.</a:t>
            </a:r>
            <a:endParaRPr lang="ru-RU" sz="1600" dirty="0">
              <a:solidFill>
                <a:schemeClr val="tx1"/>
              </a:solidFill>
            </a:endParaRPr>
          </a:p>
          <a:p>
            <a:pPr eaLnBrk="1" hangingPunct="1"/>
            <a:r>
              <a:rPr lang="ru-RU" sz="1600" dirty="0">
                <a:solidFill>
                  <a:schemeClr val="tx1"/>
                </a:solidFill>
              </a:rPr>
              <a:t>6. Предложенная теория предсказывает дальнейшее ускорение разрушения</a:t>
            </a:r>
          </a:p>
          <a:p>
            <a:pPr eaLnBrk="1" hangingPunct="1"/>
            <a:r>
              <a:rPr lang="ru-RU" sz="1600" dirty="0">
                <a:solidFill>
                  <a:schemeClr val="tx1"/>
                </a:solidFill>
              </a:rPr>
              <a:t>шельфовых ледников и потепления климата в Антарктиде в ближайшем будущем  из-</a:t>
            </a:r>
          </a:p>
          <a:p>
            <a:pPr eaLnBrk="1" hangingPunct="1"/>
            <a:r>
              <a:rPr lang="ru-RU" sz="1600" dirty="0">
                <a:solidFill>
                  <a:schemeClr val="tx1"/>
                </a:solidFill>
              </a:rPr>
              <a:t>за беспрецедентного  роста частоты сильнейших землетрясений в южной части  </a:t>
            </a:r>
          </a:p>
          <a:p>
            <a:pPr eaLnBrk="1" hangingPunct="1"/>
            <a:r>
              <a:rPr lang="ru-RU" sz="1600" dirty="0">
                <a:solidFill>
                  <a:schemeClr val="tx1"/>
                </a:solidFill>
              </a:rPr>
              <a:t>Тихого океана в конце 20-го и начале  21-го веков. </a:t>
            </a:r>
          </a:p>
        </p:txBody>
      </p:sp>
    </p:spTree>
    <p:extLst>
      <p:ext uri="{BB962C8B-B14F-4D97-AF65-F5344CB8AC3E}">
        <p14:creationId xmlns:p14="http://schemas.microsoft.com/office/powerpoint/2010/main" val="1975308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 y="1211163"/>
            <a:ext cx="8439150" cy="4810125"/>
          </a:xfrm>
          <a:prstGeom prst="rect">
            <a:avLst/>
          </a:prstGeom>
        </p:spPr>
      </p:pic>
      <p:sp>
        <p:nvSpPr>
          <p:cNvPr id="4" name="TextBox 3">
            <a:extLst>
              <a:ext uri="{FF2B5EF4-FFF2-40B4-BE49-F238E27FC236}">
                <a16:creationId xmlns:a16="http://schemas.microsoft.com/office/drawing/2014/main" xmlns="" id="{310AF2CF-722C-614A-A414-6FD8DEDC890F}"/>
              </a:ext>
            </a:extLst>
          </p:cNvPr>
          <p:cNvSpPr txBox="1"/>
          <p:nvPr/>
        </p:nvSpPr>
        <p:spPr>
          <a:xfrm>
            <a:off x="539552" y="205587"/>
            <a:ext cx="7992888" cy="923330"/>
          </a:xfrm>
          <a:prstGeom prst="rect">
            <a:avLst/>
          </a:prstGeom>
          <a:noFill/>
        </p:spPr>
        <p:txBody>
          <a:bodyPr wrap="square" rtlCol="0">
            <a:spAutoFit/>
          </a:bodyPr>
          <a:lstStyle/>
          <a:p>
            <a:r>
              <a:rPr lang="en-US" dirty="0">
                <a:solidFill>
                  <a:schemeClr val="tx1"/>
                </a:solidFill>
              </a:rPr>
              <a:t>          </a:t>
            </a:r>
            <a:r>
              <a:rPr lang="ru-RU" b="1" dirty="0">
                <a:solidFill>
                  <a:schemeClr val="tx1"/>
                </a:solidFill>
              </a:rPr>
              <a:t>Глобальная сейсмичность по данным каталога </a:t>
            </a:r>
            <a:r>
              <a:rPr lang="en-US" b="1" dirty="0">
                <a:solidFill>
                  <a:schemeClr val="tx1"/>
                </a:solidFill>
              </a:rPr>
              <a:t>GCMT              </a:t>
            </a:r>
          </a:p>
          <a:p>
            <a:r>
              <a:rPr lang="en-US" b="1" dirty="0">
                <a:solidFill>
                  <a:schemeClr val="tx1"/>
                </a:solidFill>
              </a:rPr>
              <a:t>               </a:t>
            </a:r>
            <a:r>
              <a:rPr lang="ru-RU" b="1" dirty="0">
                <a:solidFill>
                  <a:schemeClr val="tx1"/>
                </a:solidFill>
              </a:rPr>
              <a:t>(</a:t>
            </a:r>
            <a:r>
              <a:rPr lang="en-US" b="1" dirty="0">
                <a:solidFill>
                  <a:schemeClr val="tx1"/>
                </a:solidFill>
              </a:rPr>
              <a:t>https://</a:t>
            </a:r>
            <a:r>
              <a:rPr lang="en-US" b="1" dirty="0" err="1">
                <a:solidFill>
                  <a:schemeClr val="tx1"/>
                </a:solidFill>
              </a:rPr>
              <a:t>www.globalcmt.org</a:t>
            </a:r>
            <a:r>
              <a:rPr lang="ru-RU" b="1" dirty="0">
                <a:solidFill>
                  <a:schemeClr val="tx1"/>
                </a:solidFill>
              </a:rPr>
              <a:t>)</a:t>
            </a:r>
            <a:r>
              <a:rPr lang="en-US" b="1" dirty="0">
                <a:solidFill>
                  <a:schemeClr val="tx1"/>
                </a:solidFill>
              </a:rPr>
              <a:t> </a:t>
            </a:r>
            <a:r>
              <a:rPr lang="ru-RU" b="1" dirty="0">
                <a:solidFill>
                  <a:schemeClr val="tx1"/>
                </a:solidFill>
              </a:rPr>
              <a:t>за период 1976-2020 гг</a:t>
            </a:r>
            <a:r>
              <a:rPr lang="ru-RU" sz="1200" b="1" dirty="0"/>
              <a:t>.</a:t>
            </a:r>
          </a:p>
          <a:p>
            <a:endParaRPr lang="ru-RU" dirty="0"/>
          </a:p>
        </p:txBody>
      </p:sp>
    </p:spTree>
    <p:extLst>
      <p:ext uri="{BB962C8B-B14F-4D97-AF65-F5344CB8AC3E}">
        <p14:creationId xmlns:p14="http://schemas.microsoft.com/office/powerpoint/2010/main" val="15970055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mipt.ru/upload/medialibrary/056/eng_inversion.jpg">
            <a:extLst>
              <a:ext uri="{FF2B5EF4-FFF2-40B4-BE49-F238E27FC236}">
                <a16:creationId xmlns:a16="http://schemas.microsoft.com/office/drawing/2014/main" xmlns="" id="{0A676E06-60CE-1745-BD6B-3DC7D33D9B43}"/>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0" y="-894"/>
            <a:ext cx="9144001" cy="958461"/>
          </a:xfrm>
          <a:prstGeom prst="rect">
            <a:avLst/>
          </a:prstGeom>
          <a:noFill/>
          <a:extLst>
            <a:ext uri="{909E8E84-426E-40DD-AFC4-6F175D3DCCD1}">
              <a14:hiddenFill xmlns:a14="http://schemas.microsoft.com/office/drawing/2010/main">
                <a:solidFill>
                  <a:srgbClr val="FFFFFF"/>
                </a:solidFill>
              </a14:hiddenFill>
            </a:ext>
          </a:extLst>
        </p:spPr>
      </p:pic>
      <p:pic>
        <p:nvPicPr>
          <p:cNvPr id="336911" name="Picture 15" descr="http://berkeleyearth.org/wp-content/uploads/2019/01/ComparisonFigure_201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1110043"/>
            <a:ext cx="6048672" cy="2497119"/>
          </a:xfrm>
          <a:prstGeom prst="rect">
            <a:avLst/>
          </a:prstGeom>
          <a:noFill/>
          <a:ln w="15875">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336914" name="Text Box 18"/>
          <p:cNvSpPr txBox="1">
            <a:spLocks noChangeArrowheads="1"/>
          </p:cNvSpPr>
          <p:nvPr/>
        </p:nvSpPr>
        <p:spPr bwMode="auto">
          <a:xfrm>
            <a:off x="5486400" y="2874094"/>
            <a:ext cx="3505200"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en-US" altLang="ru-RU" sz="2400" b="0" dirty="0">
              <a:solidFill>
                <a:srgbClr val="336699"/>
              </a:solidFill>
              <a:latin typeface="Arial Narrow" pitchFamily="34" charset="0"/>
            </a:endParaRPr>
          </a:p>
          <a:p>
            <a:r>
              <a:rPr lang="ru-RU" altLang="ru-RU" sz="2400" b="0" dirty="0">
                <a:solidFill>
                  <a:srgbClr val="336699"/>
                </a:solidFill>
                <a:latin typeface="Arial Narrow" pitchFamily="34" charset="0"/>
              </a:rPr>
              <a:t> </a:t>
            </a:r>
            <a:endParaRPr lang="en-US" altLang="ru-RU" sz="2400" b="0" dirty="0">
              <a:solidFill>
                <a:srgbClr val="336699"/>
              </a:solidFill>
              <a:latin typeface="Arial Narrow" pitchFamily="34" charset="0"/>
            </a:endParaRPr>
          </a:p>
          <a:p>
            <a:endParaRPr lang="en-US" altLang="ru-RU" sz="2400" b="0" dirty="0">
              <a:solidFill>
                <a:srgbClr val="336699"/>
              </a:solidFill>
              <a:latin typeface="Arial Narrow" pitchFamily="34" charset="0"/>
            </a:endParaRPr>
          </a:p>
          <a:p>
            <a:r>
              <a:rPr lang="en-US" altLang="ru-RU" sz="2400" b="0" dirty="0">
                <a:solidFill>
                  <a:srgbClr val="336699"/>
                </a:solidFill>
                <a:latin typeface="Arial Narrow" pitchFamily="34" charset="0"/>
              </a:rPr>
              <a:t> </a:t>
            </a:r>
          </a:p>
          <a:p>
            <a:r>
              <a:rPr lang="en-US" altLang="ru-RU" sz="2400" b="0" dirty="0">
                <a:solidFill>
                  <a:srgbClr val="336699"/>
                </a:solidFill>
                <a:latin typeface="Arial Narrow" pitchFamily="34" charset="0"/>
              </a:rPr>
              <a:t>     </a:t>
            </a:r>
          </a:p>
          <a:p>
            <a:endParaRPr lang="en-US" altLang="ru-RU" sz="2400" b="0" dirty="0">
              <a:solidFill>
                <a:srgbClr val="336699"/>
              </a:solidFill>
              <a:latin typeface="Arial Narrow" pitchFamily="34" charset="0"/>
            </a:endParaRPr>
          </a:p>
          <a:p>
            <a:r>
              <a:rPr lang="en-US" altLang="ru-RU" sz="2400" b="0" dirty="0">
                <a:solidFill>
                  <a:srgbClr val="336699"/>
                </a:solidFill>
                <a:latin typeface="Arial Narrow" pitchFamily="34" charset="0"/>
              </a:rPr>
              <a:t> </a:t>
            </a:r>
          </a:p>
          <a:p>
            <a:r>
              <a:rPr lang="en-US" altLang="ru-RU" sz="2400" b="0" dirty="0">
                <a:solidFill>
                  <a:srgbClr val="336699"/>
                </a:solidFill>
                <a:latin typeface="Arial Narrow" pitchFamily="34" charset="0"/>
              </a:rPr>
              <a:t>      </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3607163"/>
            <a:ext cx="3888432" cy="3062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bwMode="auto">
          <a:xfrm>
            <a:off x="4766320" y="1463096"/>
            <a:ext cx="707895" cy="355008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ru-RU" sz="1800" b="0" i="0" u="none" strike="noStrike" cap="none" normalizeH="0" baseline="0">
              <a:ln>
                <a:noFill/>
              </a:ln>
              <a:solidFill>
                <a:schemeClr val="bg1"/>
              </a:solidFill>
              <a:effectLst/>
              <a:latin typeface="Arial" charset="0"/>
              <a:cs typeface="Arial" charset="0"/>
            </a:endParaRPr>
          </a:p>
        </p:txBody>
      </p:sp>
      <p:sp>
        <p:nvSpPr>
          <p:cNvPr id="12" name="Text Box 3"/>
          <p:cNvSpPr txBox="1">
            <a:spLocks noChangeArrowheads="1"/>
          </p:cNvSpPr>
          <p:nvPr/>
        </p:nvSpPr>
        <p:spPr bwMode="auto">
          <a:xfrm>
            <a:off x="227137" y="188640"/>
            <a:ext cx="882047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r>
              <a:rPr lang="ru-RU" altLang="ru-RU" sz="2000" b="1" dirty="0">
                <a:latin typeface="Arial Narrow" pitchFamily="34" charset="0"/>
              </a:rPr>
              <a:t>Временной сдвиг на 20 лет между периодом максимального выделения сейсмической энергии Земли и резким началом потепления климата</a:t>
            </a:r>
            <a:endParaRPr lang="en-US" altLang="ru-RU" sz="2000" b="1" dirty="0">
              <a:latin typeface="Arial Narrow" pitchFamily="34" charset="0"/>
            </a:endParaRPr>
          </a:p>
        </p:txBody>
      </p:sp>
    </p:spTree>
    <p:extLst>
      <p:ext uri="{BB962C8B-B14F-4D97-AF65-F5344CB8AC3E}">
        <p14:creationId xmlns:p14="http://schemas.microsoft.com/office/powerpoint/2010/main" val="24844690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2754"/>
            <a:ext cx="9144000" cy="5162550"/>
          </a:xfrm>
          <a:prstGeom prst="rect">
            <a:avLst/>
          </a:prstGeom>
        </p:spPr>
      </p:pic>
      <p:sp>
        <p:nvSpPr>
          <p:cNvPr id="5" name="TextBox 4">
            <a:extLst>
              <a:ext uri="{FF2B5EF4-FFF2-40B4-BE49-F238E27FC236}">
                <a16:creationId xmlns:a16="http://schemas.microsoft.com/office/drawing/2014/main" xmlns="" id="{11E577F4-D0B6-5746-8AB5-0FC34CC70F74}"/>
              </a:ext>
            </a:extLst>
          </p:cNvPr>
          <p:cNvSpPr txBox="1"/>
          <p:nvPr/>
        </p:nvSpPr>
        <p:spPr>
          <a:xfrm>
            <a:off x="107504" y="0"/>
            <a:ext cx="9440560" cy="923330"/>
          </a:xfrm>
          <a:prstGeom prst="rect">
            <a:avLst/>
          </a:prstGeom>
          <a:noFill/>
        </p:spPr>
        <p:txBody>
          <a:bodyPr wrap="square" rtlCol="0">
            <a:spAutoFit/>
          </a:bodyPr>
          <a:lstStyle/>
          <a:p>
            <a:pPr algn="ctr"/>
            <a:r>
              <a:rPr lang="ru-RU" b="1" dirty="0">
                <a:solidFill>
                  <a:schemeClr val="tx1"/>
                </a:solidFill>
              </a:rPr>
              <a:t>Распространение деформационных волн, вызванных сильнейшими  землетрясениями, в Арктику и Антарктику</a:t>
            </a:r>
          </a:p>
          <a:p>
            <a:endParaRPr lang="ru-RU" dirty="0"/>
          </a:p>
        </p:txBody>
      </p:sp>
    </p:spTree>
    <p:extLst>
      <p:ext uri="{BB962C8B-B14F-4D97-AF65-F5344CB8AC3E}">
        <p14:creationId xmlns:p14="http://schemas.microsoft.com/office/powerpoint/2010/main" val="10418847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mipt.ru/upload/medialibrary/056/eng_inversion.jpg">
            <a:extLst>
              <a:ext uri="{FF2B5EF4-FFF2-40B4-BE49-F238E27FC236}">
                <a16:creationId xmlns:a16="http://schemas.microsoft.com/office/drawing/2014/main" xmlns="" id="{86D161FF-B4A2-434D-B673-D8A1EECECE12}"/>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0" y="-894"/>
            <a:ext cx="9144001" cy="75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107504" y="116632"/>
            <a:ext cx="892899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Arial"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9pPr>
          </a:lstStyle>
          <a:p>
            <a:pPr algn="ctr" eaLnBrk="1" hangingPunct="1">
              <a:spcBef>
                <a:spcPts val="1375"/>
              </a:spcBef>
              <a:buClrTx/>
              <a:buFontTx/>
              <a:buNone/>
            </a:pPr>
            <a:r>
              <a:rPr lang="ru-RU" altLang="ru-RU" sz="1600" b="1" dirty="0">
                <a:solidFill>
                  <a:schemeClr val="bg1"/>
                </a:solidFill>
              </a:rPr>
              <a:t>Распространение деформационных волн в  Арктический регион, вызванных сильнейшими землетрясениями в Алеутской и Курило-Камчатской зонах </a:t>
            </a:r>
            <a:r>
              <a:rPr lang="ru-RU" altLang="ru-RU" sz="1600" b="1" dirty="0" err="1">
                <a:solidFill>
                  <a:schemeClr val="bg1"/>
                </a:solidFill>
              </a:rPr>
              <a:t>субдукции</a:t>
            </a:r>
            <a:r>
              <a:rPr lang="ru-RU" altLang="ru-RU" sz="1600" b="1" dirty="0">
                <a:solidFill>
                  <a:schemeClr val="bg1"/>
                </a:solidFill>
              </a:rPr>
              <a:t>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C1B1A465-40BC-4861-B72D-EC2860471F1D}"/>
                  </a:ext>
                </a:extLst>
              </p:cNvPr>
              <p:cNvSpPr txBox="1"/>
              <p:nvPr/>
            </p:nvSpPr>
            <p:spPr>
              <a:xfrm>
                <a:off x="6444208" y="764704"/>
                <a:ext cx="2592288" cy="4078104"/>
              </a:xfrm>
              <a:prstGeom prst="rect">
                <a:avLst/>
              </a:prstGeom>
              <a:noFill/>
            </p:spPr>
            <p:txBody>
              <a:bodyPr wrap="square" rtlCol="0">
                <a:spAutoFit/>
              </a:bodyPr>
              <a:lstStyle/>
              <a:p>
                <a14:m>
                  <m:oMath xmlns:m="http://schemas.openxmlformats.org/officeDocument/2006/math">
                    <m:r>
                      <a:rPr lang="en-US" sz="2000" b="0" i="1" dirty="0" smtClean="0">
                        <a:solidFill>
                          <a:schemeClr val="tx1"/>
                        </a:solidFill>
                        <a:latin typeface="Cambria Math"/>
                      </a:rPr>
                      <m:t>𝑤</m:t>
                    </m:r>
                    <m:d>
                      <m:dPr>
                        <m:ctrlPr>
                          <a:rPr lang="en-US" sz="2000" i="1" dirty="0" smtClean="0">
                            <a:solidFill>
                              <a:schemeClr val="tx1"/>
                            </a:solidFill>
                            <a:latin typeface="Cambria Math"/>
                          </a:rPr>
                        </m:ctrlPr>
                      </m:dPr>
                      <m:e>
                        <m:r>
                          <a:rPr lang="en-US" sz="2000" i="1" dirty="0" smtClean="0">
                            <a:solidFill>
                              <a:schemeClr val="tx1"/>
                            </a:solidFill>
                            <a:latin typeface="Cambria Math" panose="02040503050406030204" pitchFamily="18" charset="0"/>
                          </a:rPr>
                          <m:t>𝑥</m:t>
                        </m:r>
                        <m:r>
                          <a:rPr lang="en-US" sz="2000" i="0" dirty="0" smtClean="0">
                            <a:solidFill>
                              <a:schemeClr val="tx1"/>
                            </a:solidFill>
                            <a:latin typeface="Cambria Math" panose="02040503050406030204" pitchFamily="18" charset="0"/>
                          </a:rPr>
                          <m:t>,</m:t>
                        </m:r>
                        <m:r>
                          <a:rPr lang="en-US" sz="2000" i="1" dirty="0" smtClean="0">
                            <a:solidFill>
                              <a:schemeClr val="tx1"/>
                            </a:solidFill>
                            <a:latin typeface="Cambria Math" panose="02040503050406030204" pitchFamily="18" charset="0"/>
                          </a:rPr>
                          <m:t>𝑡</m:t>
                        </m:r>
                      </m:e>
                    </m:d>
                  </m:oMath>
                </a14:m>
                <a:r>
                  <a:rPr lang="ru-RU" sz="1600" dirty="0">
                    <a:solidFill>
                      <a:schemeClr val="tx1"/>
                    </a:solidFill>
                  </a:rPr>
                  <a:t>- горизонтальное смещение в литосфере</a:t>
                </a:r>
              </a:p>
              <a:p>
                <a:endParaRPr lang="en-US" sz="1600" dirty="0">
                  <a:solidFill>
                    <a:schemeClr val="tx1"/>
                  </a:solidFill>
                </a:endParaRPr>
              </a:p>
              <a:p>
                <a:pPr algn="ctr"/>
                <a14:m>
                  <m:oMath xmlns:m="http://schemas.openxmlformats.org/officeDocument/2006/math">
                    <m:r>
                      <a:rPr lang="ru-RU" sz="2000" i="1">
                        <a:solidFill>
                          <a:schemeClr val="tx1"/>
                        </a:solidFill>
                        <a:latin typeface="Cambria Math" panose="02040503050406030204" pitchFamily="18" charset="0"/>
                      </a:rPr>
                      <m:t>𝜎</m:t>
                    </m:r>
                    <m:d>
                      <m:dPr>
                        <m:ctrlPr>
                          <a:rPr lang="ru-RU" sz="2000" i="1" smtClean="0">
                            <a:solidFill>
                              <a:schemeClr val="tx1"/>
                            </a:solidFill>
                            <a:latin typeface="Cambria Math"/>
                          </a:rPr>
                        </m:ctrlPr>
                      </m:dPr>
                      <m:e>
                        <m:r>
                          <a:rPr lang="ru-RU" sz="2000" i="1" smtClean="0">
                            <a:solidFill>
                              <a:schemeClr val="tx1"/>
                            </a:solidFill>
                            <a:latin typeface="Cambria Math" panose="02040503050406030204" pitchFamily="18" charset="0"/>
                          </a:rPr>
                          <m:t>𝑥</m:t>
                        </m:r>
                        <m:r>
                          <a:rPr lang="ru-RU" sz="2000" i="1" smtClean="0">
                            <a:solidFill>
                              <a:schemeClr val="tx1"/>
                            </a:solidFill>
                            <a:latin typeface="Cambria Math" panose="02040503050406030204" pitchFamily="18" charset="0"/>
                          </a:rPr>
                          <m:t>,</m:t>
                        </m:r>
                        <m:r>
                          <a:rPr lang="ru-RU" sz="2000" i="1" smtClean="0">
                            <a:solidFill>
                              <a:schemeClr val="tx1"/>
                            </a:solidFill>
                            <a:latin typeface="Cambria Math" panose="02040503050406030204" pitchFamily="18" charset="0"/>
                          </a:rPr>
                          <m:t>𝑡</m:t>
                        </m:r>
                      </m:e>
                    </m:d>
                    <m:r>
                      <a:rPr lang="ru-RU" sz="2000" i="1" smtClean="0">
                        <a:solidFill>
                          <a:schemeClr val="tx1"/>
                        </a:solidFill>
                        <a:latin typeface="Cambria Math" panose="02040503050406030204" pitchFamily="18" charset="0"/>
                      </a:rPr>
                      <m:t>=</m:t>
                    </m:r>
                    <m:r>
                      <a:rPr lang="ru-RU" sz="2000" i="1" smtClean="0">
                        <a:solidFill>
                          <a:schemeClr val="tx1"/>
                        </a:solidFill>
                        <a:latin typeface="Cambria Math" panose="02040503050406030204" pitchFamily="18" charset="0"/>
                      </a:rPr>
                      <m:t>𝐸</m:t>
                    </m:r>
                    <m:f>
                      <m:fPr>
                        <m:ctrlPr>
                          <a:rPr lang="ru-RU" sz="2000" i="1" smtClean="0">
                            <a:solidFill>
                              <a:schemeClr val="tx1"/>
                            </a:solidFill>
                            <a:latin typeface="Cambria Math"/>
                          </a:rPr>
                        </m:ctrlPr>
                      </m:fPr>
                      <m:num>
                        <m:r>
                          <a:rPr lang="ru-RU" sz="2000" i="1" smtClean="0">
                            <a:solidFill>
                              <a:schemeClr val="tx1"/>
                            </a:solidFill>
                            <a:latin typeface="Cambria Math" panose="02040503050406030204" pitchFamily="18" charset="0"/>
                          </a:rPr>
                          <m:t>𝜕</m:t>
                        </m:r>
                        <m:r>
                          <a:rPr lang="en-US" sz="2000" b="0" i="1" smtClean="0">
                            <a:solidFill>
                              <a:schemeClr val="tx1"/>
                            </a:solidFill>
                            <a:latin typeface="Cambria Math"/>
                          </a:rPr>
                          <m:t>𝑤</m:t>
                        </m:r>
                      </m:num>
                      <m:den>
                        <m:r>
                          <a:rPr lang="ru-RU" sz="2000" i="1" smtClean="0">
                            <a:solidFill>
                              <a:schemeClr val="tx1"/>
                            </a:solidFill>
                            <a:latin typeface="Cambria Math" panose="02040503050406030204" pitchFamily="18" charset="0"/>
                          </a:rPr>
                          <m:t>𝜕</m:t>
                        </m:r>
                        <m:r>
                          <a:rPr lang="ru-RU" sz="2000" i="1" smtClean="0">
                            <a:solidFill>
                              <a:schemeClr val="tx1"/>
                            </a:solidFill>
                            <a:latin typeface="Cambria Math" panose="02040503050406030204" pitchFamily="18" charset="0"/>
                          </a:rPr>
                          <m:t>𝑥</m:t>
                        </m:r>
                      </m:den>
                    </m:f>
                  </m:oMath>
                </a14:m>
                <a:r>
                  <a:rPr lang="en-US" sz="2000" dirty="0">
                    <a:solidFill>
                      <a:schemeClr val="tx1"/>
                    </a:solidFill>
                  </a:rPr>
                  <a:t>,</a:t>
                </a:r>
              </a:p>
              <a:p>
                <a:pPr algn="ctr"/>
                <a:endParaRPr lang="ru-RU" sz="2000" dirty="0">
                  <a:solidFill>
                    <a:schemeClr val="tx1"/>
                  </a:solidFill>
                </a:endParaRPr>
              </a:p>
              <a:p>
                <a:pPr algn="ctr"/>
                <a14:m>
                  <m:oMath xmlns:m="http://schemas.openxmlformats.org/officeDocument/2006/math">
                    <m:r>
                      <a:rPr lang="ru-RU" sz="2000" i="1">
                        <a:solidFill>
                          <a:schemeClr val="tx1"/>
                        </a:solidFill>
                        <a:latin typeface="Cambria Math" panose="02040503050406030204" pitchFamily="18" charset="0"/>
                      </a:rPr>
                      <m:t>𝜏</m:t>
                    </m:r>
                    <m:r>
                      <a:rPr lang="en-US" sz="2000" i="1">
                        <a:solidFill>
                          <a:schemeClr val="tx1"/>
                        </a:solidFill>
                        <a:latin typeface="Cambria Math" panose="02040503050406030204" pitchFamily="18" charset="0"/>
                      </a:rPr>
                      <m:t>=</m:t>
                    </m:r>
                    <m:f>
                      <m:fPr>
                        <m:ctrlPr>
                          <a:rPr lang="en-US" sz="2000" i="1">
                            <a:solidFill>
                              <a:schemeClr val="tx1"/>
                            </a:solidFill>
                            <a:latin typeface="Cambria Math"/>
                          </a:rPr>
                        </m:ctrlPr>
                      </m:fPr>
                      <m:num>
                        <m:r>
                          <a:rPr lang="el-GR" sz="2000" i="1">
                            <a:solidFill>
                              <a:schemeClr val="tx1"/>
                            </a:solidFill>
                            <a:latin typeface="Cambria Math" panose="02040503050406030204" pitchFamily="18" charset="0"/>
                            <a:ea typeface="Cambria Math" panose="02040503050406030204" pitchFamily="18" charset="0"/>
                          </a:rPr>
                          <m:t>𝜂</m:t>
                        </m:r>
                      </m:num>
                      <m:den>
                        <m:r>
                          <a:rPr lang="en-US" sz="2000" i="1">
                            <a:solidFill>
                              <a:schemeClr val="tx1"/>
                            </a:solidFill>
                            <a:latin typeface="Cambria Math"/>
                            <a:ea typeface="Cambria Math" panose="02040503050406030204" pitchFamily="18" charset="0"/>
                          </a:rPr>
                          <m:t>h</m:t>
                        </m:r>
                      </m:den>
                    </m:f>
                    <m:f>
                      <m:fPr>
                        <m:ctrlPr>
                          <a:rPr lang="ru-RU" sz="2000" i="1">
                            <a:solidFill>
                              <a:schemeClr val="tx1"/>
                            </a:solidFill>
                            <a:latin typeface="Cambria Math"/>
                          </a:rPr>
                        </m:ctrlPr>
                      </m:fPr>
                      <m:num>
                        <m:r>
                          <a:rPr lang="ru-RU" sz="2000" i="1">
                            <a:solidFill>
                              <a:schemeClr val="tx1"/>
                            </a:solidFill>
                            <a:latin typeface="Cambria Math" panose="02040503050406030204" pitchFamily="18" charset="0"/>
                          </a:rPr>
                          <m:t>𝜕</m:t>
                        </m:r>
                        <m:r>
                          <a:rPr lang="en-US" sz="2000" i="1">
                            <a:solidFill>
                              <a:schemeClr val="tx1"/>
                            </a:solidFill>
                            <a:latin typeface="Cambria Math"/>
                          </a:rPr>
                          <m:t>𝑤</m:t>
                        </m:r>
                      </m:num>
                      <m:den>
                        <m:r>
                          <a:rPr lang="ru-RU" sz="2000" i="1">
                            <a:solidFill>
                              <a:schemeClr val="tx1"/>
                            </a:solidFill>
                            <a:latin typeface="Cambria Math" panose="02040503050406030204" pitchFamily="18" charset="0"/>
                          </a:rPr>
                          <m:t>𝜕</m:t>
                        </m:r>
                        <m:r>
                          <a:rPr lang="en-US" sz="2000" i="1">
                            <a:solidFill>
                              <a:schemeClr val="tx1"/>
                            </a:solidFill>
                            <a:latin typeface="Cambria Math"/>
                          </a:rPr>
                          <m:t>𝑡</m:t>
                        </m:r>
                      </m:den>
                    </m:f>
                    <m:r>
                      <a:rPr lang="en-US" sz="2000" b="0" i="1" smtClean="0">
                        <a:solidFill>
                          <a:schemeClr val="tx1"/>
                        </a:solidFill>
                        <a:latin typeface="Cambria Math"/>
                      </a:rPr>
                      <m:t>,   </m:t>
                    </m:r>
                    <m:r>
                      <a:rPr lang="ru-RU" sz="2000" i="1">
                        <a:solidFill>
                          <a:schemeClr val="tx1"/>
                        </a:solidFill>
                        <a:latin typeface="Cambria Math" panose="02040503050406030204" pitchFamily="18" charset="0"/>
                      </a:rPr>
                      <m:t>𝐻</m:t>
                    </m:r>
                    <m:f>
                      <m:fPr>
                        <m:ctrlPr>
                          <a:rPr lang="ru-RU" sz="2000" i="1" smtClean="0">
                            <a:solidFill>
                              <a:schemeClr val="tx1"/>
                            </a:solidFill>
                            <a:latin typeface="Cambria Math"/>
                          </a:rPr>
                        </m:ctrlPr>
                      </m:fPr>
                      <m:num>
                        <m:r>
                          <a:rPr lang="ru-RU" sz="2000" i="1">
                            <a:solidFill>
                              <a:schemeClr val="tx1"/>
                            </a:solidFill>
                            <a:latin typeface="Cambria Math" panose="02040503050406030204" pitchFamily="18" charset="0"/>
                          </a:rPr>
                          <m:t>𝜕𝜎</m:t>
                        </m:r>
                      </m:num>
                      <m:den>
                        <m:r>
                          <a:rPr lang="ru-RU" sz="2000" i="1">
                            <a:solidFill>
                              <a:schemeClr val="tx1"/>
                            </a:solidFill>
                            <a:latin typeface="Cambria Math" panose="02040503050406030204" pitchFamily="18" charset="0"/>
                          </a:rPr>
                          <m:t>𝜕</m:t>
                        </m:r>
                        <m:r>
                          <a:rPr lang="ru-RU" sz="2000" i="1">
                            <a:solidFill>
                              <a:schemeClr val="tx1"/>
                            </a:solidFill>
                            <a:latin typeface="Cambria Math" panose="02040503050406030204" pitchFamily="18" charset="0"/>
                          </a:rPr>
                          <m:t>𝑥</m:t>
                        </m:r>
                      </m:den>
                    </m:f>
                    <m:r>
                      <a:rPr lang="ru-RU" sz="2000" i="1">
                        <a:solidFill>
                          <a:schemeClr val="tx1"/>
                        </a:solidFill>
                        <a:latin typeface="Cambria Math" panose="02040503050406030204" pitchFamily="18" charset="0"/>
                      </a:rPr>
                      <m:t>=</m:t>
                    </m:r>
                    <m:r>
                      <a:rPr lang="ru-RU" sz="2000" i="1">
                        <a:solidFill>
                          <a:schemeClr val="tx1"/>
                        </a:solidFill>
                        <a:latin typeface="Cambria Math" panose="02040503050406030204" pitchFamily="18" charset="0"/>
                      </a:rPr>
                      <m:t>𝜏</m:t>
                    </m:r>
                  </m:oMath>
                </a14:m>
                <a:r>
                  <a:rPr lang="en-US" sz="2000" dirty="0">
                    <a:solidFill>
                      <a:schemeClr val="tx1"/>
                    </a:solidFill>
                  </a:rPr>
                  <a:t>,</a:t>
                </a:r>
              </a:p>
              <a:p>
                <a:pPr algn="ctr"/>
                <a:endParaRPr lang="en-US" sz="2000" dirty="0">
                  <a:solidFill>
                    <a:schemeClr val="tx1"/>
                  </a:solidFill>
                </a:endParaRPr>
              </a:p>
              <a:p>
                <a:pPr algn="ctr"/>
                <a14:m>
                  <m:oMath xmlns:m="http://schemas.openxmlformats.org/officeDocument/2006/math">
                    <m:f>
                      <m:fPr>
                        <m:ctrlPr>
                          <a:rPr lang="ru-RU" sz="2000" i="1">
                            <a:solidFill>
                              <a:schemeClr val="tx1"/>
                            </a:solidFill>
                            <a:latin typeface="Cambria Math"/>
                          </a:rPr>
                        </m:ctrlPr>
                      </m:fPr>
                      <m:num>
                        <m:r>
                          <a:rPr lang="ru-RU" sz="2000" i="1">
                            <a:solidFill>
                              <a:schemeClr val="tx1"/>
                            </a:solidFill>
                            <a:latin typeface="Cambria Math" panose="02040503050406030204" pitchFamily="18" charset="0"/>
                          </a:rPr>
                          <m:t>𝜕</m:t>
                        </m:r>
                        <m:r>
                          <a:rPr lang="en-US" sz="2000" i="1">
                            <a:solidFill>
                              <a:schemeClr val="tx1"/>
                            </a:solidFill>
                            <a:latin typeface="Cambria Math"/>
                          </a:rPr>
                          <m:t>𝑤</m:t>
                        </m:r>
                      </m:num>
                      <m:den>
                        <m:r>
                          <a:rPr lang="ru-RU" sz="2000" i="1">
                            <a:solidFill>
                              <a:schemeClr val="tx1"/>
                            </a:solidFill>
                            <a:latin typeface="Cambria Math" panose="02040503050406030204" pitchFamily="18" charset="0"/>
                          </a:rPr>
                          <m:t>𝜕</m:t>
                        </m:r>
                        <m:r>
                          <a:rPr lang="en-US" sz="2000" b="0" i="1" smtClean="0">
                            <a:solidFill>
                              <a:schemeClr val="tx1"/>
                            </a:solidFill>
                            <a:latin typeface="Cambria Math"/>
                          </a:rPr>
                          <m:t>𝑡</m:t>
                        </m:r>
                      </m:den>
                    </m:f>
                    <m:r>
                      <a:rPr lang="en-US" sz="2000" b="0" i="1" smtClean="0">
                        <a:solidFill>
                          <a:schemeClr val="tx1"/>
                        </a:solidFill>
                        <a:latin typeface="Cambria Math"/>
                      </a:rPr>
                      <m:t>=</m:t>
                    </m:r>
                    <m:r>
                      <a:rPr lang="en-US" sz="2000" b="0" i="1" smtClean="0">
                        <a:solidFill>
                          <a:schemeClr val="tx1"/>
                        </a:solidFill>
                        <a:latin typeface="Cambria Math"/>
                      </a:rPr>
                      <m:t>𝑎</m:t>
                    </m:r>
                    <m:f>
                      <m:fPr>
                        <m:ctrlPr>
                          <a:rPr lang="ru-RU" sz="2000" i="1">
                            <a:solidFill>
                              <a:schemeClr val="tx1"/>
                            </a:solidFill>
                            <a:latin typeface="Cambria Math"/>
                          </a:rPr>
                        </m:ctrlPr>
                      </m:fPr>
                      <m:num>
                        <m:r>
                          <a:rPr lang="ru-RU" sz="2000" i="1">
                            <a:solidFill>
                              <a:schemeClr val="tx1"/>
                            </a:solidFill>
                            <a:latin typeface="Cambria Math" panose="02040503050406030204" pitchFamily="18" charset="0"/>
                          </a:rPr>
                          <m:t>𝜕</m:t>
                        </m:r>
                        <m:r>
                          <a:rPr lang="en-US" sz="2000" b="0" i="1" baseline="30000" smtClean="0">
                            <a:solidFill>
                              <a:schemeClr val="tx1"/>
                            </a:solidFill>
                            <a:latin typeface="Cambria Math"/>
                          </a:rPr>
                          <m:t>2</m:t>
                        </m:r>
                        <m:r>
                          <a:rPr lang="en-US" sz="2000" i="1">
                            <a:solidFill>
                              <a:schemeClr val="tx1"/>
                            </a:solidFill>
                            <a:latin typeface="Cambria Math"/>
                          </a:rPr>
                          <m:t>𝑤</m:t>
                        </m:r>
                      </m:num>
                      <m:den>
                        <m:r>
                          <a:rPr lang="ru-RU" sz="2000" i="1">
                            <a:solidFill>
                              <a:schemeClr val="tx1"/>
                            </a:solidFill>
                            <a:latin typeface="Cambria Math" panose="02040503050406030204" pitchFamily="18" charset="0"/>
                          </a:rPr>
                          <m:t>𝜕</m:t>
                        </m:r>
                        <m:r>
                          <a:rPr lang="ru-RU" sz="2000" i="1">
                            <a:solidFill>
                              <a:schemeClr val="tx1"/>
                            </a:solidFill>
                            <a:latin typeface="Cambria Math" panose="02040503050406030204" pitchFamily="18" charset="0"/>
                          </a:rPr>
                          <m:t>𝑥</m:t>
                        </m:r>
                        <m:r>
                          <a:rPr lang="en-US" sz="2000" i="1" baseline="30000">
                            <a:solidFill>
                              <a:schemeClr val="tx1"/>
                            </a:solidFill>
                            <a:latin typeface="Cambria Math"/>
                          </a:rPr>
                          <m:t>2</m:t>
                        </m:r>
                      </m:den>
                    </m:f>
                  </m:oMath>
                </a14:m>
                <a:r>
                  <a:rPr lang="en-US" sz="2000" dirty="0">
                    <a:solidFill>
                      <a:schemeClr val="tx1"/>
                    </a:solidFill>
                  </a:rPr>
                  <a:t>,</a:t>
                </a:r>
              </a:p>
              <a:p>
                <a:pPr algn="ctr"/>
                <a:endParaRPr lang="en-US" sz="2000" dirty="0">
                  <a:solidFill>
                    <a:schemeClr val="tx1"/>
                  </a:solidFill>
                </a:endParaRPr>
              </a:p>
              <a:p>
                <a:pPr algn="ctr"/>
                <a14:m>
                  <m:oMath xmlns:m="http://schemas.openxmlformats.org/officeDocument/2006/math">
                    <m:r>
                      <a:rPr lang="en-US" sz="2000" i="1">
                        <a:solidFill>
                          <a:schemeClr val="tx1"/>
                        </a:solidFill>
                        <a:latin typeface="Cambria Math"/>
                      </a:rPr>
                      <m:t>𝑎</m:t>
                    </m:r>
                    <m:r>
                      <a:rPr lang="en-US" sz="2000" b="0" i="1" smtClean="0">
                        <a:solidFill>
                          <a:schemeClr val="tx1"/>
                        </a:solidFill>
                        <a:latin typeface="Cambria Math"/>
                      </a:rPr>
                      <m:t>=</m:t>
                    </m:r>
                    <m:f>
                      <m:fPr>
                        <m:ctrlPr>
                          <a:rPr lang="ru-RU" sz="2000" i="1">
                            <a:solidFill>
                              <a:schemeClr val="tx1"/>
                            </a:solidFill>
                            <a:latin typeface="Cambria Math"/>
                          </a:rPr>
                        </m:ctrlPr>
                      </m:fPr>
                      <m:num>
                        <m:r>
                          <a:rPr lang="en-US" sz="2000" i="1">
                            <a:solidFill>
                              <a:schemeClr val="tx1"/>
                            </a:solidFill>
                            <a:latin typeface="Cambria Math"/>
                          </a:rPr>
                          <m:t>h</m:t>
                        </m:r>
                        <m:r>
                          <a:rPr lang="en-US" sz="2000" i="1">
                            <a:solidFill>
                              <a:schemeClr val="tx1"/>
                            </a:solidFill>
                            <a:latin typeface="Cambria Math"/>
                          </a:rPr>
                          <m:t>𝐻𝐸</m:t>
                        </m:r>
                      </m:num>
                      <m:den>
                        <m:r>
                          <a:rPr lang="el-GR" sz="2000" i="1">
                            <a:solidFill>
                              <a:schemeClr val="tx1"/>
                            </a:solidFill>
                            <a:latin typeface="Cambria Math" panose="02040503050406030204" pitchFamily="18" charset="0"/>
                            <a:ea typeface="Cambria Math" panose="02040503050406030204" pitchFamily="18" charset="0"/>
                          </a:rPr>
                          <m:t>𝜂</m:t>
                        </m:r>
                      </m:den>
                    </m:f>
                  </m:oMath>
                </a14:m>
                <a:r>
                  <a:rPr lang="en-US" sz="2000" dirty="0">
                    <a:solidFill>
                      <a:schemeClr val="tx1"/>
                    </a:solidFill>
                  </a:rPr>
                  <a:t>.</a:t>
                </a:r>
              </a:p>
              <a:p>
                <a:pPr algn="ctr"/>
                <a:endParaRPr lang="en-US" sz="1400" dirty="0">
                  <a:solidFill>
                    <a:schemeClr val="tx1"/>
                  </a:solidFill>
                </a:endParaRPr>
              </a:p>
              <a:p>
                <a:pPr algn="ctr"/>
                <a:r>
                  <a:rPr lang="en-US" sz="1600" dirty="0">
                    <a:solidFill>
                      <a:schemeClr val="tx1"/>
                    </a:solidFill>
                  </a:rPr>
                  <a:t>(Elsasser,1968)</a:t>
                </a:r>
              </a:p>
            </p:txBody>
          </p:sp>
        </mc:Choice>
        <mc:Fallback xmlns="">
          <p:sp>
            <p:nvSpPr>
              <p:cNvPr id="6" name="TextBox 5">
                <a:extLst>
                  <a:ext uri="{FF2B5EF4-FFF2-40B4-BE49-F238E27FC236}">
                    <a16:creationId xmlns:a16="http://schemas.microsoft.com/office/drawing/2014/main" id="{C1B1A465-40BC-4861-B72D-EC2860471F1D}"/>
                  </a:ext>
                </a:extLst>
              </p:cNvPr>
              <p:cNvSpPr txBox="1">
                <a:spLocks noRot="1" noChangeAspect="1" noMove="1" noResize="1" noEditPoints="1" noAdjustHandles="1" noChangeArrowheads="1" noChangeShapeType="1" noTextEdit="1"/>
              </p:cNvSpPr>
              <p:nvPr/>
            </p:nvSpPr>
            <p:spPr>
              <a:xfrm>
                <a:off x="6444208" y="764704"/>
                <a:ext cx="2592288" cy="4078104"/>
              </a:xfrm>
              <a:prstGeom prst="rect">
                <a:avLst/>
              </a:prstGeom>
              <a:blipFill>
                <a:blip r:embed="rId3"/>
                <a:stretch>
                  <a:fillRect l="-1463" r="-1951" b="-1863"/>
                </a:stretch>
              </a:blipFill>
            </p:spPr>
            <p:txBody>
              <a:bodyPr/>
              <a:lstStyle/>
              <a:p>
                <a:r>
                  <a:rPr lang="ru-RU">
                    <a:noFill/>
                  </a:rPr>
                  <a:t> </a:t>
                </a:r>
              </a:p>
            </p:txBody>
          </p:sp>
        </mc:Fallback>
      </mc:AlternateContent>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755" y="764704"/>
            <a:ext cx="6267450" cy="5972175"/>
          </a:xfrm>
          <a:prstGeom prst="rect">
            <a:avLst/>
          </a:prstGeom>
        </p:spPr>
      </p:pic>
      <p:grpSp>
        <p:nvGrpSpPr>
          <p:cNvPr id="16" name="Группа 15"/>
          <p:cNvGrpSpPr/>
          <p:nvPr/>
        </p:nvGrpSpPr>
        <p:grpSpPr>
          <a:xfrm>
            <a:off x="3779912" y="4842808"/>
            <a:ext cx="5185083" cy="1563558"/>
            <a:chOff x="4093015" y="5157192"/>
            <a:chExt cx="4943481" cy="1640426"/>
          </a:xfrm>
        </p:grpSpPr>
        <p:pic>
          <p:nvPicPr>
            <p:cNvPr id="17" name="Рисунок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3015" y="5157192"/>
              <a:ext cx="4943481" cy="1640426"/>
            </a:xfrm>
            <a:prstGeom prst="rect">
              <a:avLst/>
            </a:prstGeom>
          </p:spPr>
        </p:pic>
        <mc:AlternateContent xmlns:mc="http://schemas.openxmlformats.org/markup-compatibility/2006" xmlns:a14="http://schemas.microsoft.com/office/drawing/2010/main">
          <mc:Choice Requires="a14">
            <p:sp>
              <p:nvSpPr>
                <p:cNvPr id="18" name="Прямоугольник 17"/>
                <p:cNvSpPr/>
                <p:nvPr/>
              </p:nvSpPr>
              <p:spPr>
                <a:xfrm>
                  <a:off x="6714548" y="5765194"/>
                  <a:ext cx="37773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000" i="1" smtClean="0">
                            <a:solidFill>
                              <a:srgbClr val="FF0000"/>
                            </a:solidFill>
                            <a:latin typeface="Cambria Math" panose="02040503050406030204" pitchFamily="18" charset="0"/>
                          </a:rPr>
                          <m:t>𝜏</m:t>
                        </m:r>
                      </m:oMath>
                    </m:oMathPara>
                  </a14:m>
                  <a:endParaRPr lang="ru-RU" sz="2000" dirty="0">
                    <a:solidFill>
                      <a:srgbClr val="FF0000"/>
                    </a:solidFill>
                  </a:endParaRPr>
                </a:p>
              </p:txBody>
            </p:sp>
          </mc:Choice>
          <mc:Fallback xmlns="">
            <p:sp>
              <p:nvSpPr>
                <p:cNvPr id="4" name="Прямоугольник 3"/>
                <p:cNvSpPr>
                  <a:spLocks noRot="1" noChangeAspect="1" noMove="1" noResize="1" noEditPoints="1" noAdjustHandles="1" noChangeArrowheads="1" noChangeShapeType="1" noTextEdit="1"/>
                </p:cNvSpPr>
                <p:nvPr/>
              </p:nvSpPr>
              <p:spPr>
                <a:xfrm>
                  <a:off x="6714548" y="5765194"/>
                  <a:ext cx="377732" cy="400110"/>
                </a:xfrm>
                <a:prstGeom prst="rect">
                  <a:avLst/>
                </a:prstGeom>
                <a:blipFill rotWithShape="1">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9" name="Прямоугольник 18"/>
                <p:cNvSpPr/>
                <p:nvPr/>
              </p:nvSpPr>
              <p:spPr>
                <a:xfrm>
                  <a:off x="6738851" y="5517232"/>
                  <a:ext cx="42543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a:rPr>
                          <m:t>𝑤</m:t>
                        </m:r>
                      </m:oMath>
                    </m:oMathPara>
                  </a14:m>
                  <a:endParaRPr lang="ru-RU" dirty="0">
                    <a:solidFill>
                      <a:srgbClr val="FF0000"/>
                    </a:solidFill>
                  </a:endParaRPr>
                </a:p>
              </p:txBody>
            </p:sp>
          </mc:Choice>
          <mc:Fallback xmlns="">
            <p:sp>
              <p:nvSpPr>
                <p:cNvPr id="7" name="Прямоугольник 6"/>
                <p:cNvSpPr>
                  <a:spLocks noRot="1" noChangeAspect="1" noMove="1" noResize="1" noEditPoints="1" noAdjustHandles="1" noChangeArrowheads="1" noChangeShapeType="1" noTextEdit="1"/>
                </p:cNvSpPr>
                <p:nvPr/>
              </p:nvSpPr>
              <p:spPr>
                <a:xfrm>
                  <a:off x="6738851" y="5517232"/>
                  <a:ext cx="425437" cy="369332"/>
                </a:xfrm>
                <a:prstGeom prst="rect">
                  <a:avLst/>
                </a:prstGeom>
                <a:blipFill rotWithShape="1">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0" name="Прямоугольник 19"/>
                <p:cNvSpPr/>
                <p:nvPr/>
              </p:nvSpPr>
              <p:spPr>
                <a:xfrm>
                  <a:off x="7884368" y="6084004"/>
                  <a:ext cx="377346"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l-GR" i="1" smtClean="0">
                            <a:solidFill>
                              <a:srgbClr val="FF0000"/>
                            </a:solidFill>
                            <a:latin typeface="Cambria Math" panose="02040503050406030204" pitchFamily="18" charset="0"/>
                            <a:ea typeface="Cambria Math" panose="02040503050406030204" pitchFamily="18" charset="0"/>
                          </a:rPr>
                          <m:t>𝜂</m:t>
                        </m:r>
                      </m:oMath>
                    </m:oMathPara>
                  </a14:m>
                  <a:endParaRPr lang="ru-RU" dirty="0">
                    <a:solidFill>
                      <a:srgbClr val="FF0000"/>
                    </a:solidFill>
                  </a:endParaRPr>
                </a:p>
              </p:txBody>
            </p:sp>
          </mc:Choice>
          <mc:Fallback xmlns="">
            <p:sp>
              <p:nvSpPr>
                <p:cNvPr id="8" name="Прямоугольник 7"/>
                <p:cNvSpPr>
                  <a:spLocks noRot="1" noChangeAspect="1" noMove="1" noResize="1" noEditPoints="1" noAdjustHandles="1" noChangeArrowheads="1" noChangeShapeType="1" noTextEdit="1"/>
                </p:cNvSpPr>
                <p:nvPr/>
              </p:nvSpPr>
              <p:spPr>
                <a:xfrm>
                  <a:off x="7884368" y="6084004"/>
                  <a:ext cx="377346" cy="369332"/>
                </a:xfrm>
                <a:prstGeom prst="rect">
                  <a:avLst/>
                </a:prstGeom>
                <a:blipFill rotWithShape="1">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1" name="Прямоугольник 20"/>
                <p:cNvSpPr/>
                <p:nvPr/>
              </p:nvSpPr>
              <p:spPr>
                <a:xfrm>
                  <a:off x="8060665" y="5661248"/>
                  <a:ext cx="402097"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a:ea typeface="Cambria Math" panose="02040503050406030204" pitchFamily="18" charset="0"/>
                          </a:rPr>
                          <m:t>𝐸</m:t>
                        </m:r>
                      </m:oMath>
                    </m:oMathPara>
                  </a14:m>
                  <a:endParaRPr lang="ru-RU" dirty="0">
                    <a:solidFill>
                      <a:srgbClr val="FF0000"/>
                    </a:solidFill>
                  </a:endParaRPr>
                </a:p>
              </p:txBody>
            </p:sp>
          </mc:Choice>
          <mc:Fallback xmlns="">
            <p:sp>
              <p:nvSpPr>
                <p:cNvPr id="10" name="Прямоугольник 9"/>
                <p:cNvSpPr>
                  <a:spLocks noRot="1" noChangeAspect="1" noMove="1" noResize="1" noEditPoints="1" noAdjustHandles="1" noChangeArrowheads="1" noChangeShapeType="1" noTextEdit="1"/>
                </p:cNvSpPr>
                <p:nvPr/>
              </p:nvSpPr>
              <p:spPr>
                <a:xfrm>
                  <a:off x="8060665" y="5661248"/>
                  <a:ext cx="402097" cy="369332"/>
                </a:xfrm>
                <a:prstGeom prst="rect">
                  <a:avLst/>
                </a:prstGeom>
                <a:blipFill rotWithShape="1">
                  <a:blip r:embed="rId10"/>
                  <a:stretch>
                    <a:fillRect/>
                  </a:stretch>
                </a:blipFill>
              </p:spPr>
              <p:txBody>
                <a:bodyPr/>
                <a:lstStyle/>
                <a:p>
                  <a:r>
                    <a:rPr lang="ru-RU">
                      <a:noFill/>
                    </a:rPr>
                    <a:t> </a:t>
                  </a:r>
                </a:p>
              </p:txBody>
            </p:sp>
          </mc:Fallback>
        </mc:AlternateContent>
        <p:sp>
          <p:nvSpPr>
            <p:cNvPr id="22" name="Прямоугольник 21"/>
            <p:cNvSpPr/>
            <p:nvPr/>
          </p:nvSpPr>
          <p:spPr bwMode="auto">
            <a:xfrm>
              <a:off x="4427984" y="5733256"/>
              <a:ext cx="144016" cy="216024"/>
            </a:xfrm>
            <a:prstGeom prst="rect">
              <a:avLst/>
            </a:prstGeom>
            <a:solidFill>
              <a:schemeClr val="bg1"/>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ru-RU" sz="1800" b="0" i="0" u="none" strike="noStrike" cap="none" normalizeH="0" baseline="0">
                <a:ln>
                  <a:noFill/>
                </a:ln>
                <a:solidFill>
                  <a:schemeClr val="bg1"/>
                </a:solidFill>
                <a:effectLst/>
                <a:latin typeface="Arial" charset="0"/>
                <a:cs typeface="Arial" charset="0"/>
              </a:endParaRPr>
            </a:p>
          </p:txBody>
        </p:sp>
        <p:sp>
          <p:nvSpPr>
            <p:cNvPr id="23" name="TextBox 22"/>
            <p:cNvSpPr txBox="1"/>
            <p:nvPr/>
          </p:nvSpPr>
          <p:spPr>
            <a:xfrm>
              <a:off x="5292080" y="5661248"/>
              <a:ext cx="338554" cy="369332"/>
            </a:xfrm>
            <a:prstGeom prst="rect">
              <a:avLst/>
            </a:prstGeom>
            <a:solidFill>
              <a:schemeClr val="bg1"/>
            </a:solidFill>
          </p:spPr>
          <p:txBody>
            <a:bodyPr wrap="none" rtlCol="0">
              <a:spAutoFit/>
            </a:bodyPr>
            <a:lstStyle/>
            <a:p>
              <a:r>
                <a:rPr lang="en-US" dirty="0">
                  <a:solidFill>
                    <a:schemeClr val="tx1"/>
                  </a:solidFill>
                </a:rPr>
                <a:t>V</a:t>
              </a:r>
              <a:endParaRPr lang="ru-RU" dirty="0">
                <a:solidFill>
                  <a:schemeClr val="tx1"/>
                </a:solidFill>
              </a:endParaRPr>
            </a:p>
          </p:txBody>
        </p:sp>
      </p:grpSp>
    </p:spTree>
    <p:extLst>
      <p:ext uri="{BB962C8B-B14F-4D97-AF65-F5344CB8AC3E}">
        <p14:creationId xmlns:p14="http://schemas.microsoft.com/office/powerpoint/2010/main" val="1215689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25" y="835868"/>
            <a:ext cx="6991350" cy="5905500"/>
          </a:xfrm>
          <a:prstGeom prst="rect">
            <a:avLst/>
          </a:prstGeom>
        </p:spPr>
      </p:pic>
      <p:sp>
        <p:nvSpPr>
          <p:cNvPr id="4" name="TextBox 3">
            <a:extLst>
              <a:ext uri="{FF2B5EF4-FFF2-40B4-BE49-F238E27FC236}">
                <a16:creationId xmlns:a16="http://schemas.microsoft.com/office/drawing/2014/main" xmlns="" id="{25CA5491-73A5-E34F-8687-0F950031783C}"/>
              </a:ext>
            </a:extLst>
          </p:cNvPr>
          <p:cNvSpPr txBox="1"/>
          <p:nvPr/>
        </p:nvSpPr>
        <p:spPr>
          <a:xfrm>
            <a:off x="179512" y="1"/>
            <a:ext cx="8964488" cy="584775"/>
          </a:xfrm>
          <a:prstGeom prst="rect">
            <a:avLst/>
          </a:prstGeom>
          <a:noFill/>
        </p:spPr>
        <p:txBody>
          <a:bodyPr wrap="square" rtlCol="0">
            <a:spAutoFit/>
          </a:bodyPr>
          <a:lstStyle/>
          <a:p>
            <a:r>
              <a:rPr lang="ru-RU" sz="1600" b="1" dirty="0" err="1">
                <a:solidFill>
                  <a:schemeClr val="tx1"/>
                </a:solidFill>
              </a:rPr>
              <a:t>Сейсмогенно</a:t>
            </a:r>
            <a:r>
              <a:rPr lang="ru-RU" sz="1600" b="1" dirty="0">
                <a:solidFill>
                  <a:schemeClr val="tx1"/>
                </a:solidFill>
              </a:rPr>
              <a:t>-триггерная схема возникновения деформационных волн в литосфере, приводящих к эмиссии метана в Арктическом регионе (</a:t>
            </a:r>
            <a:r>
              <a:rPr lang="ru-RU" sz="1600" b="1" dirty="0" err="1">
                <a:solidFill>
                  <a:schemeClr val="tx1"/>
                </a:solidFill>
              </a:rPr>
              <a:t>Лобковский</a:t>
            </a:r>
            <a:r>
              <a:rPr lang="ru-RU" sz="1600" b="1" dirty="0">
                <a:solidFill>
                  <a:schemeClr val="tx1"/>
                </a:solidFill>
              </a:rPr>
              <a:t>, 2020</a:t>
            </a:r>
            <a:r>
              <a:rPr lang="en-US" sz="1600" b="1" dirty="0">
                <a:solidFill>
                  <a:schemeClr val="tx1"/>
                </a:solidFill>
              </a:rPr>
              <a:t>)</a:t>
            </a:r>
            <a:endParaRPr lang="ru-RU" sz="1600" b="1" dirty="0">
              <a:solidFill>
                <a:schemeClr val="tx1"/>
              </a:solidFill>
            </a:endParaRPr>
          </a:p>
        </p:txBody>
      </p:sp>
    </p:spTree>
    <p:extLst>
      <p:ext uri="{BB962C8B-B14F-4D97-AF65-F5344CB8AC3E}">
        <p14:creationId xmlns:p14="http://schemas.microsoft.com/office/powerpoint/2010/main" val="24270770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mipt.ru/upload/medialibrary/056/eng_inversio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0" y="-894"/>
            <a:ext cx="9144001" cy="562869"/>
          </a:xfrm>
          <a:prstGeom prst="rect">
            <a:avLst/>
          </a:prstGeom>
          <a:noFill/>
          <a:extLst>
            <a:ext uri="{909E8E84-426E-40DD-AFC4-6F175D3DCCD1}">
              <a14:hiddenFill xmlns:a14="http://schemas.microsoft.com/office/drawing/2010/main">
                <a:solidFill>
                  <a:srgbClr val="FFFFFF"/>
                </a:solidFill>
              </a14:hiddenFill>
            </a:ext>
          </a:extLst>
        </p:spPr>
      </p:pic>
      <p:sp>
        <p:nvSpPr>
          <p:cNvPr id="62" name="Прямоугольник 61">
            <a:extLst>
              <a:ext uri="{FF2B5EF4-FFF2-40B4-BE49-F238E27FC236}">
                <a16:creationId xmlns:a16="http://schemas.microsoft.com/office/drawing/2014/main" xmlns="" id="{16C82C4E-2D1B-C548-815C-8A1FEF51DB9C}"/>
              </a:ext>
            </a:extLst>
          </p:cNvPr>
          <p:cNvSpPr/>
          <p:nvPr/>
        </p:nvSpPr>
        <p:spPr>
          <a:xfrm>
            <a:off x="0" y="561975"/>
            <a:ext cx="9144000" cy="272562"/>
          </a:xfrm>
          <a:prstGeom prst="rect">
            <a:avLst/>
          </a:prstGeom>
          <a:solidFill>
            <a:srgbClr val="4C78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 name="TextBox 7"/>
          <p:cNvSpPr txBox="1"/>
          <p:nvPr/>
        </p:nvSpPr>
        <p:spPr>
          <a:xfrm>
            <a:off x="971600" y="16970"/>
            <a:ext cx="7790426" cy="769441"/>
          </a:xfrm>
          <a:prstGeom prst="rect">
            <a:avLst/>
          </a:prstGeom>
          <a:noFill/>
        </p:spPr>
        <p:txBody>
          <a:bodyPr wrap="square" rtlCol="0">
            <a:spAutoFit/>
          </a:bodyPr>
          <a:lstStyle/>
          <a:p>
            <a:r>
              <a:rPr lang="ru-RU" sz="2200" b="1" dirty="0" err="1">
                <a:solidFill>
                  <a:schemeClr val="bg1"/>
                </a:solidFill>
                <a:latin typeface="+mj-lt"/>
                <a:cs typeface="Arial" panose="020B0604020202020204" pitchFamily="34" charset="0"/>
              </a:rPr>
              <a:t>Сейсмогенно</a:t>
            </a:r>
            <a:r>
              <a:rPr lang="ru-RU" sz="2200" b="1" dirty="0">
                <a:solidFill>
                  <a:schemeClr val="bg1"/>
                </a:solidFill>
                <a:latin typeface="+mj-lt"/>
                <a:cs typeface="Arial" panose="020B0604020202020204" pitchFamily="34" charset="0"/>
              </a:rPr>
              <a:t>-триггерная гипотеза метановой эмиссии и потепления климата в Арктике </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921593"/>
            <a:ext cx="4038600" cy="5819775"/>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906735"/>
            <a:ext cx="3533775" cy="5762625"/>
          </a:xfrm>
          <a:prstGeom prst="rect">
            <a:avLst/>
          </a:prstGeom>
        </p:spPr>
      </p:pic>
    </p:spTree>
    <p:extLst>
      <p:ext uri="{BB962C8B-B14F-4D97-AF65-F5344CB8AC3E}">
        <p14:creationId xmlns:p14="http://schemas.microsoft.com/office/powerpoint/2010/main" val="2808111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Пользовательские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ru-RU"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ru-RU"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5567</TotalTime>
  <Words>1586</Words>
  <Application>Microsoft Office PowerPoint</Application>
  <PresentationFormat>Экран (4:3)</PresentationFormat>
  <Paragraphs>174</Paragraphs>
  <Slides>33</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ДОКЛАДЫ АКАДЕМИИ НАУК, 2016, том 470, No 4, с. 458–461  </vt:lpstr>
      <vt:lpstr>Презентация PowerPoint</vt:lpstr>
      <vt:lpstr>Презентация PowerPoint</vt:lpstr>
      <vt:lpstr> Пузырьковый перенос - основной механизм транспорта метана из донных отложений в водную толщу и атмосферу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Выводы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serg</dc:creator>
  <cp:lastModifiedBy>Sarah Connor</cp:lastModifiedBy>
  <cp:revision>444</cp:revision>
  <cp:lastPrinted>1601-01-01T00:00:00Z</cp:lastPrinted>
  <dcterms:created xsi:type="dcterms:W3CDTF">2011-05-17T14:40:29Z</dcterms:created>
  <dcterms:modified xsi:type="dcterms:W3CDTF">2022-06-19T21:39:35Z</dcterms:modified>
</cp:coreProperties>
</file>